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8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9" r:id="rId13"/>
    <p:sldId id="271" r:id="rId14"/>
    <p:sldId id="272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DEA-1FC6-4D57-ABB2-F132422AC435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847C-D773-4F92-AAB7-C71C19E26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0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DEA-1FC6-4D57-ABB2-F132422AC435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847C-D773-4F92-AAB7-C71C19E26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9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DEA-1FC6-4D57-ABB2-F132422AC435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847C-D773-4F92-AAB7-C71C19E26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6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DEA-1FC6-4D57-ABB2-F132422AC435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847C-D773-4F92-AAB7-C71C19E26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96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DEA-1FC6-4D57-ABB2-F132422AC435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847C-D773-4F92-AAB7-C71C19E26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5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DEA-1FC6-4D57-ABB2-F132422AC435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847C-D773-4F92-AAB7-C71C19E26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9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DEA-1FC6-4D57-ABB2-F132422AC435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847C-D773-4F92-AAB7-C71C19E26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1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DEA-1FC6-4D57-ABB2-F132422AC435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847C-D773-4F92-AAB7-C71C19E26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32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DEA-1FC6-4D57-ABB2-F132422AC435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847C-D773-4F92-AAB7-C71C19E26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1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DEA-1FC6-4D57-ABB2-F132422AC435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847C-D773-4F92-AAB7-C71C19E26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8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DEA-1FC6-4D57-ABB2-F132422AC435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847C-D773-4F92-AAB7-C71C19E26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8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DEA-1FC6-4D57-ABB2-F132422AC435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847C-D773-4F92-AAB7-C71C19E26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7DEA-1FC6-4D57-ABB2-F132422AC435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847C-D773-4F92-AAB7-C71C19E26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954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5459"/>
            <a:ext cx="9144000" cy="1093334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rgbClr val="00B0F0"/>
                </a:solidFill>
                <a:latin typeface="Algerian" panose="04020705040A02060702" pitchFamily="82" charset="0"/>
              </a:rPr>
              <a:t>TIC TAC TOE</a:t>
            </a:r>
            <a:endParaRPr lang="en-IN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46956"/>
          </a:xfrm>
        </p:spPr>
        <p:txBody>
          <a:bodyPr/>
          <a:lstStyle/>
          <a:p>
            <a:pPr algn="ctr"/>
            <a:r>
              <a:rPr lang="en-IN" b="1" dirty="0" smtClean="0">
                <a:latin typeface="Baskerville Old Face" panose="02020602080505020303" pitchFamily="18" charset="0"/>
              </a:rPr>
              <a:t>REPRESENTED BY</a:t>
            </a:r>
          </a:p>
          <a:p>
            <a:pPr algn="ctr"/>
            <a:r>
              <a:rPr lang="en-IN" b="1" dirty="0" smtClean="0">
                <a:latin typeface="Baskerville Old Face" panose="02020602080505020303" pitchFamily="18" charset="0"/>
              </a:rPr>
              <a:t>AMIT KUMAR SAMAL (230720100157)</a:t>
            </a:r>
          </a:p>
          <a:p>
            <a:pPr algn="ctr"/>
            <a:r>
              <a:rPr lang="en-IN" b="1" dirty="0" smtClean="0">
                <a:latin typeface="Baskerville Old Face" panose="02020602080505020303" pitchFamily="18" charset="0"/>
              </a:rPr>
              <a:t>JANMEJAY OJHA(230720100158)</a:t>
            </a:r>
          </a:p>
          <a:p>
            <a:pPr algn="ctr"/>
            <a:r>
              <a:rPr lang="en-IN" b="1" dirty="0" smtClean="0">
                <a:latin typeface="Baskerville Old Face" panose="02020602080505020303" pitchFamily="18" charset="0"/>
              </a:rPr>
              <a:t>DEBABRAT </a:t>
            </a:r>
            <a:r>
              <a:rPr lang="en-IN" b="1" dirty="0" smtClean="0">
                <a:latin typeface="Baskerville Old Face" panose="02020602080505020303" pitchFamily="18" charset="0"/>
              </a:rPr>
              <a:t>PATTANAIK(230720100126)</a:t>
            </a:r>
          </a:p>
          <a:p>
            <a:pPr algn="ctr"/>
            <a:r>
              <a:rPr lang="en-IN" b="1" dirty="0" smtClean="0">
                <a:latin typeface="Baskerville Old Face" panose="02020602080505020303" pitchFamily="18" charset="0"/>
              </a:rPr>
              <a:t>SUSHREE APARAJITA JENA(230720100176)</a:t>
            </a:r>
          </a:p>
          <a:p>
            <a:pPr algn="ctr"/>
            <a:r>
              <a:rPr lang="en-IN" b="1" dirty="0" smtClean="0">
                <a:latin typeface="Baskerville Old Face" panose="02020602080505020303" pitchFamily="18" charset="0"/>
              </a:rPr>
              <a:t>SWATI SMARANIKA CHOUDHURY(230720100140)</a:t>
            </a:r>
          </a:p>
          <a:p>
            <a:pPr algn="ctr"/>
            <a:endParaRPr lang="en-IN" b="1" dirty="0">
              <a:latin typeface="Baskerville Old Face" panose="020206020805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0869" y="1867989"/>
            <a:ext cx="8281851" cy="1175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  <a:ea typeface="Cambria" panose="02040503050406030204" pitchFamily="18" charset="0"/>
              </a:rPr>
              <a:t>GUIDED BY </a:t>
            </a:r>
          </a:p>
          <a:p>
            <a:pPr algn="ctr"/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skerville Old Face" panose="02020602080505020303" pitchFamily="18" charset="0"/>
                <a:ea typeface="Cambria" panose="02040503050406030204" pitchFamily="18" charset="0"/>
              </a:rPr>
              <a:t>MISS HARAPRIYA SENAPATI</a:t>
            </a:r>
            <a:endParaRPr lang="en-IN" sz="2800" dirty="0">
              <a:latin typeface="Baskerville Old Face" panose="02020602080505020303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0"/>
            <a:ext cx="2847975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550" y="-20932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1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71133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 smtClean="0">
                <a:latin typeface="Algerian" panose="04020705040A02060702" pitchFamily="82" charset="0"/>
              </a:rPr>
              <a:t>CONSOLE</a:t>
            </a:r>
            <a:endParaRPr lang="en-IN" sz="3600" b="1" u="sng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9" y="1690688"/>
            <a:ext cx="2981741" cy="3562847"/>
          </a:xfrm>
        </p:spPr>
      </p:pic>
      <p:sp>
        <p:nvSpPr>
          <p:cNvPr id="5" name="TextBox 4"/>
          <p:cNvSpPr txBox="1"/>
          <p:nvPr/>
        </p:nvSpPr>
        <p:spPr>
          <a:xfrm>
            <a:off x="4206240" y="1828801"/>
            <a:ext cx="7720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There are mainly three case scenario's as described below.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 smtClean="0"/>
              <a:t>Player 1 won the Match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 smtClean="0"/>
              <a:t>Player 2 won the Match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 smtClean="0"/>
              <a:t>No result Match Draw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641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090" y="189218"/>
            <a:ext cx="9404723" cy="553122"/>
          </a:xfrm>
        </p:spPr>
        <p:txBody>
          <a:bodyPr/>
          <a:lstStyle/>
          <a:p>
            <a:pPr algn="ctr"/>
            <a:r>
              <a:rPr lang="en-IN" sz="3200" dirty="0" smtClean="0">
                <a:latin typeface="Algerian" panose="04020705040A02060702" pitchFamily="82" charset="0"/>
              </a:rPr>
              <a:t>Case-1: </a:t>
            </a:r>
            <a:r>
              <a:rPr lang="en-IN" sz="3200" dirty="0">
                <a:latin typeface="Algerian" panose="04020705040A02060702" pitchFamily="82" charset="0"/>
              </a:rPr>
              <a:t>Player </a:t>
            </a:r>
            <a:r>
              <a:rPr lang="en-IN" sz="3200" dirty="0" smtClean="0">
                <a:latin typeface="Algerian" panose="04020705040A02060702" pitchFamily="82" charset="0"/>
              </a:rPr>
              <a:t>1 </a:t>
            </a:r>
            <a:r>
              <a:rPr lang="en-IN" sz="3200" dirty="0">
                <a:latin typeface="Algerian" panose="04020705040A02060702" pitchFamily="82" charset="0"/>
              </a:rPr>
              <a:t>won the match</a:t>
            </a:r>
            <a:endParaRPr lang="en-IN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018903"/>
            <a:ext cx="2927350" cy="583909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2927350" y="1018902"/>
            <a:ext cx="2946794" cy="583909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74144" y="1018901"/>
            <a:ext cx="2932113" cy="583909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115"/>
            <a:ext cx="2927350" cy="58522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50" y="1005721"/>
            <a:ext cx="2927350" cy="58522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1005721"/>
            <a:ext cx="2946794" cy="58478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051" y="1010115"/>
            <a:ext cx="3409950" cy="58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1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362" y="165335"/>
            <a:ext cx="9404723" cy="618436"/>
          </a:xfrm>
        </p:spPr>
        <p:txBody>
          <a:bodyPr/>
          <a:lstStyle/>
          <a:p>
            <a:pPr algn="ctr"/>
            <a:r>
              <a:rPr lang="en-IN" sz="3200" dirty="0" smtClean="0">
                <a:latin typeface="Algerian" panose="04020705040A02060702" pitchFamily="82" charset="0"/>
              </a:rPr>
              <a:t>Case-2: </a:t>
            </a:r>
            <a:r>
              <a:rPr lang="en-IN" sz="3200" dirty="0">
                <a:latin typeface="Algerian" panose="04020705040A02060702" pitchFamily="82" charset="0"/>
              </a:rPr>
              <a:t>Player </a:t>
            </a:r>
            <a:r>
              <a:rPr lang="en-IN" sz="3200" dirty="0" smtClean="0">
                <a:latin typeface="Algerian" panose="04020705040A02060702" pitchFamily="82" charset="0"/>
              </a:rPr>
              <a:t>2 </a:t>
            </a:r>
            <a:r>
              <a:rPr lang="en-IN" sz="3200" dirty="0">
                <a:latin typeface="Algerian" panose="04020705040A02060702" pitchFamily="82" charset="0"/>
              </a:rPr>
              <a:t>won the match</a:t>
            </a:r>
            <a:endParaRPr lang="en-IN" sz="32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0" y="1162594"/>
            <a:ext cx="2927350" cy="569540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2927350" y="940526"/>
            <a:ext cx="2966357" cy="59174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893707" y="940526"/>
            <a:ext cx="2932113" cy="59174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825820" y="1162594"/>
            <a:ext cx="3366180" cy="5695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8860064" y="940526"/>
            <a:ext cx="33661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4" y="940526"/>
            <a:ext cx="2932113" cy="59092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48" y="940525"/>
            <a:ext cx="2966357" cy="59092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04" y="940524"/>
            <a:ext cx="2966357" cy="590762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55" y="940525"/>
            <a:ext cx="3370945" cy="59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204524"/>
            <a:ext cx="9404723" cy="592311"/>
          </a:xfrm>
        </p:spPr>
        <p:txBody>
          <a:bodyPr/>
          <a:lstStyle/>
          <a:p>
            <a:pPr algn="ctr"/>
            <a:r>
              <a:rPr lang="en-IN" sz="3200" dirty="0" smtClean="0">
                <a:latin typeface="Algerian" panose="04020705040A02060702" pitchFamily="82" charset="0"/>
              </a:rPr>
              <a:t>Case-3: match draw</a:t>
            </a:r>
            <a:endParaRPr lang="en-IN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008016"/>
            <a:ext cx="2927350" cy="584998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2927350" y="1036319"/>
            <a:ext cx="2946794" cy="58216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74144" y="1036319"/>
            <a:ext cx="2932113" cy="58216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820938" y="1008016"/>
            <a:ext cx="3371062" cy="5849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08014"/>
            <a:ext cx="2926830" cy="5849983"/>
          </a:xfrm>
          <a:prstGeom prst="rect">
            <a:avLst/>
          </a:prstGeom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29" y="1008015"/>
            <a:ext cx="2961996" cy="58499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144" y="1008015"/>
            <a:ext cx="2763619" cy="58499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311" y="1036319"/>
            <a:ext cx="3568918" cy="58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6631"/>
          </a:xfrm>
        </p:spPr>
        <p:txBody>
          <a:bodyPr/>
          <a:lstStyle/>
          <a:p>
            <a:pPr algn="ctr"/>
            <a:r>
              <a:rPr lang="en-IN" u="sng" dirty="0" smtClean="0">
                <a:latin typeface="Algerian" panose="04020705040A02060702" pitchFamily="82" charset="0"/>
              </a:rPr>
              <a:t>CONCLUSION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20" y="836023"/>
            <a:ext cx="11300640" cy="58521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+mn-lt"/>
              </a:rPr>
              <a:t>In the game of Tic Tac Toe, the conclusion arises when a player successfully places three of their markers in a row, either horizontally, vertically, or diagonally. This achievement signifies their victory in the </a:t>
            </a:r>
            <a:r>
              <a:rPr lang="en-GB" sz="2800" dirty="0" smtClean="0">
                <a:latin typeface="+mn-lt"/>
              </a:rPr>
              <a:t>game.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+mn-lt"/>
              </a:rPr>
              <a:t>Conversely</a:t>
            </a:r>
            <a:r>
              <a:rPr lang="en-GB" sz="2800" dirty="0">
                <a:latin typeface="+mn-lt"/>
              </a:rPr>
              <a:t>, if all spaces on the board are filled, and no player achieves a winning alignment, the game concludes in a draw or a tie, indicating that neither player has emerged as the winner. </a:t>
            </a:r>
            <a:endParaRPr lang="en-GB" sz="2800" dirty="0" smtClean="0">
              <a:latin typeface="+mn-lt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+mn-lt"/>
              </a:rPr>
              <a:t>The </a:t>
            </a:r>
            <a:r>
              <a:rPr lang="en-GB" sz="2800" dirty="0">
                <a:latin typeface="+mn-lt"/>
              </a:rPr>
              <a:t>simplicity of Tic Tac Toe belies its strategic depth, making it a classic and timeless game enjoyed by players of all ages.</a:t>
            </a:r>
            <a:endParaRPr lang="en-I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79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2260"/>
          </a:xfrm>
        </p:spPr>
        <p:txBody>
          <a:bodyPr>
            <a:normAutofit/>
          </a:bodyPr>
          <a:lstStyle/>
          <a:p>
            <a:r>
              <a:rPr lang="en-IN" sz="4000" u="sng" dirty="0" smtClean="0">
                <a:latin typeface="Algerian" panose="04020705040A02060702" pitchFamily="82" charset="0"/>
              </a:rPr>
              <a:t>FUTURE SCOPE OF THE PROJECT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3" y="662259"/>
            <a:ext cx="12192000" cy="2982277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1" dirty="0"/>
              <a:t>Educational </a:t>
            </a:r>
            <a:r>
              <a:rPr lang="en-GB" b="1" dirty="0" smtClean="0"/>
              <a:t>Applications:</a:t>
            </a:r>
            <a:endParaRPr lang="en-GB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Develop </a:t>
            </a:r>
            <a:r>
              <a:rPr lang="en-GB" dirty="0"/>
              <a:t>educational modules within the game to teach basic strategy, logic, or </a:t>
            </a:r>
            <a:r>
              <a:rPr lang="en-GB" dirty="0" smtClean="0"/>
              <a:t>even programming </a:t>
            </a:r>
            <a:r>
              <a:rPr lang="en-GB" dirty="0"/>
              <a:t>concepts</a:t>
            </a:r>
            <a:r>
              <a:rPr lang="en-GB" dirty="0" smtClean="0"/>
              <a:t>.</a:t>
            </a:r>
            <a:endParaRPr lang="en-GB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Collaborate </a:t>
            </a:r>
            <a:r>
              <a:rPr lang="en-GB" dirty="0"/>
              <a:t>with educational institutions to incorporate the game into learning environments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4023" y="346165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 smtClean="0"/>
              <a:t> Multiplayer </a:t>
            </a:r>
            <a:r>
              <a:rPr lang="en-GB" sz="2400" b="1" dirty="0"/>
              <a:t>and Online Connectivity</a:t>
            </a:r>
            <a:r>
              <a:rPr lang="en-GB" sz="2400" b="1" dirty="0" smtClean="0"/>
              <a:t>:</a:t>
            </a:r>
            <a:endParaRPr lang="en-GB" sz="2400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Implement multiplayer functionality to allow users to play against each other in real-time.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Integrate online connectivity features, enabling players to compete with friends or random opponents over the </a:t>
            </a:r>
            <a:r>
              <a:rPr lang="en-GB" sz="2400" dirty="0" smtClean="0"/>
              <a:t>internet</a:t>
            </a:r>
            <a:r>
              <a:rPr lang="en-GB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782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38" y="0"/>
            <a:ext cx="12203938" cy="6858000"/>
          </a:xfrm>
        </p:spPr>
      </p:pic>
    </p:spTree>
    <p:extLst>
      <p:ext uri="{BB962C8B-B14F-4D97-AF65-F5344CB8AC3E}">
        <p14:creationId xmlns:p14="http://schemas.microsoft.com/office/powerpoint/2010/main" val="119910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846" y="365125"/>
            <a:ext cx="10138954" cy="1325563"/>
          </a:xfrm>
        </p:spPr>
        <p:txBody>
          <a:bodyPr>
            <a:normAutofit/>
          </a:bodyPr>
          <a:lstStyle/>
          <a:p>
            <a:r>
              <a:rPr lang="en-IN" sz="4000" u="sng" dirty="0" smtClean="0">
                <a:latin typeface="Algerian" panose="04020705040A02060702" pitchFamily="82" charset="0"/>
              </a:rPr>
              <a:t>CONTEXT :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 smtClean="0"/>
              <a:t>Scope of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 smtClean="0"/>
              <a:t>Breakdown of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 smtClean="0"/>
              <a:t>Final output in console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 smtClean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 smtClean="0"/>
              <a:t>Future scope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281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806" y="156754"/>
            <a:ext cx="9144000" cy="770709"/>
          </a:xfrm>
        </p:spPr>
        <p:txBody>
          <a:bodyPr>
            <a:normAutofit/>
          </a:bodyPr>
          <a:lstStyle/>
          <a:p>
            <a:r>
              <a:rPr lang="en-IN" sz="4000" u="sng" dirty="0" smtClean="0">
                <a:latin typeface="Algerian" panose="04020705040A02060702" pitchFamily="82" charset="0"/>
              </a:rPr>
              <a:t>Introduction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583" y="927463"/>
            <a:ext cx="10816046" cy="55778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Greetings, everyone. Today, we embark on a concise exploration of the classic game, Tic-Tac-Toe. Beyond its surface simplicity, this presentation aims to unravel the strategic layers that make Tic-Tac-Toe more than just a childhood pastime. We'll delve into its history, mechanics, cultural impact, and strategic intricacies. From basic tactics to advanced </a:t>
            </a:r>
            <a:r>
              <a:rPr lang="en-GB" dirty="0" err="1"/>
              <a:t>maneuvers</a:t>
            </a:r>
            <a:r>
              <a:rPr lang="en-GB" dirty="0"/>
              <a:t>, we'll uncover the strategies that elevate Tic-Tac-Toe beyond mere chance. Additionally, we'll touch upon its role in artificial intelligence, shedding light on how this seemingly simple game has become a playground for testing advanced algorithms. Join us as we decode Tic-Tac-Toe, revealing its strategies and exploring its broader significance. Welcome to "Decoding Tic-Tac-Toe: Unveiling Strategies and Significance."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1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3" y="529962"/>
            <a:ext cx="11599817" cy="875211"/>
          </a:xfrm>
        </p:spPr>
        <p:txBody>
          <a:bodyPr anchor="t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b="1" dirty="0" smtClean="0"/>
              <a:t>1. </a:t>
            </a:r>
            <a:r>
              <a:rPr lang="en-GB" sz="2800" b="1" u="sng" dirty="0" smtClean="0">
                <a:latin typeface="+mn-lt"/>
              </a:rPr>
              <a:t>Core Functionality:</a:t>
            </a:r>
            <a:r>
              <a:rPr lang="en-GB" sz="2800" b="1" dirty="0" smtClean="0">
                <a:latin typeface="+mn-lt"/>
              </a:rPr>
              <a:t/>
            </a:r>
            <a:br>
              <a:rPr lang="en-GB" sz="2800" b="1" dirty="0" smtClean="0">
                <a:latin typeface="+mn-lt"/>
              </a:rPr>
            </a:br>
            <a:r>
              <a:rPr lang="en-GB" sz="2800" b="1" dirty="0" smtClean="0">
                <a:latin typeface="+mn-lt"/>
              </a:rPr>
              <a:t>    Game functionality: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  </a:t>
            </a:r>
            <a:br>
              <a:rPr lang="en-GB" sz="2800" dirty="0" smtClean="0"/>
            </a:b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2677886" y="0"/>
            <a:ext cx="6400800" cy="679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SCOPE OF THE PROJECT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8904" y="1738976"/>
            <a:ext cx="10920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  Implement the standard Tic Tac Toe game rules.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  Allow two players to take turns marking the board.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  Recognize winning conditions (horizontal, vertical, diagonal) and        declare a winner.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  Detect ties when the board is full.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02474" y="4323844"/>
            <a:ext cx="11351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b="1" dirty="0" smtClean="0"/>
              <a:t>2. </a:t>
            </a:r>
            <a:r>
              <a:rPr lang="en-GB" sz="2800" b="1" u="sng" dirty="0" smtClean="0"/>
              <a:t>User Interface:</a:t>
            </a: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 smtClean="0"/>
              <a:t>     Console-Based Interface:</a:t>
            </a:r>
            <a:endParaRPr lang="en-IN" sz="28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018904" y="5526424"/>
            <a:ext cx="10920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 Display the Tic Tac Toe board and player prompts in the console.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Implement input handling for players to make moves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577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331" y="5103674"/>
            <a:ext cx="990382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/>
              <a:t>Game Termination: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The game ends when a player wins, or the entire board is filled without a winner, resulting in a tie.</a:t>
            </a:r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00446" y="313509"/>
            <a:ext cx="83994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/>
              <a:t>3. </a:t>
            </a:r>
            <a:r>
              <a:rPr lang="en-GB" sz="2800" b="1" u="sng" dirty="0" smtClean="0"/>
              <a:t>Core Objectives in Tic Tac Toe:</a:t>
            </a:r>
            <a:br>
              <a:rPr lang="en-GB" sz="2800" b="1" u="sng" dirty="0" smtClean="0"/>
            </a:br>
            <a:r>
              <a:rPr lang="en-GB" sz="2400" b="1" dirty="0" smtClean="0"/>
              <a:t>Player Turns: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92331" y="1267616"/>
            <a:ext cx="11090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 smtClean="0"/>
              <a:t>Players take turns placing their symbols on an empty square on the board.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2331" y="1894114"/>
            <a:ext cx="11325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/>
              <a:t>Winning Conditions: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The game is won when a player successfully creates a line of three of their symbols either horizontally, vertically, or diagonally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2331" y="3648440"/>
            <a:ext cx="11090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/>
              <a:t>Blocking Opponent: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Players strategically place their symbols to block their opponent from creating a winning line.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49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617" y="1358537"/>
            <a:ext cx="117173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/>
              <a:t>1. </a:t>
            </a:r>
            <a:r>
              <a:rPr lang="en-GB" sz="2800" b="1" u="sng" dirty="0" smtClean="0"/>
              <a:t>Initialization of the Board:</a:t>
            </a:r>
            <a:endParaRPr lang="en-GB" sz="2400" u="sng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char box[10]: An array representing the Tic Tac Toe board. Indices 1 to 9 are used for the board, and each element is initialized with characters '0' through '9'.</a:t>
            </a:r>
          </a:p>
          <a:p>
            <a:pPr>
              <a:lnSpc>
                <a:spcPct val="150000"/>
              </a:lnSpc>
            </a:pPr>
            <a:r>
              <a:rPr lang="en-GB" sz="2800" b="1" dirty="0" smtClean="0"/>
              <a:t>2. </a:t>
            </a:r>
            <a:r>
              <a:rPr lang="en-GB" sz="2800" b="1" u="sng" dirty="0" smtClean="0"/>
              <a:t>Function Prototypes:</a:t>
            </a:r>
            <a:endParaRPr lang="en-GB" sz="2400" u="sng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void Board_creating();: Function prototype for displaying the Tic Tac Toe board.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void </a:t>
            </a:r>
            <a:r>
              <a:rPr lang="en-GB" sz="2400" dirty="0" err="1" smtClean="0"/>
              <a:t>Board_marking</a:t>
            </a:r>
            <a:r>
              <a:rPr lang="en-GB" sz="2400" dirty="0" smtClean="0"/>
              <a:t>(</a:t>
            </a:r>
            <a:r>
              <a:rPr lang="en-GB" sz="2400" dirty="0" err="1" smtClean="0"/>
              <a:t>int</a:t>
            </a:r>
            <a:r>
              <a:rPr lang="en-GB" sz="2400" dirty="0" smtClean="0"/>
              <a:t>, char);: Function prototype for marking the board based on player input.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err="1" smtClean="0"/>
              <a:t>int</a:t>
            </a:r>
            <a:r>
              <a:rPr lang="en-GB" sz="2400" dirty="0" smtClean="0"/>
              <a:t> Check_win();: Function prototype for checking if there is a winner.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21578" y="378822"/>
            <a:ext cx="6048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 smtClean="0">
                <a:latin typeface="Algerian" panose="04020705040A02060702" pitchFamily="82" charset="0"/>
              </a:rPr>
              <a:t>Breakdown of Code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9" y="209006"/>
            <a:ext cx="11430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/>
              <a:t>3. </a:t>
            </a:r>
            <a:r>
              <a:rPr lang="en-GB" sz="2800" b="1" u="sng" dirty="0" smtClean="0"/>
              <a:t>Main Function ():</a:t>
            </a:r>
            <a:endParaRPr lang="en-GB" sz="2400" u="sng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Variables: choice stores the player's move, player keeps track of the current player, and mark represents 'X' or 'O'.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A do-while loop runs the game until there is a winner or a tie.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The loop includes calls to Board_creating(), input from the current player, marking the board, and checking for a winner.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The loop ends when Check_win() returns a value other than -1.</a:t>
            </a:r>
          </a:p>
          <a:p>
            <a:pPr>
              <a:lnSpc>
                <a:spcPct val="150000"/>
              </a:lnSpc>
            </a:pPr>
            <a:r>
              <a:rPr lang="en-GB" sz="2800" b="1" dirty="0" smtClean="0"/>
              <a:t>4. </a:t>
            </a:r>
            <a:r>
              <a:rPr lang="en-GB" sz="2800" b="1" u="sng" dirty="0" smtClean="0"/>
              <a:t>Board_creating() Function: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Displays the Tic Tac Toe board with player markers.</a:t>
            </a:r>
          </a:p>
          <a:p>
            <a:pPr>
              <a:lnSpc>
                <a:spcPct val="150000"/>
              </a:lnSpc>
            </a:pPr>
            <a:r>
              <a:rPr lang="en-GB" sz="2800" b="1" dirty="0" smtClean="0"/>
              <a:t>5. </a:t>
            </a:r>
            <a:r>
              <a:rPr lang="en-GB" sz="2800" b="1" u="sng" dirty="0" smtClean="0"/>
              <a:t>Board_marking() Function: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Marks the board based on the player's choice, ensuring the move is valid.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4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97" y="2658012"/>
            <a:ext cx="115606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/>
              <a:t>7</a:t>
            </a:r>
            <a:r>
              <a:rPr lang="en-GB" sz="2800" b="1" dirty="0" smtClean="0"/>
              <a:t>. </a:t>
            </a:r>
            <a:r>
              <a:rPr lang="en-GB" sz="2800" b="1" u="sng" dirty="0" smtClean="0"/>
              <a:t>Winning Conditions: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Horizontal, vertical, and diagonal matches are checked using if-else conditions.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If any of the conditions are met, the function returns 1, indicating a winner.</a:t>
            </a:r>
          </a:p>
          <a:p>
            <a:pPr>
              <a:lnSpc>
                <a:spcPct val="150000"/>
              </a:lnSpc>
            </a:pPr>
            <a:r>
              <a:rPr lang="en-GB" sz="2800" b="1" dirty="0"/>
              <a:t>8</a:t>
            </a:r>
            <a:r>
              <a:rPr lang="en-GB" sz="2800" b="1" dirty="0" smtClean="0"/>
              <a:t>. </a:t>
            </a:r>
            <a:r>
              <a:rPr lang="en-GB" sz="2800" b="1" u="sng" dirty="0" smtClean="0"/>
              <a:t>Tie Condition: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If none of the winning conditions are met, and all positions on the board are filled, the function returns 0, indicating a tie.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352697" y="257355"/>
            <a:ext cx="115606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/>
              <a:t>6</a:t>
            </a:r>
            <a:r>
              <a:rPr lang="en-GB" sz="2800" dirty="0" smtClean="0"/>
              <a:t>. </a:t>
            </a:r>
            <a:r>
              <a:rPr lang="en-GB" sz="2800" b="1" u="sng" dirty="0" smtClean="0"/>
              <a:t>Check_win() Function: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Checks for a winner or a tie by examining all possible winning combinations (horizontal, vertical, diagonal).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Returns 1 if there's a winner, 0 for a tie, and -1 if the game is still ongoing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416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069" y="522514"/>
            <a:ext cx="1169125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/>
              <a:t>9</a:t>
            </a:r>
            <a:r>
              <a:rPr lang="en-GB" sz="2000" b="1" dirty="0" smtClean="0"/>
              <a:t>. </a:t>
            </a:r>
            <a:r>
              <a:rPr lang="en-GB" sz="2800" b="1" u="sng" dirty="0" smtClean="0"/>
              <a:t>Invalid Move: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If the player tries to make a move in an already occupied position or an invalid position, "Invalid option" is printed.</a:t>
            </a:r>
          </a:p>
          <a:p>
            <a:pPr>
              <a:lnSpc>
                <a:spcPct val="150000"/>
              </a:lnSpc>
            </a:pPr>
            <a:r>
              <a:rPr lang="en-GB" sz="2800" b="1" dirty="0" smtClean="0"/>
              <a:t>10</a:t>
            </a:r>
            <a:r>
              <a:rPr lang="en-GB" sz="2400" b="1" dirty="0" smtClean="0"/>
              <a:t>. </a:t>
            </a:r>
            <a:r>
              <a:rPr lang="en-GB" sz="2800" b="1" u="sng" dirty="0" smtClean="0"/>
              <a:t>End of the Game: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 smtClean="0"/>
              <a:t>After the do-while loop, the final state of the board is displayed, and the result (winner or tie) is printed.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20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964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Baskerville Old Face</vt:lpstr>
      <vt:lpstr>Calibri</vt:lpstr>
      <vt:lpstr>Calibri Light</vt:lpstr>
      <vt:lpstr>Cambria</vt:lpstr>
      <vt:lpstr>Wingdings</vt:lpstr>
      <vt:lpstr>Office Theme</vt:lpstr>
      <vt:lpstr>TIC TAC TOE</vt:lpstr>
      <vt:lpstr>CONTEXT :</vt:lpstr>
      <vt:lpstr>Introduction</vt:lpstr>
      <vt:lpstr>1. Core Functionality:     Game functionality: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CONSOLE</vt:lpstr>
      <vt:lpstr>Case-1: Player 1 won the match</vt:lpstr>
      <vt:lpstr>Case-2: Player 2 won the match</vt:lpstr>
      <vt:lpstr>Case-3: match draw</vt:lpstr>
      <vt:lpstr>CONCLUSION</vt:lpstr>
      <vt:lpstr>FUTURE SCOPE OF THE PROJECT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Microsoft account</dc:creator>
  <cp:lastModifiedBy>Microsoft account</cp:lastModifiedBy>
  <cp:revision>33</cp:revision>
  <dcterms:created xsi:type="dcterms:W3CDTF">2024-01-03T05:16:44Z</dcterms:created>
  <dcterms:modified xsi:type="dcterms:W3CDTF">2024-01-04T20:18:12Z</dcterms:modified>
</cp:coreProperties>
</file>