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3716000" cy="11887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CC"/>
    <a:srgbClr val="FFCCFF"/>
    <a:srgbClr val="66FF33"/>
    <a:srgbClr val="A9D18E"/>
    <a:srgbClr val="FBFBFB"/>
    <a:srgbClr val="9999FF"/>
    <a:srgbClr val="0C62A9"/>
    <a:srgbClr val="19416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57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45429"/>
            <a:ext cx="11658600" cy="413850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243533"/>
            <a:ext cx="10287000" cy="286998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632883"/>
            <a:ext cx="2957513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632883"/>
            <a:ext cx="8701088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963549"/>
            <a:ext cx="11830050" cy="494474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955072"/>
            <a:ext cx="11830050" cy="26003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164417"/>
            <a:ext cx="58293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164417"/>
            <a:ext cx="582930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32886"/>
            <a:ext cx="1183005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914016"/>
            <a:ext cx="5802510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342130"/>
            <a:ext cx="5802510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914016"/>
            <a:ext cx="5831087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342130"/>
            <a:ext cx="5831087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711539"/>
            <a:ext cx="6943725" cy="84476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711539"/>
            <a:ext cx="6943725" cy="84476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5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32886"/>
            <a:ext cx="118300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164417"/>
            <a:ext cx="118300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6CF1-F5FB-4E52-BBF7-7B7D9CDAAD41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1017676"/>
            <a:ext cx="46291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D4E0-8966-4F35-9E1F-F6710E58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8569839" y="5105550"/>
            <a:ext cx="2372163" cy="5675501"/>
          </a:xfrm>
          <a:prstGeom prst="roundRect">
            <a:avLst>
              <a:gd name="adj" fmla="val 5255"/>
            </a:avLst>
          </a:prstGeom>
          <a:solidFill>
            <a:srgbClr val="FFCCFF">
              <a:alpha val="76078"/>
            </a:srgbClr>
          </a:solidFill>
          <a:ln>
            <a:solidFill>
              <a:srgbClr val="5B9BD5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19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Client</a:t>
            </a:r>
            <a:endParaRPr lang="en-US" sz="2019" b="1" dirty="0"/>
          </a:p>
        </p:txBody>
      </p:sp>
      <p:sp>
        <p:nvSpPr>
          <p:cNvPr id="130" name="Rounded Rectangle 129"/>
          <p:cNvSpPr/>
          <p:nvPr/>
        </p:nvSpPr>
        <p:spPr>
          <a:xfrm>
            <a:off x="6151650" y="5105551"/>
            <a:ext cx="2153231" cy="5675499"/>
          </a:xfrm>
          <a:prstGeom prst="roundRect">
            <a:avLst>
              <a:gd name="adj" fmla="val 5255"/>
            </a:avLst>
          </a:prstGeom>
          <a:solidFill>
            <a:srgbClr val="FFCCFF">
              <a:alpha val="76078"/>
            </a:srgbClr>
          </a:solidFill>
          <a:ln>
            <a:solidFill>
              <a:srgbClr val="5B9BD5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19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Node</a:t>
            </a:r>
            <a:endParaRPr lang="en-US" sz="2019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1238709" y="5105551"/>
            <a:ext cx="4605144" cy="5675499"/>
          </a:xfrm>
          <a:prstGeom prst="roundRect">
            <a:avLst>
              <a:gd name="adj" fmla="val 5255"/>
            </a:avLst>
          </a:prstGeom>
          <a:solidFill>
            <a:srgbClr val="FFCCFF">
              <a:alpha val="76078"/>
            </a:srgbClr>
          </a:solidFill>
          <a:ln>
            <a:solidFill>
              <a:srgbClr val="5B9BD5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19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Server</a:t>
            </a:r>
            <a:endParaRPr lang="en-US" sz="2019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238710" y="326174"/>
            <a:ext cx="4658402" cy="4251619"/>
          </a:xfrm>
          <a:prstGeom prst="roundRect">
            <a:avLst>
              <a:gd name="adj" fmla="val 5255"/>
            </a:avLst>
          </a:prstGeom>
          <a:solidFill>
            <a:srgbClr val="FFCCFF">
              <a:alpha val="76078"/>
            </a:srgbClr>
          </a:solidFill>
          <a:ln>
            <a:solidFill>
              <a:srgbClr val="5B9BD5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Server</a:t>
            </a:r>
            <a:endParaRPr lang="en-US" sz="2019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105001" y="310481"/>
            <a:ext cx="4827223" cy="4248582"/>
          </a:xfrm>
          <a:prstGeom prst="roundRect">
            <a:avLst>
              <a:gd name="adj" fmla="val 5255"/>
            </a:avLst>
          </a:prstGeom>
          <a:solidFill>
            <a:srgbClr val="FFCCFF">
              <a:alpha val="74118"/>
            </a:srgbClr>
          </a:solidFill>
          <a:ln>
            <a:solidFill>
              <a:srgbClr val="5B9BD5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Client</a:t>
            </a:r>
            <a:endParaRPr lang="en-US" sz="2019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947327" y="548640"/>
            <a:ext cx="4286058" cy="3716153"/>
          </a:xfrm>
          <a:prstGeom prst="roundRect">
            <a:avLst>
              <a:gd name="adj" fmla="val 5255"/>
            </a:avLst>
          </a:prstGeom>
          <a:solidFill>
            <a:srgbClr val="66FF33">
              <a:alpha val="27843"/>
            </a:srgbClr>
          </a:solidFill>
          <a:ln>
            <a:solidFill>
              <a:srgbClr val="000099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 Adapter</a:t>
            </a:r>
            <a:endParaRPr lang="en-US" sz="2019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33841" y="3531033"/>
            <a:ext cx="12116210" cy="440020"/>
          </a:xfrm>
          <a:prstGeom prst="rect">
            <a:avLst/>
          </a:prstGeom>
          <a:solidFill>
            <a:srgbClr val="FFE699">
              <a:alpha val="50980"/>
            </a:srgbClr>
          </a:solidFill>
          <a:ln w="12700">
            <a:solidFill>
              <a:srgbClr val="9999FF">
                <a:alpha val="81961"/>
              </a:srgb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4957" tIns="47479" rIns="94957" bIns="474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869" dirty="0"/>
          </a:p>
        </p:txBody>
      </p:sp>
      <p:sp>
        <p:nvSpPr>
          <p:cNvPr id="46" name="TextBox 45"/>
          <p:cNvSpPr txBox="1"/>
          <p:nvPr/>
        </p:nvSpPr>
        <p:spPr>
          <a:xfrm>
            <a:off x="11418133" y="3607884"/>
            <a:ext cx="2153768" cy="3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4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Result Management</a:t>
            </a:r>
            <a:endParaRPr lang="en-US" sz="1454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60559" y="2919714"/>
            <a:ext cx="12116210" cy="440020"/>
          </a:xfrm>
          <a:prstGeom prst="rect">
            <a:avLst/>
          </a:prstGeom>
          <a:solidFill>
            <a:srgbClr val="FFE699">
              <a:alpha val="50980"/>
            </a:srgbClr>
          </a:solidFill>
          <a:ln w="12700">
            <a:solidFill>
              <a:srgbClr val="9999FF">
                <a:alpha val="81961"/>
              </a:srgb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4957" tIns="47479" rIns="94957" bIns="474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869" dirty="0"/>
          </a:p>
        </p:txBody>
      </p:sp>
      <p:sp>
        <p:nvSpPr>
          <p:cNvPr id="41" name="Rectangle 40"/>
          <p:cNvSpPr/>
          <p:nvPr/>
        </p:nvSpPr>
        <p:spPr>
          <a:xfrm>
            <a:off x="1335159" y="2259314"/>
            <a:ext cx="12141610" cy="440020"/>
          </a:xfrm>
          <a:prstGeom prst="rect">
            <a:avLst/>
          </a:prstGeom>
          <a:solidFill>
            <a:srgbClr val="FFE699">
              <a:alpha val="50980"/>
            </a:srgbClr>
          </a:solidFill>
          <a:ln w="12700">
            <a:solidFill>
              <a:srgbClr val="9999FF">
                <a:alpha val="81961"/>
              </a:srgb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4957" tIns="47479" rIns="94957" bIns="474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869" dirty="0"/>
          </a:p>
        </p:txBody>
      </p:sp>
      <p:sp>
        <p:nvSpPr>
          <p:cNvPr id="38" name="Rectangle 37"/>
          <p:cNvSpPr/>
          <p:nvPr/>
        </p:nvSpPr>
        <p:spPr>
          <a:xfrm>
            <a:off x="1335159" y="1644239"/>
            <a:ext cx="12141610" cy="440020"/>
          </a:xfrm>
          <a:prstGeom prst="rect">
            <a:avLst/>
          </a:prstGeom>
          <a:solidFill>
            <a:srgbClr val="FFE699">
              <a:alpha val="50980"/>
            </a:srgbClr>
          </a:solidFill>
          <a:ln w="12700">
            <a:solidFill>
              <a:srgbClr val="9999FF">
                <a:alpha val="81961"/>
              </a:srgb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4957" tIns="47479" rIns="94957" bIns="474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869" dirty="0"/>
          </a:p>
        </p:txBody>
      </p:sp>
      <p:sp>
        <p:nvSpPr>
          <p:cNvPr id="36" name="Rectangle 35"/>
          <p:cNvSpPr/>
          <p:nvPr/>
        </p:nvSpPr>
        <p:spPr>
          <a:xfrm>
            <a:off x="1360559" y="1019724"/>
            <a:ext cx="12116210" cy="440020"/>
          </a:xfrm>
          <a:prstGeom prst="rect">
            <a:avLst/>
          </a:prstGeom>
          <a:solidFill>
            <a:srgbClr val="FFE699">
              <a:alpha val="50980"/>
            </a:srgbClr>
          </a:solidFill>
          <a:ln w="12700">
            <a:solidFill>
              <a:srgbClr val="9999FF">
                <a:alpha val="81961"/>
              </a:srgb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4957" tIns="47479" rIns="94957" bIns="474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869" dirty="0"/>
          </a:p>
        </p:txBody>
      </p:sp>
      <p:sp>
        <p:nvSpPr>
          <p:cNvPr id="11" name="Rounded Rectangle 10"/>
          <p:cNvSpPr/>
          <p:nvPr/>
        </p:nvSpPr>
        <p:spPr>
          <a:xfrm>
            <a:off x="1663205" y="1091118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H</a:t>
            </a:r>
            <a:r>
              <a:rPr lang="en-US" altLang="zh-CN" sz="1200" b="1" dirty="0" err="1"/>
              <a:t>eartBeatRecorder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1663205" y="1721093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TestController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1663205" y="2351066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TestRunner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1663205" y="2981041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WaitNotifyManager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1663205" y="3611016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ReportGenerator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344755" y="2351065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AdapterRunner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4344755" y="2983709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LockServer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6219804" y="1091118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H</a:t>
            </a:r>
            <a:r>
              <a:rPr lang="en-US" altLang="zh-CN" sz="1200" b="1" dirty="0" err="1"/>
              <a:t>eartBeatReceiver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6219804" y="1721090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ControllerWorker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6219804" y="2351063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Deployer</a:t>
            </a:r>
            <a:endParaRPr lang="en-US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6219803" y="3611011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ReportParser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>
          <a:xfrm>
            <a:off x="8994745" y="1091118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H</a:t>
            </a:r>
            <a:r>
              <a:rPr lang="en-US" altLang="zh-CN" sz="1200" b="1" dirty="0" err="1"/>
              <a:t>eartBeatSender</a:t>
            </a:r>
            <a:endParaRPr lang="en-US" sz="1100" dirty="0"/>
          </a:p>
        </p:txBody>
      </p:sp>
      <p:sp>
        <p:nvSpPr>
          <p:cNvPr id="29" name="Rounded Rectangle 28"/>
          <p:cNvSpPr/>
          <p:nvPr/>
        </p:nvSpPr>
        <p:spPr>
          <a:xfrm>
            <a:off x="8994745" y="1721093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ClientController</a:t>
            </a:r>
            <a:endParaRPr lang="en-US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8994745" y="2351066"/>
            <a:ext cx="1576895" cy="28632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Third-</a:t>
            </a:r>
            <a:r>
              <a:rPr lang="en-US" sz="1200" b="1" dirty="0" err="1"/>
              <a:t>partyTestTool</a:t>
            </a:r>
            <a:endParaRPr lang="en-US" sz="1100" dirty="0"/>
          </a:p>
        </p:txBody>
      </p:sp>
      <p:sp>
        <p:nvSpPr>
          <p:cNvPr id="31" name="Rounded Rectangle 30"/>
          <p:cNvSpPr/>
          <p:nvPr/>
        </p:nvSpPr>
        <p:spPr>
          <a:xfrm>
            <a:off x="8994745" y="2981041"/>
            <a:ext cx="1576895" cy="2863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WaitNotifySupport</a:t>
            </a:r>
            <a:endParaRPr lang="en-US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8994745" y="3611016"/>
            <a:ext cx="1576895" cy="28632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562" tIns="51281" rIns="102562" bIns="51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TestSuite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1444852" y="1091118"/>
            <a:ext cx="1800225" cy="3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4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Offline </a:t>
            </a:r>
            <a:r>
              <a:rPr lang="en-US" altLang="zh-CN" sz="1454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Detection</a:t>
            </a:r>
            <a:endParaRPr lang="en-US" sz="1454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44852" y="1721090"/>
            <a:ext cx="1800225" cy="3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4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Status Control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444852" y="2325709"/>
            <a:ext cx="1800225" cy="3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4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Test </a:t>
            </a:r>
            <a:r>
              <a:rPr lang="en-US" sz="1454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Execution</a:t>
            </a:r>
            <a:endParaRPr lang="en-US" sz="1454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44851" y="2996565"/>
            <a:ext cx="2153768" cy="3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4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Wait Notify Management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85" y="6772927"/>
            <a:ext cx="2090425" cy="2090425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6120480" y="5339489"/>
            <a:ext cx="2090425" cy="2090425"/>
            <a:chOff x="5289535" y="4718437"/>
            <a:chExt cx="2090425" cy="209042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535" y="4718437"/>
              <a:ext cx="2090425" cy="2090425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664200" y="5549900"/>
              <a:ext cx="1082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</a:t>
              </a:r>
              <a:r>
                <a:rPr lang="en-US" altLang="zh-CN" b="1" dirty="0"/>
                <a:t>indows</a:t>
              </a:r>
              <a:endParaRPr lang="en-US" b="1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120480" y="7976402"/>
            <a:ext cx="2090425" cy="2090425"/>
            <a:chOff x="5289535" y="7355350"/>
            <a:chExt cx="2090425" cy="209042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535" y="7355350"/>
              <a:ext cx="2090425" cy="209042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622255" y="8242300"/>
              <a:ext cx="907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Ubuntu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8"/>
          <a:stretch/>
        </p:blipFill>
        <p:spPr>
          <a:xfrm>
            <a:off x="10154029" y="5171580"/>
            <a:ext cx="428010" cy="4460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b="-7209"/>
          <a:stretch/>
        </p:blipFill>
        <p:spPr>
          <a:xfrm>
            <a:off x="10154030" y="5693130"/>
            <a:ext cx="424803" cy="49490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029" y="6590027"/>
            <a:ext cx="341188" cy="34118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030" y="7006699"/>
            <a:ext cx="401403" cy="401403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stCxn id="51" idx="3"/>
            <a:endCxn id="63" idx="1"/>
          </p:cNvCxnSpPr>
          <p:nvPr/>
        </p:nvCxnSpPr>
        <p:spPr>
          <a:xfrm flipV="1">
            <a:off x="8210905" y="5394613"/>
            <a:ext cx="1943125" cy="99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1" idx="3"/>
            <a:endCxn id="64" idx="1"/>
          </p:cNvCxnSpPr>
          <p:nvPr/>
        </p:nvCxnSpPr>
        <p:spPr>
          <a:xfrm flipV="1">
            <a:off x="8210905" y="5940581"/>
            <a:ext cx="1943125" cy="44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3"/>
            <a:endCxn id="65" idx="1"/>
          </p:cNvCxnSpPr>
          <p:nvPr/>
        </p:nvCxnSpPr>
        <p:spPr>
          <a:xfrm>
            <a:off x="8210905" y="6384701"/>
            <a:ext cx="1943125" cy="37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1" idx="3"/>
            <a:endCxn id="66" idx="1"/>
          </p:cNvCxnSpPr>
          <p:nvPr/>
        </p:nvCxnSpPr>
        <p:spPr>
          <a:xfrm>
            <a:off x="8210905" y="6384702"/>
            <a:ext cx="1943125" cy="82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154030" y="6263514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2" name="Straight Arrow Connector 81"/>
          <p:cNvCxnSpPr>
            <a:stCxn id="51" idx="3"/>
            <a:endCxn id="79" idx="1"/>
          </p:cNvCxnSpPr>
          <p:nvPr/>
        </p:nvCxnSpPr>
        <p:spPr>
          <a:xfrm>
            <a:off x="8210905" y="6384702"/>
            <a:ext cx="1943125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8"/>
          <a:stretch/>
        </p:blipFill>
        <p:spPr>
          <a:xfrm>
            <a:off x="10177129" y="7928429"/>
            <a:ext cx="428010" cy="44606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b="-7209"/>
          <a:stretch/>
        </p:blipFill>
        <p:spPr>
          <a:xfrm>
            <a:off x="10177130" y="8449979"/>
            <a:ext cx="424803" cy="49490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30" y="9509548"/>
            <a:ext cx="401403" cy="401403"/>
          </a:xfrm>
          <a:prstGeom prst="rect">
            <a:avLst/>
          </a:prstGeom>
        </p:spPr>
      </p:pic>
      <p:cxnSp>
        <p:nvCxnSpPr>
          <p:cNvPr id="97" name="Straight Arrow Connector 96"/>
          <p:cNvCxnSpPr>
            <a:stCxn id="52" idx="3"/>
            <a:endCxn id="93" idx="1"/>
          </p:cNvCxnSpPr>
          <p:nvPr/>
        </p:nvCxnSpPr>
        <p:spPr>
          <a:xfrm flipV="1">
            <a:off x="8210905" y="8151462"/>
            <a:ext cx="1966225" cy="8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3"/>
            <a:endCxn id="94" idx="1"/>
          </p:cNvCxnSpPr>
          <p:nvPr/>
        </p:nvCxnSpPr>
        <p:spPr>
          <a:xfrm flipV="1">
            <a:off x="8210905" y="8697430"/>
            <a:ext cx="1966225" cy="3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2" idx="3"/>
            <a:endCxn id="96" idx="1"/>
          </p:cNvCxnSpPr>
          <p:nvPr/>
        </p:nvCxnSpPr>
        <p:spPr>
          <a:xfrm>
            <a:off x="8210905" y="9021615"/>
            <a:ext cx="1966225" cy="68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177130" y="902036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2" name="Straight Arrow Connector 101"/>
          <p:cNvCxnSpPr>
            <a:stCxn id="52" idx="3"/>
            <a:endCxn id="101" idx="1"/>
          </p:cNvCxnSpPr>
          <p:nvPr/>
        </p:nvCxnSpPr>
        <p:spPr>
          <a:xfrm>
            <a:off x="8210905" y="9021615"/>
            <a:ext cx="1966225" cy="12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17036" y="7582612"/>
            <a:ext cx="1292662" cy="446597"/>
          </a:xfrm>
          <a:prstGeom prst="rect">
            <a:avLst/>
          </a:prstGeom>
          <a:noFill/>
        </p:spPr>
        <p:txBody>
          <a:bodyPr vert="eaVert" wrap="none" rtlCol="0" anchor="t">
            <a:spAutoFit/>
          </a:bodyPr>
          <a:lstStyle/>
          <a:p>
            <a:endParaRPr lang="en-US" sz="3200" dirty="0"/>
          </a:p>
          <a:p>
            <a:r>
              <a:rPr lang="en-US" sz="4000" dirty="0"/>
              <a:t>…</a:t>
            </a:r>
          </a:p>
        </p:txBody>
      </p:sp>
      <p:cxnSp>
        <p:nvCxnSpPr>
          <p:cNvPr id="104" name="Straight Arrow Connector 103"/>
          <p:cNvCxnSpPr>
            <a:stCxn id="50" idx="3"/>
            <a:endCxn id="103" idx="1"/>
          </p:cNvCxnSpPr>
          <p:nvPr/>
        </p:nvCxnSpPr>
        <p:spPr>
          <a:xfrm flipV="1">
            <a:off x="3962710" y="7805911"/>
            <a:ext cx="2554326" cy="122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0" idx="3"/>
            <a:endCxn id="51" idx="1"/>
          </p:cNvCxnSpPr>
          <p:nvPr/>
        </p:nvCxnSpPr>
        <p:spPr>
          <a:xfrm flipV="1">
            <a:off x="3962709" y="6384701"/>
            <a:ext cx="2157770" cy="14334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0" idx="3"/>
            <a:endCxn id="52" idx="1"/>
          </p:cNvCxnSpPr>
          <p:nvPr/>
        </p:nvCxnSpPr>
        <p:spPr>
          <a:xfrm>
            <a:off x="3962709" y="7818140"/>
            <a:ext cx="2157770" cy="12034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6117" y="150170"/>
            <a:ext cx="13487654" cy="4610337"/>
          </a:xfrm>
          <a:prstGeom prst="rect">
            <a:avLst/>
          </a:prstGeom>
          <a:noFill/>
          <a:ln w="28575">
            <a:solidFill>
              <a:srgbClr val="1941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</a:t>
            </a:r>
            <a:r>
              <a:rPr lang="en-US" sz="3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n-US" sz="44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16117" y="4762287"/>
            <a:ext cx="13482503" cy="6203257"/>
          </a:xfrm>
          <a:prstGeom prst="rect">
            <a:avLst/>
          </a:prstGeom>
          <a:noFill/>
          <a:ln w="28575">
            <a:solidFill>
              <a:srgbClr val="1941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n-US" sz="32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TextBox 141"/>
          <p:cNvSpPr txBox="1"/>
          <p:nvPr/>
        </p:nvSpPr>
        <p:spPr>
          <a:xfrm rot="19449649">
            <a:off x="4745769" y="6709806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STAF</a:t>
            </a:r>
          </a:p>
        </p:txBody>
      </p:sp>
      <p:sp>
        <p:nvSpPr>
          <p:cNvPr id="143" name="TextBox 142"/>
          <p:cNvSpPr txBox="1"/>
          <p:nvPr/>
        </p:nvSpPr>
        <p:spPr>
          <a:xfrm rot="19524615">
            <a:off x="4536574" y="6981669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File/message</a:t>
            </a:r>
          </a:p>
        </p:txBody>
      </p:sp>
      <p:sp>
        <p:nvSpPr>
          <p:cNvPr id="144" name="TextBox 143"/>
          <p:cNvSpPr txBox="1"/>
          <p:nvPr/>
        </p:nvSpPr>
        <p:spPr>
          <a:xfrm rot="1736036">
            <a:off x="4812408" y="8156078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STAF</a:t>
            </a:r>
          </a:p>
        </p:txBody>
      </p:sp>
      <p:sp>
        <p:nvSpPr>
          <p:cNvPr id="145" name="TextBox 144"/>
          <p:cNvSpPr txBox="1"/>
          <p:nvPr/>
        </p:nvSpPr>
        <p:spPr>
          <a:xfrm rot="1765297">
            <a:off x="4308355" y="8442613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File/message</a:t>
            </a:r>
          </a:p>
        </p:txBody>
      </p:sp>
      <p:sp>
        <p:nvSpPr>
          <p:cNvPr id="156" name="TextBox 155"/>
          <p:cNvSpPr txBox="1"/>
          <p:nvPr/>
        </p:nvSpPr>
        <p:spPr>
          <a:xfrm rot="20939006">
            <a:off x="9280263" y="849981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ADB</a:t>
            </a:r>
          </a:p>
        </p:txBody>
      </p:sp>
      <p:sp>
        <p:nvSpPr>
          <p:cNvPr id="159" name="TextBox 158"/>
          <p:cNvSpPr txBox="1"/>
          <p:nvPr/>
        </p:nvSpPr>
        <p:spPr>
          <a:xfrm rot="1252424">
            <a:off x="9234335" y="920651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KARMA</a:t>
            </a:r>
          </a:p>
        </p:txBody>
      </p:sp>
      <p:sp>
        <p:nvSpPr>
          <p:cNvPr id="160" name="TextBox 159"/>
          <p:cNvSpPr txBox="1"/>
          <p:nvPr/>
        </p:nvSpPr>
        <p:spPr>
          <a:xfrm rot="20939006">
            <a:off x="9426064" y="5773685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ADB</a:t>
            </a:r>
          </a:p>
        </p:txBody>
      </p:sp>
      <p:sp>
        <p:nvSpPr>
          <p:cNvPr id="161" name="TextBox 160"/>
          <p:cNvSpPr txBox="1"/>
          <p:nvPr/>
        </p:nvSpPr>
        <p:spPr>
          <a:xfrm rot="460437">
            <a:off x="9357858" y="641552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KARMA</a:t>
            </a:r>
          </a:p>
        </p:txBody>
      </p:sp>
      <p:sp>
        <p:nvSpPr>
          <p:cNvPr id="162" name="TextBox 161"/>
          <p:cNvSpPr txBox="1"/>
          <p:nvPr/>
        </p:nvSpPr>
        <p:spPr>
          <a:xfrm rot="1460886">
            <a:off x="9312064" y="673904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KARMA</a:t>
            </a:r>
          </a:p>
        </p:txBody>
      </p:sp>
      <p:cxnSp>
        <p:nvCxnSpPr>
          <p:cNvPr id="163" name="Straight Arrow Connector 162"/>
          <p:cNvCxnSpPr>
            <a:stCxn id="14" idx="3"/>
            <a:endCxn id="21" idx="1"/>
          </p:cNvCxnSpPr>
          <p:nvPr/>
        </p:nvCxnSpPr>
        <p:spPr>
          <a:xfrm>
            <a:off x="3240100" y="3124201"/>
            <a:ext cx="1104655" cy="2668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318508" y="2870633"/>
            <a:ext cx="942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ocket.io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7" name="Straight Arrow Connector 166"/>
          <p:cNvCxnSpPr>
            <a:stCxn id="15" idx="3"/>
            <a:endCxn id="26" idx="1"/>
          </p:cNvCxnSpPr>
          <p:nvPr/>
        </p:nvCxnSpPr>
        <p:spPr>
          <a:xfrm flipV="1">
            <a:off x="3240100" y="3754171"/>
            <a:ext cx="2979703" cy="5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514125" y="3494414"/>
            <a:ext cx="727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socket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9" name="Straight Arrow Connector 168"/>
          <p:cNvCxnSpPr>
            <a:stCxn id="21" idx="3"/>
            <a:endCxn id="31" idx="1"/>
          </p:cNvCxnSpPr>
          <p:nvPr/>
        </p:nvCxnSpPr>
        <p:spPr>
          <a:xfrm flipV="1">
            <a:off x="5921650" y="3124201"/>
            <a:ext cx="3073095" cy="2668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913900" y="2852793"/>
            <a:ext cx="942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ocket.io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5" name="Straight Arrow Connector 174"/>
          <p:cNvCxnSpPr>
            <a:stCxn id="24" idx="3"/>
            <a:endCxn id="29" idx="1"/>
          </p:cNvCxnSpPr>
          <p:nvPr/>
        </p:nvCxnSpPr>
        <p:spPr>
          <a:xfrm>
            <a:off x="7796699" y="1864250"/>
            <a:ext cx="1198046" cy="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109825" y="1579529"/>
            <a:ext cx="727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socket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Arrow Connector 178"/>
          <p:cNvCxnSpPr>
            <a:stCxn id="25" idx="3"/>
            <a:endCxn id="30" idx="1"/>
          </p:cNvCxnSpPr>
          <p:nvPr/>
        </p:nvCxnSpPr>
        <p:spPr>
          <a:xfrm>
            <a:off x="7796699" y="2494223"/>
            <a:ext cx="1198046" cy="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911502" y="2227416"/>
            <a:ext cx="102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906281" y="11031851"/>
            <a:ext cx="921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0"/>
                <a:solidFill>
                  <a:srgbClr val="0C62A9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Cross-platform Interactive Test Framework</a:t>
            </a:r>
            <a:endParaRPr lang="en-US" sz="4000" b="1" dirty="0">
              <a:ln w="0"/>
              <a:solidFill>
                <a:srgbClr val="0C62A9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291" y="11022275"/>
            <a:ext cx="922328" cy="8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695" y="424375"/>
            <a:ext cx="11830050" cy="10312841"/>
          </a:xfrm>
        </p:spPr>
        <p:txBody>
          <a:bodyPr>
            <a:normAutofit/>
          </a:bodyPr>
          <a:lstStyle/>
          <a:p>
            <a:r>
              <a:rPr lang="en-US" sz="2800" b="1" dirty="0"/>
              <a:t>Logical </a:t>
            </a:r>
            <a:r>
              <a:rPr lang="en-US" sz="2800" b="1" dirty="0" smtClean="0"/>
              <a:t>Structure</a:t>
            </a:r>
          </a:p>
          <a:p>
            <a:pPr lvl="1"/>
            <a:r>
              <a:rPr lang="en-US" sz="1800" b="1" dirty="0" smtClean="0"/>
              <a:t>Offline Detection</a:t>
            </a:r>
            <a:r>
              <a:rPr lang="en-US" sz="1800" dirty="0" smtClean="0"/>
              <a:t>: Employ heartbeat mechanism to detect whether the test devices are offline.</a:t>
            </a:r>
            <a:endParaRPr lang="en-US" sz="1800" dirty="0" smtClean="0"/>
          </a:p>
          <a:p>
            <a:pPr lvl="2"/>
            <a:r>
              <a:rPr lang="en-US" sz="1000" b="1" dirty="0" err="1" smtClean="0"/>
              <a:t>HeartBeatRecorder</a:t>
            </a:r>
            <a:r>
              <a:rPr lang="en-US" sz="1000" b="1" dirty="0" smtClean="0"/>
              <a:t>:</a:t>
            </a:r>
            <a:r>
              <a:rPr lang="en-US" sz="1000" dirty="0" smtClean="0"/>
              <a:t> </a:t>
            </a:r>
            <a:r>
              <a:rPr lang="en-US" sz="1000" dirty="0"/>
              <a:t>Manage the received heart beat messages from all test clients automatically</a:t>
            </a:r>
            <a:r>
              <a:rPr lang="en-US" sz="1000" dirty="0" smtClean="0"/>
              <a:t>.</a:t>
            </a:r>
          </a:p>
          <a:p>
            <a:pPr lvl="2"/>
            <a:r>
              <a:rPr lang="en-US" sz="1000" b="1" dirty="0" err="1" smtClean="0"/>
              <a:t>HeartBeatReceiver</a:t>
            </a:r>
            <a:r>
              <a:rPr lang="en-US" sz="1000" b="1" dirty="0" smtClean="0"/>
              <a:t>:</a:t>
            </a:r>
            <a:r>
              <a:rPr lang="en-US" sz="1000" dirty="0" smtClean="0"/>
              <a:t> Run on distributed test node, collect heartbeat from test device and send to test server.</a:t>
            </a:r>
          </a:p>
          <a:p>
            <a:pPr lvl="2"/>
            <a:r>
              <a:rPr lang="en-US" sz="1000" b="1" dirty="0" err="1" smtClean="0"/>
              <a:t>HeartBeatSender</a:t>
            </a:r>
            <a:r>
              <a:rPr lang="en-US" sz="1000" b="1" dirty="0" smtClean="0"/>
              <a:t>: </a:t>
            </a:r>
            <a:r>
              <a:rPr lang="en-US" sz="1000" dirty="0" smtClean="0"/>
              <a:t>Run on test device, S</a:t>
            </a:r>
            <a:r>
              <a:rPr lang="en-US" altLang="zh-CN" sz="1000" dirty="0" smtClean="0"/>
              <a:t>tart a</a:t>
            </a:r>
            <a:r>
              <a:rPr lang="en-US" sz="1000" dirty="0" smtClean="0"/>
              <a:t> </a:t>
            </a:r>
            <a:r>
              <a:rPr lang="en-US" sz="1000" dirty="0"/>
              <a:t>thread that regularly sends heart beat messages to server</a:t>
            </a:r>
            <a:r>
              <a:rPr lang="en-US" sz="1000" dirty="0" smtClean="0"/>
              <a:t>.</a:t>
            </a:r>
          </a:p>
          <a:p>
            <a:pPr lvl="1"/>
            <a:r>
              <a:rPr lang="en-US" sz="1800" b="1" dirty="0" smtClean="0"/>
              <a:t>Status Control</a:t>
            </a:r>
            <a:r>
              <a:rPr lang="en-US" sz="1800" dirty="0" smtClean="0"/>
              <a:t>: Send device test status and messages according to message protocol</a:t>
            </a:r>
          </a:p>
          <a:p>
            <a:pPr lvl="2"/>
            <a:r>
              <a:rPr lang="en-US" sz="1000" b="1" dirty="0" err="1" smtClean="0"/>
              <a:t>TestController</a:t>
            </a:r>
            <a:r>
              <a:rPr lang="en-US" sz="1000" dirty="0" smtClean="0"/>
              <a:t>: Communicate with </a:t>
            </a:r>
            <a:r>
              <a:rPr lang="en-US" sz="1000" dirty="0" err="1" smtClean="0"/>
              <a:t>ClientController</a:t>
            </a:r>
            <a:r>
              <a:rPr lang="en-US" sz="1000" dirty="0" smtClean="0"/>
              <a:t>, mainly collect device test status (and  other messages).</a:t>
            </a:r>
          </a:p>
          <a:p>
            <a:pPr lvl="2"/>
            <a:r>
              <a:rPr lang="en-US" sz="1000" b="1" dirty="0" err="1" smtClean="0"/>
              <a:t>ControllerWorker</a:t>
            </a:r>
            <a:r>
              <a:rPr lang="en-US" sz="1000" dirty="0" smtClean="0"/>
              <a:t>: Receive the messages from </a:t>
            </a:r>
            <a:r>
              <a:rPr lang="en-US" sz="1000" dirty="0" err="1" smtClean="0"/>
              <a:t>ClientController</a:t>
            </a:r>
            <a:r>
              <a:rPr lang="en-US" sz="1000" dirty="0" smtClean="0"/>
              <a:t> on all the devices of that test node.</a:t>
            </a:r>
          </a:p>
          <a:p>
            <a:pPr lvl="2"/>
            <a:r>
              <a:rPr lang="en-US" sz="1000" b="1" dirty="0" err="1" smtClean="0"/>
              <a:t>ClientController</a:t>
            </a:r>
            <a:r>
              <a:rPr lang="en-US" sz="1000" dirty="0" smtClean="0"/>
              <a:t>: Send out device test status and messages</a:t>
            </a:r>
          </a:p>
          <a:p>
            <a:pPr lvl="1"/>
            <a:r>
              <a:rPr lang="en-US" sz="1800" b="1" dirty="0" smtClean="0"/>
              <a:t>Test Executing</a:t>
            </a:r>
            <a:r>
              <a:rPr lang="en-US" sz="1800" dirty="0" smtClean="0"/>
              <a:t>: Manage the executing, mainly utilizing the OS and third-party test tools</a:t>
            </a:r>
          </a:p>
          <a:p>
            <a:pPr lvl="2"/>
            <a:r>
              <a:rPr lang="en-US" sz="1000" b="1" dirty="0" err="1" smtClean="0"/>
              <a:t>TestRunner</a:t>
            </a:r>
            <a:r>
              <a:rPr lang="en-US" sz="1000" dirty="0" smtClean="0"/>
              <a:t>: </a:t>
            </a:r>
            <a:r>
              <a:rPr lang="en-US" sz="1000" dirty="0"/>
              <a:t>Control the test </a:t>
            </a:r>
            <a:r>
              <a:rPr lang="en-US" sz="1000" dirty="0"/>
              <a:t>process . Utilizing the </a:t>
            </a:r>
            <a:r>
              <a:rPr lang="en-US" sz="1000" dirty="0" err="1"/>
              <a:t>RunnerHelper</a:t>
            </a:r>
            <a:r>
              <a:rPr lang="en-US" sz="1000" dirty="0"/>
              <a:t> in different platform to deploy test start test and access the third-party test tools. Managing the </a:t>
            </a:r>
            <a:r>
              <a:rPr lang="en-US" sz="1000" dirty="0" err="1"/>
              <a:t>LockServer</a:t>
            </a:r>
            <a:r>
              <a:rPr lang="en-US" sz="1000" dirty="0"/>
              <a:t> to pass lock between test server and test devices. Collecting the test result for the </a:t>
            </a:r>
            <a:r>
              <a:rPr lang="en-US" sz="1000" dirty="0" err="1"/>
              <a:t>TestSuite</a:t>
            </a:r>
            <a:r>
              <a:rPr lang="en-US" sz="1000" dirty="0" smtClean="0"/>
              <a:t>.</a:t>
            </a:r>
          </a:p>
          <a:p>
            <a:pPr lvl="2"/>
            <a:r>
              <a:rPr lang="en-US" sz="1000" b="1" dirty="0" err="1" smtClean="0"/>
              <a:t>AdapterRunner</a:t>
            </a:r>
            <a:r>
              <a:rPr lang="en-US" sz="1000" dirty="0"/>
              <a:t>: For one specific platform, help </a:t>
            </a:r>
            <a:r>
              <a:rPr lang="en-US" sz="1000" dirty="0" err="1" smtClean="0"/>
              <a:t>TestRunner</a:t>
            </a:r>
            <a:r>
              <a:rPr lang="en-US" sz="1000" dirty="0" smtClean="0"/>
              <a:t> to direct the test execution. Help clean the test environment , start a test on a device and return the running environment.</a:t>
            </a:r>
          </a:p>
          <a:p>
            <a:pPr lvl="2"/>
            <a:r>
              <a:rPr lang="en-US" sz="1000" b="1" dirty="0" err="1" smtClean="0"/>
              <a:t>Deployer</a:t>
            </a:r>
            <a:r>
              <a:rPr lang="en-US" sz="1000" dirty="0" smtClean="0"/>
              <a:t>: Wrapper of third-party test tool that deploy test case on device and start test on that single platform test tool.</a:t>
            </a:r>
          </a:p>
          <a:p>
            <a:pPr lvl="2"/>
            <a:r>
              <a:rPr lang="en-US" sz="1000" b="1" dirty="0"/>
              <a:t>Third-party Test Tool</a:t>
            </a:r>
            <a:r>
              <a:rPr lang="en-US" sz="1000" dirty="0"/>
              <a:t>:  Android </a:t>
            </a:r>
            <a:r>
              <a:rPr lang="en-US" sz="1000" dirty="0" smtClean="0"/>
              <a:t>instrumentation &amp; karma for </a:t>
            </a:r>
            <a:r>
              <a:rPr lang="en-US" sz="1000" dirty="0" err="1" smtClean="0"/>
              <a:t>javascript</a:t>
            </a:r>
            <a:r>
              <a:rPr lang="en-US" sz="1000" dirty="0" smtClean="0"/>
              <a:t>.</a:t>
            </a:r>
          </a:p>
          <a:p>
            <a:pPr lvl="1"/>
            <a:r>
              <a:rPr lang="en-US" sz="1800" b="1" dirty="0" smtClean="0"/>
              <a:t>Wait Notify Management</a:t>
            </a:r>
            <a:r>
              <a:rPr lang="en-US" sz="1800" dirty="0" smtClean="0"/>
              <a:t>: Implement a  cross-platform wait-notify mechanism between all the test devices.</a:t>
            </a:r>
          </a:p>
          <a:p>
            <a:pPr lvl="2"/>
            <a:endParaRPr lang="en-US" sz="1000" dirty="0" smtClean="0"/>
          </a:p>
          <a:p>
            <a:pPr lvl="2"/>
            <a:r>
              <a:rPr lang="en-US" sz="1000" b="1" dirty="0" err="1" smtClean="0"/>
              <a:t>WaitNotifyManager</a:t>
            </a:r>
            <a:r>
              <a:rPr lang="en-US" sz="1000" dirty="0" smtClean="0"/>
              <a:t>: </a:t>
            </a:r>
            <a:r>
              <a:rPr lang="en-US" sz="1000" dirty="0"/>
              <a:t>Be responsible for the management of the remote wait-notify mechanism</a:t>
            </a:r>
            <a:r>
              <a:rPr lang="en-US" sz="1000" dirty="0" smtClean="0"/>
              <a:t>. Maintain the waiting list </a:t>
            </a:r>
            <a:r>
              <a:rPr lang="en-US" sz="1000" dirty="0"/>
              <a:t>&amp;</a:t>
            </a:r>
            <a:r>
              <a:rPr lang="en-US" sz="1000" dirty="0" smtClean="0"/>
              <a:t>notify list and send wait-notify messages to </a:t>
            </a:r>
            <a:r>
              <a:rPr lang="en-US" sz="1000" dirty="0" err="1" smtClean="0"/>
              <a:t>testdevices</a:t>
            </a:r>
            <a:r>
              <a:rPr lang="en-US" sz="1000" dirty="0" smtClean="0"/>
              <a:t>.</a:t>
            </a:r>
          </a:p>
          <a:p>
            <a:pPr lvl="2"/>
            <a:r>
              <a:rPr lang="en-US" sz="1000" b="1" dirty="0" err="1" smtClean="0"/>
              <a:t>LockServer</a:t>
            </a:r>
            <a:r>
              <a:rPr lang="en-US" sz="1000" dirty="0" smtClean="0"/>
              <a:t>: passing locking message between </a:t>
            </a:r>
            <a:r>
              <a:rPr lang="en-US" sz="1000" dirty="0" err="1" smtClean="0"/>
              <a:t>WaitNotifyManager</a:t>
            </a:r>
            <a:r>
              <a:rPr lang="en-US" sz="1000" dirty="0" smtClean="0"/>
              <a:t> and local </a:t>
            </a:r>
            <a:r>
              <a:rPr lang="en-US" sz="1000" dirty="0" err="1" smtClean="0"/>
              <a:t>WaitNotifySupport</a:t>
            </a:r>
            <a:r>
              <a:rPr lang="en-US" sz="1000" dirty="0" smtClean="0"/>
              <a:t> with socket.io, in order to unify the communication between  the two component and reduce the relatedness to specific platform.</a:t>
            </a:r>
          </a:p>
          <a:p>
            <a:pPr lvl="2"/>
            <a:r>
              <a:rPr lang="en-US" sz="1000" b="1" dirty="0" err="1" smtClean="0"/>
              <a:t>WaitNotifySupport</a:t>
            </a:r>
            <a:r>
              <a:rPr lang="en-US" sz="1000" dirty="0" smtClean="0"/>
              <a:t>: </a:t>
            </a:r>
            <a:r>
              <a:rPr lang="en-US" sz="1000" dirty="0"/>
              <a:t>Mainly </a:t>
            </a:r>
            <a:r>
              <a:rPr lang="en-US" sz="1000" dirty="0" smtClean="0"/>
              <a:t>wrap local wait-notify operations on </a:t>
            </a:r>
            <a:r>
              <a:rPr lang="en-US" sz="1000" dirty="0"/>
              <a:t>test device</a:t>
            </a:r>
            <a:r>
              <a:rPr lang="en-US" sz="1000" dirty="0" smtClean="0"/>
              <a:t>.</a:t>
            </a:r>
          </a:p>
          <a:p>
            <a:pPr lvl="1"/>
            <a:r>
              <a:rPr lang="en-US" sz="1800" b="1" dirty="0" smtClean="0"/>
              <a:t>Result Management</a:t>
            </a:r>
            <a:r>
              <a:rPr lang="en-US" sz="1800" dirty="0" smtClean="0"/>
              <a:t>: report the result of given </a:t>
            </a:r>
            <a:r>
              <a:rPr lang="en-US" sz="1800" dirty="0" err="1" smtClean="0"/>
              <a:t>TestSuite</a:t>
            </a:r>
            <a:r>
              <a:rPr lang="en-US" sz="1800" dirty="0" smtClean="0"/>
              <a:t> from user.</a:t>
            </a:r>
          </a:p>
          <a:p>
            <a:pPr lvl="2"/>
            <a:r>
              <a:rPr lang="en-US" sz="1000" b="1" dirty="0" err="1" smtClean="0"/>
              <a:t>ReportGenerator</a:t>
            </a:r>
            <a:r>
              <a:rPr lang="en-US" sz="1000" dirty="0" smtClean="0"/>
              <a:t>: generate the test result of </a:t>
            </a:r>
            <a:r>
              <a:rPr lang="en-US" sz="1000" dirty="0" err="1" smtClean="0"/>
              <a:t>TestSuite</a:t>
            </a:r>
            <a:r>
              <a:rPr lang="en-US" sz="1000" dirty="0" smtClean="0"/>
              <a:t> after all </a:t>
            </a:r>
            <a:r>
              <a:rPr lang="en-US" sz="1000" dirty="0" err="1" smtClean="0"/>
              <a:t>TestCase</a:t>
            </a:r>
            <a:r>
              <a:rPr lang="en-US" sz="1000" dirty="0" smtClean="0"/>
              <a:t> s have done.</a:t>
            </a:r>
          </a:p>
          <a:p>
            <a:pPr lvl="2"/>
            <a:r>
              <a:rPr lang="en-US" sz="1000" b="1" dirty="0" err="1" smtClean="0"/>
              <a:t>ReportParser</a:t>
            </a:r>
            <a:r>
              <a:rPr lang="en-US" sz="1000" dirty="0" smtClean="0"/>
              <a:t>: Send all the device results on test node to </a:t>
            </a:r>
            <a:r>
              <a:rPr lang="en-US" sz="1000" dirty="0" err="1" smtClean="0"/>
              <a:t>TestServer</a:t>
            </a:r>
            <a:r>
              <a:rPr lang="en-US" sz="1000" dirty="0" smtClean="0"/>
              <a:t>.</a:t>
            </a:r>
          </a:p>
          <a:p>
            <a:pPr lvl="2"/>
            <a:r>
              <a:rPr lang="en-US" sz="1000" b="1" dirty="0" err="1" smtClean="0"/>
              <a:t>TestSuite</a:t>
            </a:r>
            <a:r>
              <a:rPr lang="en-US" sz="1000" b="1" dirty="0" smtClean="0"/>
              <a:t>:</a:t>
            </a:r>
            <a:r>
              <a:rPr lang="en-US" sz="1000" dirty="0" smtClean="0"/>
              <a:t> User defined test logic. </a:t>
            </a:r>
          </a:p>
          <a:p>
            <a:pPr lvl="1"/>
            <a:endParaRPr lang="en-US" sz="1800" dirty="0"/>
          </a:p>
          <a:p>
            <a:r>
              <a:rPr lang="en-US" sz="2800" dirty="0"/>
              <a:t>Physical </a:t>
            </a:r>
            <a:r>
              <a:rPr lang="en-US" sz="2800" dirty="0" smtClean="0"/>
              <a:t>Structure</a:t>
            </a:r>
          </a:p>
          <a:p>
            <a:pPr lvl="1"/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</a:t>
            </a:r>
            <a:r>
              <a:rPr lang="en-US" sz="1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  <a:p>
            <a:pPr lvl="2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Runs the server side logic of  test framework</a:t>
            </a:r>
          </a:p>
          <a:p>
            <a:pPr lvl="2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deploy files or command to distributed test nodes by STAF framework</a:t>
            </a:r>
          </a:p>
          <a:p>
            <a:pPr lvl="1"/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</a:t>
            </a:r>
            <a:r>
              <a:rPr lang="en-US" sz="1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  <a:p>
            <a:pPr lvl="2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host computers of physical test devices(browsers or android phones)</a:t>
            </a:r>
          </a:p>
          <a:p>
            <a:pPr lvl="2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manage the devices and call the third-party test tools</a:t>
            </a:r>
          </a:p>
          <a:p>
            <a:pPr lvl="2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communication component between test server and test devices</a:t>
            </a:r>
          </a:p>
          <a:p>
            <a:pPr lvl="1"/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Client</a:t>
            </a:r>
          </a:p>
          <a:p>
            <a:pPr lvl="2"/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Executing devices of </a:t>
            </a:r>
            <a:r>
              <a:rPr lang="en-US" sz="1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TestCases</a:t>
            </a:r>
            <a:r>
              <a:rPr lang="en-US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lvl="2"/>
            <a:endParaRPr lang="en-US" sz="1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endParaRPr lang="en-US" sz="1000" b="1" dirty="0"/>
          </a:p>
          <a:p>
            <a:pPr lvl="1"/>
            <a:endParaRPr lang="en-US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endParaRPr lang="en-US" sz="1000" b="1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700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511</Words>
  <Application>Microsoft Office PowerPoint</Application>
  <PresentationFormat>Custom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Intel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Wenjing</dc:creator>
  <cp:lastModifiedBy>Fang, Wenjing</cp:lastModifiedBy>
  <cp:revision>62</cp:revision>
  <dcterms:created xsi:type="dcterms:W3CDTF">2016-03-17T05:59:05Z</dcterms:created>
  <dcterms:modified xsi:type="dcterms:W3CDTF">2016-03-23T08:41:33Z</dcterms:modified>
</cp:coreProperties>
</file>