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60" r:id="rId3"/>
    <p:sldId id="257" r:id="rId4"/>
    <p:sldId id="261" r:id="rId5"/>
    <p:sldId id="262" r:id="rId6"/>
    <p:sldId id="266" r:id="rId7"/>
    <p:sldId id="267" r:id="rId8"/>
    <p:sldId id="264" r:id="rId9"/>
    <p:sldId id="265"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856DA-4EDF-4AE7-A7A4-053378F9AE61}"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862F7-A305-422A-9F63-BCE1F83892EC}" type="slidenum">
              <a:rPr lang="en-US" smtClean="0"/>
              <a:t>‹#›</a:t>
            </a:fld>
            <a:endParaRPr lang="en-US"/>
          </a:p>
        </p:txBody>
      </p:sp>
    </p:spTree>
    <p:extLst>
      <p:ext uri="{BB962C8B-B14F-4D97-AF65-F5344CB8AC3E}">
        <p14:creationId xmlns:p14="http://schemas.microsoft.com/office/powerpoint/2010/main" val="396477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7862F7-A305-422A-9F63-BCE1F83892EC}" type="slidenum">
              <a:rPr lang="en-US" smtClean="0"/>
              <a:t>6</a:t>
            </a:fld>
            <a:endParaRPr lang="en-US"/>
          </a:p>
        </p:txBody>
      </p:sp>
    </p:spTree>
    <p:extLst>
      <p:ext uri="{BB962C8B-B14F-4D97-AF65-F5344CB8AC3E}">
        <p14:creationId xmlns:p14="http://schemas.microsoft.com/office/powerpoint/2010/main" val="2985034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CD78-5EDB-4B0A-B945-593684D650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11D714-3FDD-4092-BFA6-B502AE12C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5140B3-6CEB-4DB5-ABBD-30F94550CAE8}"/>
              </a:ext>
            </a:extLst>
          </p:cNvPr>
          <p:cNvSpPr>
            <a:spLocks noGrp="1"/>
          </p:cNvSpPr>
          <p:nvPr>
            <p:ph type="dt" sz="half" idx="10"/>
          </p:nvPr>
        </p:nvSpPr>
        <p:spPr/>
        <p:txBody>
          <a:bodyPr/>
          <a:lstStyle/>
          <a:p>
            <a:fld id="{6BF062CB-B24A-4506-8CA8-0DEB3E40691D}" type="datetimeFigureOut">
              <a:rPr lang="en-US" smtClean="0"/>
              <a:t>8/24/2020</a:t>
            </a:fld>
            <a:endParaRPr lang="en-US"/>
          </a:p>
        </p:txBody>
      </p:sp>
      <p:sp>
        <p:nvSpPr>
          <p:cNvPr id="5" name="Footer Placeholder 4">
            <a:extLst>
              <a:ext uri="{FF2B5EF4-FFF2-40B4-BE49-F238E27FC236}">
                <a16:creationId xmlns:a16="http://schemas.microsoft.com/office/drawing/2014/main" id="{9BEA5EF4-A55E-4ABB-A620-E994B4128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A6583-36CE-438F-8C60-D91A2FCA2CE4}"/>
              </a:ext>
            </a:extLst>
          </p:cNvPr>
          <p:cNvSpPr>
            <a:spLocks noGrp="1"/>
          </p:cNvSpPr>
          <p:nvPr>
            <p:ph type="sldNum" sz="quarter" idx="12"/>
          </p:nvPr>
        </p:nvSpPr>
        <p:spPr/>
        <p:txBody>
          <a:bodyPr/>
          <a:lstStyle/>
          <a:p>
            <a:fld id="{CA346C82-AC94-4EDD-9AE0-4703622B1E60}" type="slidenum">
              <a:rPr lang="en-US" smtClean="0"/>
              <a:t>‹#›</a:t>
            </a:fld>
            <a:endParaRPr lang="en-US"/>
          </a:p>
        </p:txBody>
      </p:sp>
    </p:spTree>
    <p:extLst>
      <p:ext uri="{BB962C8B-B14F-4D97-AF65-F5344CB8AC3E}">
        <p14:creationId xmlns:p14="http://schemas.microsoft.com/office/powerpoint/2010/main" val="216534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B375-5F84-41FD-9964-137DD08D59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5CB382-A60C-4E87-815A-83955EE5D8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8EE658-540F-4EBA-B4AE-1086ABB32643}"/>
              </a:ext>
            </a:extLst>
          </p:cNvPr>
          <p:cNvSpPr>
            <a:spLocks noGrp="1"/>
          </p:cNvSpPr>
          <p:nvPr>
            <p:ph type="dt" sz="half" idx="10"/>
          </p:nvPr>
        </p:nvSpPr>
        <p:spPr/>
        <p:txBody>
          <a:bodyPr/>
          <a:lstStyle/>
          <a:p>
            <a:fld id="{6BF062CB-B24A-4506-8CA8-0DEB3E40691D}" type="datetimeFigureOut">
              <a:rPr lang="en-US" smtClean="0"/>
              <a:t>8/24/2020</a:t>
            </a:fld>
            <a:endParaRPr lang="en-US"/>
          </a:p>
        </p:txBody>
      </p:sp>
      <p:sp>
        <p:nvSpPr>
          <p:cNvPr id="5" name="Footer Placeholder 4">
            <a:extLst>
              <a:ext uri="{FF2B5EF4-FFF2-40B4-BE49-F238E27FC236}">
                <a16:creationId xmlns:a16="http://schemas.microsoft.com/office/drawing/2014/main" id="{D8F518AF-FCC1-4DEC-85CC-1E1F9FE02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BF427-C0E6-49BE-BA83-9BFE81EBD675}"/>
              </a:ext>
            </a:extLst>
          </p:cNvPr>
          <p:cNvSpPr>
            <a:spLocks noGrp="1"/>
          </p:cNvSpPr>
          <p:nvPr>
            <p:ph type="sldNum" sz="quarter" idx="12"/>
          </p:nvPr>
        </p:nvSpPr>
        <p:spPr/>
        <p:txBody>
          <a:bodyPr/>
          <a:lstStyle/>
          <a:p>
            <a:fld id="{CA346C82-AC94-4EDD-9AE0-4703622B1E60}" type="slidenum">
              <a:rPr lang="en-US" smtClean="0"/>
              <a:t>‹#›</a:t>
            </a:fld>
            <a:endParaRPr lang="en-US"/>
          </a:p>
        </p:txBody>
      </p:sp>
    </p:spTree>
    <p:extLst>
      <p:ext uri="{BB962C8B-B14F-4D97-AF65-F5344CB8AC3E}">
        <p14:creationId xmlns:p14="http://schemas.microsoft.com/office/powerpoint/2010/main" val="182015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26E77-D25C-4442-A2E4-5929C42D9F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8C762-812A-4474-B6D4-F1011F88C4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EACA-0A54-4EA5-813A-5F7589FDDA10}"/>
              </a:ext>
            </a:extLst>
          </p:cNvPr>
          <p:cNvSpPr>
            <a:spLocks noGrp="1"/>
          </p:cNvSpPr>
          <p:nvPr>
            <p:ph type="dt" sz="half" idx="10"/>
          </p:nvPr>
        </p:nvSpPr>
        <p:spPr/>
        <p:txBody>
          <a:bodyPr/>
          <a:lstStyle/>
          <a:p>
            <a:fld id="{6BF062CB-B24A-4506-8CA8-0DEB3E40691D}" type="datetimeFigureOut">
              <a:rPr lang="en-US" smtClean="0"/>
              <a:t>8/24/2020</a:t>
            </a:fld>
            <a:endParaRPr lang="en-US"/>
          </a:p>
        </p:txBody>
      </p:sp>
      <p:sp>
        <p:nvSpPr>
          <p:cNvPr id="5" name="Footer Placeholder 4">
            <a:extLst>
              <a:ext uri="{FF2B5EF4-FFF2-40B4-BE49-F238E27FC236}">
                <a16:creationId xmlns:a16="http://schemas.microsoft.com/office/drawing/2014/main" id="{46F09993-0646-4BC0-BC25-4756652EA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F9830-C5AE-436D-94BA-33F9FFDA9873}"/>
              </a:ext>
            </a:extLst>
          </p:cNvPr>
          <p:cNvSpPr>
            <a:spLocks noGrp="1"/>
          </p:cNvSpPr>
          <p:nvPr>
            <p:ph type="sldNum" sz="quarter" idx="12"/>
          </p:nvPr>
        </p:nvSpPr>
        <p:spPr/>
        <p:txBody>
          <a:bodyPr/>
          <a:lstStyle/>
          <a:p>
            <a:fld id="{CA346C82-AC94-4EDD-9AE0-4703622B1E60}" type="slidenum">
              <a:rPr lang="en-US" smtClean="0"/>
              <a:t>‹#›</a:t>
            </a:fld>
            <a:endParaRPr lang="en-US"/>
          </a:p>
        </p:txBody>
      </p:sp>
    </p:spTree>
    <p:extLst>
      <p:ext uri="{BB962C8B-B14F-4D97-AF65-F5344CB8AC3E}">
        <p14:creationId xmlns:p14="http://schemas.microsoft.com/office/powerpoint/2010/main" val="313164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580D-0313-4BFA-B949-32FE69F5DE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95B24-D56A-4915-A0A0-7943E49920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A432D-1486-46C5-A9D9-94A16B755607}"/>
              </a:ext>
            </a:extLst>
          </p:cNvPr>
          <p:cNvSpPr>
            <a:spLocks noGrp="1"/>
          </p:cNvSpPr>
          <p:nvPr>
            <p:ph type="dt" sz="half" idx="10"/>
          </p:nvPr>
        </p:nvSpPr>
        <p:spPr/>
        <p:txBody>
          <a:bodyPr/>
          <a:lstStyle/>
          <a:p>
            <a:fld id="{6BF062CB-B24A-4506-8CA8-0DEB3E40691D}" type="datetimeFigureOut">
              <a:rPr lang="en-US" smtClean="0"/>
              <a:t>8/24/2020</a:t>
            </a:fld>
            <a:endParaRPr lang="en-US"/>
          </a:p>
        </p:txBody>
      </p:sp>
      <p:sp>
        <p:nvSpPr>
          <p:cNvPr id="5" name="Footer Placeholder 4">
            <a:extLst>
              <a:ext uri="{FF2B5EF4-FFF2-40B4-BE49-F238E27FC236}">
                <a16:creationId xmlns:a16="http://schemas.microsoft.com/office/drawing/2014/main" id="{57CB4A98-12E1-40CF-A189-0F1C244C4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9C542-50EE-4DA4-96E7-AA154A85ABB4}"/>
              </a:ext>
            </a:extLst>
          </p:cNvPr>
          <p:cNvSpPr>
            <a:spLocks noGrp="1"/>
          </p:cNvSpPr>
          <p:nvPr>
            <p:ph type="sldNum" sz="quarter" idx="12"/>
          </p:nvPr>
        </p:nvSpPr>
        <p:spPr/>
        <p:txBody>
          <a:bodyPr/>
          <a:lstStyle/>
          <a:p>
            <a:fld id="{CA346C82-AC94-4EDD-9AE0-4703622B1E60}" type="slidenum">
              <a:rPr lang="en-US" smtClean="0"/>
              <a:t>‹#›</a:t>
            </a:fld>
            <a:endParaRPr lang="en-US"/>
          </a:p>
        </p:txBody>
      </p:sp>
    </p:spTree>
    <p:extLst>
      <p:ext uri="{BB962C8B-B14F-4D97-AF65-F5344CB8AC3E}">
        <p14:creationId xmlns:p14="http://schemas.microsoft.com/office/powerpoint/2010/main" val="61807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673C-8FD5-42E0-9E0E-134719CE0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53F501-4A20-4D5B-8D34-995629D74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44C874-75F6-4AA9-99E3-C90A1C8C3CA7}"/>
              </a:ext>
            </a:extLst>
          </p:cNvPr>
          <p:cNvSpPr>
            <a:spLocks noGrp="1"/>
          </p:cNvSpPr>
          <p:nvPr>
            <p:ph type="dt" sz="half" idx="10"/>
          </p:nvPr>
        </p:nvSpPr>
        <p:spPr/>
        <p:txBody>
          <a:bodyPr/>
          <a:lstStyle/>
          <a:p>
            <a:fld id="{6BF062CB-B24A-4506-8CA8-0DEB3E40691D}" type="datetimeFigureOut">
              <a:rPr lang="en-US" smtClean="0"/>
              <a:t>8/24/2020</a:t>
            </a:fld>
            <a:endParaRPr lang="en-US"/>
          </a:p>
        </p:txBody>
      </p:sp>
      <p:sp>
        <p:nvSpPr>
          <p:cNvPr id="5" name="Footer Placeholder 4">
            <a:extLst>
              <a:ext uri="{FF2B5EF4-FFF2-40B4-BE49-F238E27FC236}">
                <a16:creationId xmlns:a16="http://schemas.microsoft.com/office/drawing/2014/main" id="{887A023D-B1DD-4192-BB3E-E8D0C9A70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357FF-990D-440D-A05B-782DAED2B025}"/>
              </a:ext>
            </a:extLst>
          </p:cNvPr>
          <p:cNvSpPr>
            <a:spLocks noGrp="1"/>
          </p:cNvSpPr>
          <p:nvPr>
            <p:ph type="sldNum" sz="quarter" idx="12"/>
          </p:nvPr>
        </p:nvSpPr>
        <p:spPr/>
        <p:txBody>
          <a:bodyPr/>
          <a:lstStyle/>
          <a:p>
            <a:fld id="{CA346C82-AC94-4EDD-9AE0-4703622B1E60}" type="slidenum">
              <a:rPr lang="en-US" smtClean="0"/>
              <a:t>‹#›</a:t>
            </a:fld>
            <a:endParaRPr lang="en-US"/>
          </a:p>
        </p:txBody>
      </p:sp>
    </p:spTree>
    <p:extLst>
      <p:ext uri="{BB962C8B-B14F-4D97-AF65-F5344CB8AC3E}">
        <p14:creationId xmlns:p14="http://schemas.microsoft.com/office/powerpoint/2010/main" val="290237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B830-BE8C-4523-B907-63E858169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679C2-EED6-4403-B4A7-624CE7F13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EAEBC6-D67A-4D18-9728-D6E3263591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DAE602-1166-4D81-AC0C-AE70C728102C}"/>
              </a:ext>
            </a:extLst>
          </p:cNvPr>
          <p:cNvSpPr>
            <a:spLocks noGrp="1"/>
          </p:cNvSpPr>
          <p:nvPr>
            <p:ph type="dt" sz="half" idx="10"/>
          </p:nvPr>
        </p:nvSpPr>
        <p:spPr/>
        <p:txBody>
          <a:bodyPr/>
          <a:lstStyle/>
          <a:p>
            <a:fld id="{6BF062CB-B24A-4506-8CA8-0DEB3E40691D}" type="datetimeFigureOut">
              <a:rPr lang="en-US" smtClean="0"/>
              <a:t>8/24/2020</a:t>
            </a:fld>
            <a:endParaRPr lang="en-US"/>
          </a:p>
        </p:txBody>
      </p:sp>
      <p:sp>
        <p:nvSpPr>
          <p:cNvPr id="6" name="Footer Placeholder 5">
            <a:extLst>
              <a:ext uri="{FF2B5EF4-FFF2-40B4-BE49-F238E27FC236}">
                <a16:creationId xmlns:a16="http://schemas.microsoft.com/office/drawing/2014/main" id="{7CAD1B0C-E7CE-42A1-9F20-CF528E22E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6E421-DB83-41BC-9865-059D0FA2483D}"/>
              </a:ext>
            </a:extLst>
          </p:cNvPr>
          <p:cNvSpPr>
            <a:spLocks noGrp="1"/>
          </p:cNvSpPr>
          <p:nvPr>
            <p:ph type="sldNum" sz="quarter" idx="12"/>
          </p:nvPr>
        </p:nvSpPr>
        <p:spPr/>
        <p:txBody>
          <a:bodyPr/>
          <a:lstStyle/>
          <a:p>
            <a:fld id="{CA346C82-AC94-4EDD-9AE0-4703622B1E60}" type="slidenum">
              <a:rPr lang="en-US" smtClean="0"/>
              <a:t>‹#›</a:t>
            </a:fld>
            <a:endParaRPr lang="en-US"/>
          </a:p>
        </p:txBody>
      </p:sp>
    </p:spTree>
    <p:extLst>
      <p:ext uri="{BB962C8B-B14F-4D97-AF65-F5344CB8AC3E}">
        <p14:creationId xmlns:p14="http://schemas.microsoft.com/office/powerpoint/2010/main" val="238566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BBC8-DF9D-45B4-9CCC-55316C496E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1A2E3C-A984-4400-B340-525EBF2B8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27BBFD-C482-4566-8AD4-2E3632EAD1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6AE04D-01B6-4900-810C-DB0C817A5E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8FBE29-3186-4B06-960B-4DF854193B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FFCA44-BA66-414C-938E-3B97E37F76F8}"/>
              </a:ext>
            </a:extLst>
          </p:cNvPr>
          <p:cNvSpPr>
            <a:spLocks noGrp="1"/>
          </p:cNvSpPr>
          <p:nvPr>
            <p:ph type="dt" sz="half" idx="10"/>
          </p:nvPr>
        </p:nvSpPr>
        <p:spPr/>
        <p:txBody>
          <a:bodyPr/>
          <a:lstStyle/>
          <a:p>
            <a:fld id="{6BF062CB-B24A-4506-8CA8-0DEB3E40691D}" type="datetimeFigureOut">
              <a:rPr lang="en-US" smtClean="0"/>
              <a:t>8/24/2020</a:t>
            </a:fld>
            <a:endParaRPr lang="en-US"/>
          </a:p>
        </p:txBody>
      </p:sp>
      <p:sp>
        <p:nvSpPr>
          <p:cNvPr id="8" name="Footer Placeholder 7">
            <a:extLst>
              <a:ext uri="{FF2B5EF4-FFF2-40B4-BE49-F238E27FC236}">
                <a16:creationId xmlns:a16="http://schemas.microsoft.com/office/drawing/2014/main" id="{4DBA63EE-0337-41FC-AEB9-9CA70F8BB9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B161B3-8D0D-4999-9268-CD03B8CEBC57}"/>
              </a:ext>
            </a:extLst>
          </p:cNvPr>
          <p:cNvSpPr>
            <a:spLocks noGrp="1"/>
          </p:cNvSpPr>
          <p:nvPr>
            <p:ph type="sldNum" sz="quarter" idx="12"/>
          </p:nvPr>
        </p:nvSpPr>
        <p:spPr/>
        <p:txBody>
          <a:bodyPr/>
          <a:lstStyle/>
          <a:p>
            <a:fld id="{CA346C82-AC94-4EDD-9AE0-4703622B1E60}" type="slidenum">
              <a:rPr lang="en-US" smtClean="0"/>
              <a:t>‹#›</a:t>
            </a:fld>
            <a:endParaRPr lang="en-US"/>
          </a:p>
        </p:txBody>
      </p:sp>
    </p:spTree>
    <p:extLst>
      <p:ext uri="{BB962C8B-B14F-4D97-AF65-F5344CB8AC3E}">
        <p14:creationId xmlns:p14="http://schemas.microsoft.com/office/powerpoint/2010/main" val="1300810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D265-A035-408A-BB0A-559584C3A7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A243B8-1162-46F8-B624-24E184FF8A75}"/>
              </a:ext>
            </a:extLst>
          </p:cNvPr>
          <p:cNvSpPr>
            <a:spLocks noGrp="1"/>
          </p:cNvSpPr>
          <p:nvPr>
            <p:ph type="dt" sz="half" idx="10"/>
          </p:nvPr>
        </p:nvSpPr>
        <p:spPr/>
        <p:txBody>
          <a:bodyPr/>
          <a:lstStyle/>
          <a:p>
            <a:fld id="{6BF062CB-B24A-4506-8CA8-0DEB3E40691D}" type="datetimeFigureOut">
              <a:rPr lang="en-US" smtClean="0"/>
              <a:t>8/24/2020</a:t>
            </a:fld>
            <a:endParaRPr lang="en-US"/>
          </a:p>
        </p:txBody>
      </p:sp>
      <p:sp>
        <p:nvSpPr>
          <p:cNvPr id="4" name="Footer Placeholder 3">
            <a:extLst>
              <a:ext uri="{FF2B5EF4-FFF2-40B4-BE49-F238E27FC236}">
                <a16:creationId xmlns:a16="http://schemas.microsoft.com/office/drawing/2014/main" id="{3AB8E634-2ACC-468B-8047-4D3053DB27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E375CE-B713-4970-AD80-3910A221725F}"/>
              </a:ext>
            </a:extLst>
          </p:cNvPr>
          <p:cNvSpPr>
            <a:spLocks noGrp="1"/>
          </p:cNvSpPr>
          <p:nvPr>
            <p:ph type="sldNum" sz="quarter" idx="12"/>
          </p:nvPr>
        </p:nvSpPr>
        <p:spPr/>
        <p:txBody>
          <a:bodyPr/>
          <a:lstStyle/>
          <a:p>
            <a:fld id="{CA346C82-AC94-4EDD-9AE0-4703622B1E60}" type="slidenum">
              <a:rPr lang="en-US" smtClean="0"/>
              <a:t>‹#›</a:t>
            </a:fld>
            <a:endParaRPr lang="en-US"/>
          </a:p>
        </p:txBody>
      </p:sp>
    </p:spTree>
    <p:extLst>
      <p:ext uri="{BB962C8B-B14F-4D97-AF65-F5344CB8AC3E}">
        <p14:creationId xmlns:p14="http://schemas.microsoft.com/office/powerpoint/2010/main" val="3630593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247E4A-807D-47FA-B7D3-2B5CBFE6E6D3}"/>
              </a:ext>
            </a:extLst>
          </p:cNvPr>
          <p:cNvSpPr>
            <a:spLocks noGrp="1"/>
          </p:cNvSpPr>
          <p:nvPr>
            <p:ph type="dt" sz="half" idx="10"/>
          </p:nvPr>
        </p:nvSpPr>
        <p:spPr/>
        <p:txBody>
          <a:bodyPr/>
          <a:lstStyle/>
          <a:p>
            <a:fld id="{6BF062CB-B24A-4506-8CA8-0DEB3E40691D}" type="datetimeFigureOut">
              <a:rPr lang="en-US" smtClean="0"/>
              <a:t>8/24/2020</a:t>
            </a:fld>
            <a:endParaRPr lang="en-US"/>
          </a:p>
        </p:txBody>
      </p:sp>
      <p:sp>
        <p:nvSpPr>
          <p:cNvPr id="3" name="Footer Placeholder 2">
            <a:extLst>
              <a:ext uri="{FF2B5EF4-FFF2-40B4-BE49-F238E27FC236}">
                <a16:creationId xmlns:a16="http://schemas.microsoft.com/office/drawing/2014/main" id="{72E3807F-E6C1-4E20-A6DC-0EA90BF84C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786B6C-613F-4F74-BAD3-1CFF94B42616}"/>
              </a:ext>
            </a:extLst>
          </p:cNvPr>
          <p:cNvSpPr>
            <a:spLocks noGrp="1"/>
          </p:cNvSpPr>
          <p:nvPr>
            <p:ph type="sldNum" sz="quarter" idx="12"/>
          </p:nvPr>
        </p:nvSpPr>
        <p:spPr/>
        <p:txBody>
          <a:bodyPr/>
          <a:lstStyle/>
          <a:p>
            <a:fld id="{CA346C82-AC94-4EDD-9AE0-4703622B1E60}" type="slidenum">
              <a:rPr lang="en-US" smtClean="0"/>
              <a:t>‹#›</a:t>
            </a:fld>
            <a:endParaRPr lang="en-US"/>
          </a:p>
        </p:txBody>
      </p:sp>
    </p:spTree>
    <p:extLst>
      <p:ext uri="{BB962C8B-B14F-4D97-AF65-F5344CB8AC3E}">
        <p14:creationId xmlns:p14="http://schemas.microsoft.com/office/powerpoint/2010/main" val="45787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8C76-4ED5-421A-888C-0ACA4FB98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157610-E577-4FE2-9B6B-D38603A79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52A120-56A3-49E1-9C2B-E5CBBEB80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D3023-BB79-40B3-919A-3269C171E62A}"/>
              </a:ext>
            </a:extLst>
          </p:cNvPr>
          <p:cNvSpPr>
            <a:spLocks noGrp="1"/>
          </p:cNvSpPr>
          <p:nvPr>
            <p:ph type="dt" sz="half" idx="10"/>
          </p:nvPr>
        </p:nvSpPr>
        <p:spPr/>
        <p:txBody>
          <a:bodyPr/>
          <a:lstStyle/>
          <a:p>
            <a:fld id="{6BF062CB-B24A-4506-8CA8-0DEB3E40691D}" type="datetimeFigureOut">
              <a:rPr lang="en-US" smtClean="0"/>
              <a:t>8/24/2020</a:t>
            </a:fld>
            <a:endParaRPr lang="en-US"/>
          </a:p>
        </p:txBody>
      </p:sp>
      <p:sp>
        <p:nvSpPr>
          <p:cNvPr id="6" name="Footer Placeholder 5">
            <a:extLst>
              <a:ext uri="{FF2B5EF4-FFF2-40B4-BE49-F238E27FC236}">
                <a16:creationId xmlns:a16="http://schemas.microsoft.com/office/drawing/2014/main" id="{7D8212B5-2546-44A7-B994-DA8EB9ED67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2DFBD-DA3A-4183-8A0E-90C0FABEE968}"/>
              </a:ext>
            </a:extLst>
          </p:cNvPr>
          <p:cNvSpPr>
            <a:spLocks noGrp="1"/>
          </p:cNvSpPr>
          <p:nvPr>
            <p:ph type="sldNum" sz="quarter" idx="12"/>
          </p:nvPr>
        </p:nvSpPr>
        <p:spPr/>
        <p:txBody>
          <a:bodyPr/>
          <a:lstStyle/>
          <a:p>
            <a:fld id="{CA346C82-AC94-4EDD-9AE0-4703622B1E60}" type="slidenum">
              <a:rPr lang="en-US" smtClean="0"/>
              <a:t>‹#›</a:t>
            </a:fld>
            <a:endParaRPr lang="en-US"/>
          </a:p>
        </p:txBody>
      </p:sp>
    </p:spTree>
    <p:extLst>
      <p:ext uri="{BB962C8B-B14F-4D97-AF65-F5344CB8AC3E}">
        <p14:creationId xmlns:p14="http://schemas.microsoft.com/office/powerpoint/2010/main" val="179213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7005-351B-441F-A3D3-0D4D9927D4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B88199-DFAF-4E17-928A-3A68A8D4F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71210-B196-45E4-9B0B-9ADB86D80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CB3B94-9B71-4FB0-BD4A-D75B269FCCC9}"/>
              </a:ext>
            </a:extLst>
          </p:cNvPr>
          <p:cNvSpPr>
            <a:spLocks noGrp="1"/>
          </p:cNvSpPr>
          <p:nvPr>
            <p:ph type="dt" sz="half" idx="10"/>
          </p:nvPr>
        </p:nvSpPr>
        <p:spPr/>
        <p:txBody>
          <a:bodyPr/>
          <a:lstStyle/>
          <a:p>
            <a:fld id="{6BF062CB-B24A-4506-8CA8-0DEB3E40691D}" type="datetimeFigureOut">
              <a:rPr lang="en-US" smtClean="0"/>
              <a:t>8/24/2020</a:t>
            </a:fld>
            <a:endParaRPr lang="en-US"/>
          </a:p>
        </p:txBody>
      </p:sp>
      <p:sp>
        <p:nvSpPr>
          <p:cNvPr id="6" name="Footer Placeholder 5">
            <a:extLst>
              <a:ext uri="{FF2B5EF4-FFF2-40B4-BE49-F238E27FC236}">
                <a16:creationId xmlns:a16="http://schemas.microsoft.com/office/drawing/2014/main" id="{F73856A3-CCD9-4125-8849-A18716370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B45C0-9541-46E2-9986-94CA9CCFB893}"/>
              </a:ext>
            </a:extLst>
          </p:cNvPr>
          <p:cNvSpPr>
            <a:spLocks noGrp="1"/>
          </p:cNvSpPr>
          <p:nvPr>
            <p:ph type="sldNum" sz="quarter" idx="12"/>
          </p:nvPr>
        </p:nvSpPr>
        <p:spPr/>
        <p:txBody>
          <a:bodyPr/>
          <a:lstStyle/>
          <a:p>
            <a:fld id="{CA346C82-AC94-4EDD-9AE0-4703622B1E60}" type="slidenum">
              <a:rPr lang="en-US" smtClean="0"/>
              <a:t>‹#›</a:t>
            </a:fld>
            <a:endParaRPr lang="en-US"/>
          </a:p>
        </p:txBody>
      </p:sp>
    </p:spTree>
    <p:extLst>
      <p:ext uri="{BB962C8B-B14F-4D97-AF65-F5344CB8AC3E}">
        <p14:creationId xmlns:p14="http://schemas.microsoft.com/office/powerpoint/2010/main" val="1857881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3826C7-5768-4457-B7A5-3ED9D2400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7C81F3-0196-42B4-A272-50BE559494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D4472-E1AD-414C-8E28-D85682E5EE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062CB-B24A-4506-8CA8-0DEB3E40691D}" type="datetimeFigureOut">
              <a:rPr lang="en-US" smtClean="0"/>
              <a:t>8/24/2020</a:t>
            </a:fld>
            <a:endParaRPr lang="en-US"/>
          </a:p>
        </p:txBody>
      </p:sp>
      <p:sp>
        <p:nvSpPr>
          <p:cNvPr id="5" name="Footer Placeholder 4">
            <a:extLst>
              <a:ext uri="{FF2B5EF4-FFF2-40B4-BE49-F238E27FC236}">
                <a16:creationId xmlns:a16="http://schemas.microsoft.com/office/drawing/2014/main" id="{2026F463-21F9-477C-BD07-994BC4D71D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869177-001C-4ED9-BB1C-54902E3C6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46C82-AC94-4EDD-9AE0-4703622B1E60}" type="slidenum">
              <a:rPr lang="en-US" smtClean="0"/>
              <a:t>‹#›</a:t>
            </a:fld>
            <a:endParaRPr lang="en-US"/>
          </a:p>
        </p:txBody>
      </p:sp>
    </p:spTree>
    <p:extLst>
      <p:ext uri="{BB962C8B-B14F-4D97-AF65-F5344CB8AC3E}">
        <p14:creationId xmlns:p14="http://schemas.microsoft.com/office/powerpoint/2010/main" val="868978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430C-F9B1-48FF-A23B-9DCA717D8774}"/>
              </a:ext>
            </a:extLst>
          </p:cNvPr>
          <p:cNvSpPr>
            <a:spLocks noGrp="1"/>
          </p:cNvSpPr>
          <p:nvPr>
            <p:ph type="title"/>
          </p:nvPr>
        </p:nvSpPr>
        <p:spPr>
          <a:xfrm>
            <a:off x="838200" y="1524621"/>
            <a:ext cx="10515600" cy="1325563"/>
          </a:xfrm>
        </p:spPr>
        <p:txBody>
          <a:bodyPr/>
          <a:lstStyle/>
          <a:p>
            <a:pPr algn="ctr"/>
            <a:r>
              <a:rPr lang="en-IN" dirty="0">
                <a:solidFill>
                  <a:schemeClr val="accent1">
                    <a:lumMod val="50000"/>
                  </a:schemeClr>
                </a:solidFill>
              </a:rPr>
              <a:t>Credit worthiness evaluation using Machine Learning</a:t>
            </a:r>
            <a:endParaRPr lang="en-US" dirty="0">
              <a:solidFill>
                <a:schemeClr val="accent1">
                  <a:lumMod val="50000"/>
                </a:schemeClr>
              </a:solidFill>
            </a:endParaRPr>
          </a:p>
        </p:txBody>
      </p:sp>
      <p:sp>
        <p:nvSpPr>
          <p:cNvPr id="3" name="Title 1">
            <a:extLst>
              <a:ext uri="{FF2B5EF4-FFF2-40B4-BE49-F238E27FC236}">
                <a16:creationId xmlns:a16="http://schemas.microsoft.com/office/drawing/2014/main" id="{AF09C9DB-01D4-499C-A649-3C061FA1EC1B}"/>
              </a:ext>
            </a:extLst>
          </p:cNvPr>
          <p:cNvSpPr txBox="1">
            <a:spLocks/>
          </p:cNvSpPr>
          <p:nvPr/>
        </p:nvSpPr>
        <p:spPr>
          <a:xfrm>
            <a:off x="1141429" y="4448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2000" b="1" dirty="0">
                <a:solidFill>
                  <a:schemeClr val="accent1">
                    <a:lumMod val="50000"/>
                  </a:schemeClr>
                </a:solidFill>
              </a:rPr>
              <a:t>Prepared by:</a:t>
            </a:r>
          </a:p>
          <a:p>
            <a:pPr algn="r"/>
            <a:r>
              <a:rPr lang="en-IN" sz="2000" dirty="0">
                <a:solidFill>
                  <a:schemeClr val="accent1">
                    <a:lumMod val="50000"/>
                  </a:schemeClr>
                </a:solidFill>
              </a:rPr>
              <a:t>Vidhi Chugh</a:t>
            </a:r>
          </a:p>
          <a:p>
            <a:pPr algn="r"/>
            <a:r>
              <a:rPr lang="en-IN" sz="2000" dirty="0">
                <a:solidFill>
                  <a:schemeClr val="accent1">
                    <a:lumMod val="50000"/>
                  </a:schemeClr>
                </a:solidFill>
              </a:rPr>
              <a:t>19</a:t>
            </a:r>
            <a:r>
              <a:rPr lang="en-IN" sz="2000" baseline="30000" dirty="0">
                <a:solidFill>
                  <a:schemeClr val="accent1">
                    <a:lumMod val="50000"/>
                  </a:schemeClr>
                </a:solidFill>
              </a:rPr>
              <a:t>th</a:t>
            </a:r>
            <a:r>
              <a:rPr lang="en-IN" sz="2000" dirty="0">
                <a:solidFill>
                  <a:schemeClr val="accent1">
                    <a:lumMod val="50000"/>
                  </a:schemeClr>
                </a:solidFill>
              </a:rPr>
              <a:t> Aug 2020</a:t>
            </a:r>
            <a:endParaRPr lang="en-US" sz="2000" dirty="0">
              <a:solidFill>
                <a:schemeClr val="accent1">
                  <a:lumMod val="50000"/>
                </a:schemeClr>
              </a:solidFill>
            </a:endParaRPr>
          </a:p>
        </p:txBody>
      </p:sp>
    </p:spTree>
    <p:extLst>
      <p:ext uri="{BB962C8B-B14F-4D97-AF65-F5344CB8AC3E}">
        <p14:creationId xmlns:p14="http://schemas.microsoft.com/office/powerpoint/2010/main" val="1904457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C1F308-E461-40D5-8571-52DC6BBD4594}"/>
              </a:ext>
            </a:extLst>
          </p:cNvPr>
          <p:cNvSpPr/>
          <p:nvPr/>
        </p:nvSpPr>
        <p:spPr>
          <a:xfrm>
            <a:off x="-282805" y="1243003"/>
            <a:ext cx="11161337" cy="5078313"/>
          </a:xfrm>
          <a:prstGeom prst="rect">
            <a:avLst/>
          </a:prstGeom>
        </p:spPr>
        <p:txBody>
          <a:bodyPr wrap="square">
            <a:spAutoFit/>
          </a:bodyPr>
          <a:lstStyle/>
          <a:p>
            <a:pPr marL="1200150" lvl="2" indent="-285750">
              <a:buFont typeface="Arial" panose="020B0604020202020204" pitchFamily="34" charset="0"/>
              <a:buChar char="•"/>
            </a:pPr>
            <a:r>
              <a:rPr lang="en-IN" dirty="0">
                <a:solidFill>
                  <a:schemeClr val="accent1">
                    <a:lumMod val="50000"/>
                  </a:schemeClr>
                </a:solidFill>
              </a:rPr>
              <a:t>F score is generally used as evaluation metric when there is no preference between Recall and Precision</a:t>
            </a:r>
          </a:p>
          <a:p>
            <a:pPr marL="1657350" lvl="3" indent="-285750">
              <a:buFont typeface="Arial" panose="020B0604020202020204" pitchFamily="34" charset="0"/>
              <a:buChar char="•"/>
            </a:pPr>
            <a:r>
              <a:rPr lang="en-IN" b="1" dirty="0">
                <a:solidFill>
                  <a:schemeClr val="accent1">
                    <a:lumMod val="50000"/>
                  </a:schemeClr>
                </a:solidFill>
              </a:rPr>
              <a:t>2PR/(P+R), </a:t>
            </a:r>
            <a:r>
              <a:rPr lang="en-IN" dirty="0">
                <a:solidFill>
                  <a:schemeClr val="accent1">
                    <a:lumMod val="50000"/>
                  </a:schemeClr>
                </a:solidFill>
              </a:rPr>
              <a:t>where</a:t>
            </a:r>
          </a:p>
          <a:p>
            <a:pPr marL="1657350" lvl="3" indent="-285750">
              <a:buFont typeface="Arial" panose="020B0604020202020204" pitchFamily="34" charset="0"/>
              <a:buChar char="•"/>
            </a:pPr>
            <a:r>
              <a:rPr lang="en-IN" dirty="0">
                <a:solidFill>
                  <a:schemeClr val="accent1">
                    <a:lumMod val="50000"/>
                  </a:schemeClr>
                </a:solidFill>
              </a:rPr>
              <a:t>P: Precision: focus on reducing False Positives (FN)</a:t>
            </a:r>
          </a:p>
          <a:p>
            <a:pPr marL="1657350" lvl="3" indent="-285750">
              <a:buFont typeface="Arial" panose="020B0604020202020204" pitchFamily="34" charset="0"/>
              <a:buChar char="•"/>
            </a:pPr>
            <a:r>
              <a:rPr lang="en-IN" dirty="0">
                <a:solidFill>
                  <a:schemeClr val="accent1">
                    <a:lumMod val="50000"/>
                  </a:schemeClr>
                </a:solidFill>
              </a:rPr>
              <a:t>R: Recall: focus on reducing False Negatives (FN)</a:t>
            </a:r>
          </a:p>
          <a:p>
            <a:pPr marL="1200150" lvl="2" indent="-285750">
              <a:buFont typeface="Arial" panose="020B0604020202020204" pitchFamily="34" charset="0"/>
              <a:buChar char="•"/>
            </a:pPr>
            <a:endParaRPr lang="en-IN" dirty="0">
              <a:solidFill>
                <a:schemeClr val="accent1">
                  <a:lumMod val="50000"/>
                </a:schemeClr>
              </a:solidFill>
            </a:endParaRPr>
          </a:p>
          <a:p>
            <a:pPr marL="1200150" lvl="2" indent="-285750">
              <a:buFont typeface="Arial" panose="020B0604020202020204" pitchFamily="34" charset="0"/>
              <a:buChar char="•"/>
            </a:pPr>
            <a:r>
              <a:rPr lang="en-IN" dirty="0">
                <a:solidFill>
                  <a:schemeClr val="accent1">
                    <a:lumMod val="50000"/>
                  </a:schemeClr>
                </a:solidFill>
              </a:rPr>
              <a:t>Relevance of importance of Recall vs Precision in our example:</a:t>
            </a:r>
          </a:p>
          <a:p>
            <a:pPr marL="1657350" lvl="3" indent="-285750">
              <a:buFont typeface="Arial" panose="020B0604020202020204" pitchFamily="34" charset="0"/>
              <a:buChar char="•"/>
            </a:pPr>
            <a:r>
              <a:rPr lang="en-IN" dirty="0">
                <a:solidFill>
                  <a:schemeClr val="accent1">
                    <a:lumMod val="50000"/>
                  </a:schemeClr>
                </a:solidFill>
              </a:rPr>
              <a:t>As per the given report, </a:t>
            </a:r>
            <a:r>
              <a:rPr lang="en-IN" b="1" dirty="0">
                <a:solidFill>
                  <a:schemeClr val="accent1">
                    <a:lumMod val="50000"/>
                  </a:schemeClr>
                </a:solidFill>
              </a:rPr>
              <a:t>there is a cost on classifying the customer as good when they are bad</a:t>
            </a:r>
            <a:r>
              <a:rPr lang="en-IN" dirty="0">
                <a:solidFill>
                  <a:schemeClr val="accent1">
                    <a:lumMod val="50000"/>
                  </a:schemeClr>
                </a:solidFill>
              </a:rPr>
              <a:t>, i.e. predicting Good Risk (class 1, positive class) when it is False i.e. False Positives (FP) draw heavy penalty based on our business objective</a:t>
            </a:r>
          </a:p>
          <a:p>
            <a:pPr marL="1657350" lvl="3" indent="-285750">
              <a:buFont typeface="Arial" panose="020B0604020202020204" pitchFamily="34" charset="0"/>
              <a:buChar char="•"/>
            </a:pPr>
            <a:endParaRPr lang="en-IN" dirty="0">
              <a:solidFill>
                <a:schemeClr val="accent1">
                  <a:lumMod val="50000"/>
                </a:schemeClr>
              </a:solidFill>
            </a:endParaRPr>
          </a:p>
          <a:p>
            <a:pPr marL="1657350" lvl="3" indent="-285750">
              <a:buFont typeface="Arial" panose="020B0604020202020204" pitchFamily="34" charset="0"/>
              <a:buChar char="•"/>
            </a:pPr>
            <a:r>
              <a:rPr lang="en-IN" dirty="0">
                <a:solidFill>
                  <a:schemeClr val="accent1">
                    <a:lumMod val="50000"/>
                  </a:schemeClr>
                </a:solidFill>
              </a:rPr>
              <a:t>Precision = TP/(TP+FP), so our goal is to prioritize Precision which in turn will reduce the FP  </a:t>
            </a:r>
          </a:p>
          <a:p>
            <a:pPr marL="1657350" lvl="3" indent="-285750">
              <a:buFont typeface="Arial" panose="020B0604020202020204" pitchFamily="34" charset="0"/>
              <a:buChar char="•"/>
            </a:pPr>
            <a:endParaRPr lang="en-IN" dirty="0">
              <a:solidFill>
                <a:schemeClr val="accent1">
                  <a:lumMod val="50000"/>
                </a:schemeClr>
              </a:solidFill>
            </a:endParaRPr>
          </a:p>
          <a:p>
            <a:pPr marL="1657350" lvl="3" indent="-285750">
              <a:buFont typeface="Arial" panose="020B0604020202020204" pitchFamily="34" charset="0"/>
              <a:buChar char="•"/>
            </a:pPr>
            <a:r>
              <a:rPr lang="en-IN" b="1" dirty="0">
                <a:solidFill>
                  <a:schemeClr val="accent1">
                    <a:lumMod val="50000"/>
                  </a:schemeClr>
                </a:solidFill>
              </a:rPr>
              <a:t>Had the objective been to give penalty on predicting bad when they are good i.e. based on ML recommendations, we are refraining from lending, we would have lost business.</a:t>
            </a:r>
          </a:p>
          <a:p>
            <a:pPr marL="1657350" lvl="3" indent="-285750">
              <a:buFont typeface="Arial" panose="020B0604020202020204" pitchFamily="34" charset="0"/>
              <a:buChar char="•"/>
            </a:pPr>
            <a:endParaRPr lang="en-IN" b="1" dirty="0">
              <a:solidFill>
                <a:schemeClr val="accent1">
                  <a:lumMod val="50000"/>
                </a:schemeClr>
              </a:solidFill>
            </a:endParaRPr>
          </a:p>
          <a:p>
            <a:pPr marL="1657350" lvl="3" indent="-285750">
              <a:buFont typeface="Arial" panose="020B0604020202020204" pitchFamily="34" charset="0"/>
              <a:buChar char="•"/>
            </a:pPr>
            <a:r>
              <a:rPr lang="en-IN" dirty="0">
                <a:solidFill>
                  <a:schemeClr val="accent1">
                    <a:lumMod val="50000"/>
                  </a:schemeClr>
                </a:solidFill>
              </a:rPr>
              <a:t>In that case, the focus would be on False Negatives i.e. you are predicting Bad Risk (class 0, negative class) while the customer was in Good Risk category. So, we predicted negative which went wrong implying lesser FN, which in turn would lead to more weight on Recall (TP/TP+FN)</a:t>
            </a:r>
          </a:p>
        </p:txBody>
      </p:sp>
      <p:sp>
        <p:nvSpPr>
          <p:cNvPr id="3" name="Title 1">
            <a:extLst>
              <a:ext uri="{FF2B5EF4-FFF2-40B4-BE49-F238E27FC236}">
                <a16:creationId xmlns:a16="http://schemas.microsoft.com/office/drawing/2014/main" id="{B2310A4A-70ED-468B-8290-398BD0A5F92E}"/>
              </a:ext>
            </a:extLst>
          </p:cNvPr>
          <p:cNvSpPr txBox="1">
            <a:spLocks/>
          </p:cNvSpPr>
          <p:nvPr/>
        </p:nvSpPr>
        <p:spPr>
          <a:xfrm>
            <a:off x="493336" y="44094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accent1">
                    <a:lumMod val="50000"/>
                  </a:schemeClr>
                </a:solidFill>
              </a:rPr>
              <a:t>Model Selection Criteria</a:t>
            </a:r>
            <a:endParaRPr lang="en-US" sz="3200" dirty="0">
              <a:solidFill>
                <a:schemeClr val="accent1">
                  <a:lumMod val="50000"/>
                </a:schemeClr>
              </a:solidFill>
            </a:endParaRPr>
          </a:p>
        </p:txBody>
      </p:sp>
      <p:pic>
        <p:nvPicPr>
          <p:cNvPr id="4" name="Picture 3">
            <a:extLst>
              <a:ext uri="{FF2B5EF4-FFF2-40B4-BE49-F238E27FC236}">
                <a16:creationId xmlns:a16="http://schemas.microsoft.com/office/drawing/2014/main" id="{3DDF8E60-F531-492B-ACF8-846B107844BB}"/>
              </a:ext>
            </a:extLst>
          </p:cNvPr>
          <p:cNvPicPr>
            <a:picLocks noChangeAspect="1"/>
          </p:cNvPicPr>
          <p:nvPr/>
        </p:nvPicPr>
        <p:blipFill>
          <a:blip r:embed="rId2"/>
          <a:stretch>
            <a:fillRect/>
          </a:stretch>
        </p:blipFill>
        <p:spPr>
          <a:xfrm>
            <a:off x="7886209" y="1666123"/>
            <a:ext cx="3057525" cy="1123950"/>
          </a:xfrm>
          <a:prstGeom prst="rect">
            <a:avLst/>
          </a:prstGeom>
        </p:spPr>
      </p:pic>
    </p:spTree>
    <p:extLst>
      <p:ext uri="{BB962C8B-B14F-4D97-AF65-F5344CB8AC3E}">
        <p14:creationId xmlns:p14="http://schemas.microsoft.com/office/powerpoint/2010/main" val="172451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E02E-0A08-4F77-B8B8-F90E3AFAD03C}"/>
              </a:ext>
            </a:extLst>
          </p:cNvPr>
          <p:cNvSpPr>
            <a:spLocks noGrp="1"/>
          </p:cNvSpPr>
          <p:nvPr>
            <p:ph type="title"/>
          </p:nvPr>
        </p:nvSpPr>
        <p:spPr>
          <a:xfrm>
            <a:off x="753359" y="214296"/>
            <a:ext cx="10515600" cy="1325563"/>
          </a:xfrm>
        </p:spPr>
        <p:txBody>
          <a:bodyPr/>
          <a:lstStyle/>
          <a:p>
            <a:r>
              <a:rPr lang="en-IN" dirty="0">
                <a:solidFill>
                  <a:schemeClr val="accent1">
                    <a:lumMod val="50000"/>
                  </a:schemeClr>
                </a:solidFill>
              </a:rPr>
              <a:t>Contents</a:t>
            </a:r>
            <a:endParaRPr lang="en-US" dirty="0">
              <a:solidFill>
                <a:schemeClr val="accent1">
                  <a:lumMod val="50000"/>
                </a:schemeClr>
              </a:solidFill>
            </a:endParaRPr>
          </a:p>
        </p:txBody>
      </p:sp>
      <p:sp>
        <p:nvSpPr>
          <p:cNvPr id="3" name="TextBox 2">
            <a:extLst>
              <a:ext uri="{FF2B5EF4-FFF2-40B4-BE49-F238E27FC236}">
                <a16:creationId xmlns:a16="http://schemas.microsoft.com/office/drawing/2014/main" id="{1D1F7DA0-BE9B-4141-B835-90D601539F82}"/>
              </a:ext>
            </a:extLst>
          </p:cNvPr>
          <p:cNvSpPr txBox="1"/>
          <p:nvPr/>
        </p:nvSpPr>
        <p:spPr>
          <a:xfrm>
            <a:off x="923041" y="1385740"/>
            <a:ext cx="8314441" cy="452431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50000"/>
                  </a:schemeClr>
                </a:solidFill>
              </a:rPr>
              <a:t>Business problem and data understanding</a:t>
            </a:r>
          </a:p>
          <a:p>
            <a:pPr marL="285750" indent="-285750">
              <a:buFont typeface="Arial" panose="020B0604020202020204" pitchFamily="34" charset="0"/>
              <a:buChar char="•"/>
            </a:pPr>
            <a:endParaRPr lang="en-IN" dirty="0">
              <a:solidFill>
                <a:schemeClr val="accent1">
                  <a:lumMod val="50000"/>
                </a:schemeClr>
              </a:solidFill>
            </a:endParaRPr>
          </a:p>
          <a:p>
            <a:pPr marL="285750" indent="-285750">
              <a:buFont typeface="Arial" panose="020B0604020202020204" pitchFamily="34" charset="0"/>
              <a:buChar char="•"/>
            </a:pPr>
            <a:r>
              <a:rPr lang="en-IN" dirty="0">
                <a:solidFill>
                  <a:schemeClr val="accent1">
                    <a:lumMod val="50000"/>
                  </a:schemeClr>
                </a:solidFill>
              </a:rPr>
              <a:t>Train and test data distribution comparison</a:t>
            </a:r>
          </a:p>
          <a:p>
            <a:pPr marL="285750" indent="-285750">
              <a:buFont typeface="Arial" panose="020B0604020202020204" pitchFamily="34" charset="0"/>
              <a:buChar char="•"/>
            </a:pPr>
            <a:endParaRPr lang="en-IN" dirty="0">
              <a:solidFill>
                <a:schemeClr val="accent1">
                  <a:lumMod val="50000"/>
                </a:schemeClr>
              </a:solidFill>
            </a:endParaRPr>
          </a:p>
          <a:p>
            <a:pPr marL="285750" indent="-285750">
              <a:buFont typeface="Arial" panose="020B0604020202020204" pitchFamily="34" charset="0"/>
              <a:buChar char="•"/>
            </a:pPr>
            <a:r>
              <a:rPr lang="en-IN" dirty="0">
                <a:solidFill>
                  <a:schemeClr val="accent1">
                    <a:lumMod val="50000"/>
                  </a:schemeClr>
                </a:solidFill>
              </a:rPr>
              <a:t>Exploratory Data Analysis</a:t>
            </a:r>
          </a:p>
          <a:p>
            <a:pPr marL="742950" lvl="1" indent="-285750">
              <a:buFont typeface="Arial" panose="020B0604020202020204" pitchFamily="34" charset="0"/>
              <a:buChar char="•"/>
            </a:pPr>
            <a:r>
              <a:rPr lang="en-IN" dirty="0">
                <a:solidFill>
                  <a:schemeClr val="accent1">
                    <a:lumMod val="50000"/>
                  </a:schemeClr>
                </a:solidFill>
              </a:rPr>
              <a:t>Categorical, missing values, outlier detection</a:t>
            </a:r>
          </a:p>
          <a:p>
            <a:pPr marL="742950" lvl="1" indent="-285750">
              <a:buFont typeface="Arial" panose="020B0604020202020204" pitchFamily="34" charset="0"/>
              <a:buChar char="•"/>
            </a:pPr>
            <a:r>
              <a:rPr lang="en-IN" dirty="0">
                <a:solidFill>
                  <a:schemeClr val="accent1">
                    <a:lumMod val="50000"/>
                  </a:schemeClr>
                </a:solidFill>
              </a:rPr>
              <a:t>Data Visualization</a:t>
            </a:r>
          </a:p>
          <a:p>
            <a:pPr marL="742950" lvl="1" indent="-285750">
              <a:buFont typeface="Arial" panose="020B0604020202020204" pitchFamily="34" charset="0"/>
              <a:buChar char="•"/>
            </a:pPr>
            <a:r>
              <a:rPr lang="en-IN" dirty="0">
                <a:solidFill>
                  <a:schemeClr val="accent1">
                    <a:lumMod val="50000"/>
                  </a:schemeClr>
                </a:solidFill>
              </a:rPr>
              <a:t>EDA Questions</a:t>
            </a:r>
          </a:p>
          <a:p>
            <a:pPr marL="285750" indent="-285750">
              <a:buFont typeface="Arial" panose="020B0604020202020204" pitchFamily="34" charset="0"/>
              <a:buChar char="•"/>
            </a:pPr>
            <a:endParaRPr lang="en-IN" dirty="0">
              <a:solidFill>
                <a:schemeClr val="accent1">
                  <a:lumMod val="50000"/>
                </a:schemeClr>
              </a:solidFill>
            </a:endParaRPr>
          </a:p>
          <a:p>
            <a:pPr marL="285750" indent="-285750">
              <a:buFont typeface="Arial" panose="020B0604020202020204" pitchFamily="34" charset="0"/>
              <a:buChar char="•"/>
            </a:pPr>
            <a:r>
              <a:rPr lang="en-IN" dirty="0">
                <a:solidFill>
                  <a:schemeClr val="accent1">
                    <a:lumMod val="50000"/>
                  </a:schemeClr>
                </a:solidFill>
              </a:rPr>
              <a:t>Machine Learning pipeline</a:t>
            </a:r>
          </a:p>
          <a:p>
            <a:endParaRPr lang="en-IN" dirty="0">
              <a:solidFill>
                <a:schemeClr val="accent1">
                  <a:lumMod val="50000"/>
                </a:schemeClr>
              </a:solidFill>
            </a:endParaRPr>
          </a:p>
          <a:p>
            <a:pPr marL="285750" indent="-285750">
              <a:buFont typeface="Arial" panose="020B0604020202020204" pitchFamily="34" charset="0"/>
              <a:buChar char="•"/>
            </a:pPr>
            <a:r>
              <a:rPr lang="en-IN" dirty="0">
                <a:solidFill>
                  <a:schemeClr val="accent1">
                    <a:lumMod val="50000"/>
                  </a:schemeClr>
                </a:solidFill>
              </a:rPr>
              <a:t>Model Interpretability</a:t>
            </a:r>
          </a:p>
          <a:p>
            <a:pPr marL="742950" lvl="1" indent="-285750">
              <a:buFont typeface="Arial" panose="020B0604020202020204" pitchFamily="34" charset="0"/>
              <a:buChar char="•"/>
            </a:pPr>
            <a:r>
              <a:rPr lang="en-IN" dirty="0">
                <a:solidFill>
                  <a:schemeClr val="accent1">
                    <a:lumMod val="50000"/>
                  </a:schemeClr>
                </a:solidFill>
              </a:rPr>
              <a:t>Predictions and Definition of credit worthiness learned by ML model</a:t>
            </a:r>
          </a:p>
          <a:p>
            <a:pPr marL="285750" indent="-285750">
              <a:buFont typeface="Arial" panose="020B0604020202020204" pitchFamily="34" charset="0"/>
              <a:buChar char="•"/>
            </a:pPr>
            <a:endParaRPr lang="en-IN" dirty="0">
              <a:solidFill>
                <a:schemeClr val="accent1">
                  <a:lumMod val="50000"/>
                </a:schemeClr>
              </a:solidFill>
            </a:endParaRPr>
          </a:p>
          <a:p>
            <a:pPr marL="285750" indent="-285750">
              <a:buFont typeface="Arial" panose="020B0604020202020204" pitchFamily="34" charset="0"/>
              <a:buChar char="•"/>
            </a:pPr>
            <a:r>
              <a:rPr lang="en-IN" dirty="0">
                <a:solidFill>
                  <a:schemeClr val="accent1">
                    <a:lumMod val="50000"/>
                  </a:schemeClr>
                </a:solidFill>
              </a:rPr>
              <a:t>Comprehensive guide to elaborate selection criteria</a:t>
            </a:r>
          </a:p>
          <a:p>
            <a:pPr marL="285750" indent="-285750">
              <a:buFont typeface="Arial" panose="020B0604020202020204" pitchFamily="34" charset="0"/>
              <a:buChar char="•"/>
            </a:pPr>
            <a:endParaRPr lang="en-US" dirty="0">
              <a:solidFill>
                <a:schemeClr val="accent1">
                  <a:lumMod val="50000"/>
                </a:schemeClr>
              </a:solidFill>
            </a:endParaRPr>
          </a:p>
        </p:txBody>
      </p:sp>
    </p:spTree>
    <p:extLst>
      <p:ext uri="{BB962C8B-B14F-4D97-AF65-F5344CB8AC3E}">
        <p14:creationId xmlns:p14="http://schemas.microsoft.com/office/powerpoint/2010/main" val="4246558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E57B-57D5-4F17-A5DF-FFCC3BE37297}"/>
              </a:ext>
            </a:extLst>
          </p:cNvPr>
          <p:cNvSpPr>
            <a:spLocks noGrp="1"/>
          </p:cNvSpPr>
          <p:nvPr>
            <p:ph type="title"/>
          </p:nvPr>
        </p:nvSpPr>
        <p:spPr>
          <a:xfrm>
            <a:off x="342537" y="159463"/>
            <a:ext cx="10515600" cy="1325563"/>
          </a:xfrm>
        </p:spPr>
        <p:txBody>
          <a:bodyPr>
            <a:normAutofit/>
          </a:bodyPr>
          <a:lstStyle/>
          <a:p>
            <a:r>
              <a:rPr lang="en-IN" sz="3200" dirty="0">
                <a:solidFill>
                  <a:schemeClr val="accent1">
                    <a:lumMod val="50000"/>
                  </a:schemeClr>
                </a:solidFill>
              </a:rPr>
              <a:t>Business problem: Credit worthiness Evaluation</a:t>
            </a:r>
            <a:endParaRPr lang="en-US" sz="3200" dirty="0">
              <a:solidFill>
                <a:schemeClr val="accent1">
                  <a:lumMod val="50000"/>
                </a:schemeClr>
              </a:solidFill>
            </a:endParaRPr>
          </a:p>
        </p:txBody>
      </p:sp>
      <p:sp>
        <p:nvSpPr>
          <p:cNvPr id="3" name="TextBox 2">
            <a:extLst>
              <a:ext uri="{FF2B5EF4-FFF2-40B4-BE49-F238E27FC236}">
                <a16:creationId xmlns:a16="http://schemas.microsoft.com/office/drawing/2014/main" id="{45E52515-62D5-4FB2-AD1B-2D8AF00D7280}"/>
              </a:ext>
            </a:extLst>
          </p:cNvPr>
          <p:cNvSpPr txBox="1"/>
          <p:nvPr/>
        </p:nvSpPr>
        <p:spPr>
          <a:xfrm>
            <a:off x="342537" y="1377048"/>
            <a:ext cx="4924803" cy="4555093"/>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accent1">
                    <a:lumMod val="50000"/>
                  </a:schemeClr>
                </a:solidFill>
              </a:rPr>
              <a:t>Credit Risk: </a:t>
            </a:r>
            <a:r>
              <a:rPr lang="en-IN" sz="1600" dirty="0">
                <a:solidFill>
                  <a:schemeClr val="accent1">
                    <a:lumMod val="50000"/>
                  </a:schemeClr>
                </a:solidFill>
              </a:rPr>
              <a:t>R</a:t>
            </a:r>
            <a:r>
              <a:rPr lang="en-US" sz="1600" dirty="0">
                <a:solidFill>
                  <a:schemeClr val="accent1">
                    <a:lumMod val="50000"/>
                  </a:schemeClr>
                </a:solidFill>
              </a:rPr>
              <a:t>isk of witnessing defaults on a debt that may arise from a borrower failing to make required payments.</a:t>
            </a:r>
          </a:p>
          <a:p>
            <a:pPr marL="285750" indent="-285750">
              <a:buFont typeface="Arial" panose="020B0604020202020204" pitchFamily="34" charset="0"/>
              <a:buChar char="•"/>
            </a:pPr>
            <a:endParaRPr lang="en-IN" sz="1600" dirty="0">
              <a:solidFill>
                <a:schemeClr val="accent1">
                  <a:lumMod val="50000"/>
                </a:schemeClr>
              </a:solidFill>
            </a:endParaRPr>
          </a:p>
          <a:p>
            <a:pPr marL="285750" indent="-285750">
              <a:buFont typeface="Arial" panose="020B0604020202020204" pitchFamily="34" charset="0"/>
              <a:buChar char="•"/>
            </a:pPr>
            <a:r>
              <a:rPr lang="en-IN" sz="1600" b="1" dirty="0">
                <a:solidFill>
                  <a:schemeClr val="accent1">
                    <a:lumMod val="50000"/>
                  </a:schemeClr>
                </a:solidFill>
              </a:rPr>
              <a:t>Business Objective: </a:t>
            </a:r>
            <a:r>
              <a:rPr lang="en-IN" sz="1600" dirty="0">
                <a:solidFill>
                  <a:schemeClr val="accent1">
                    <a:lumMod val="50000"/>
                  </a:schemeClr>
                </a:solidFill>
              </a:rPr>
              <a:t>To learn from the association between the traits and attributes of different borrowers in history and their repayment status i.e. whether it resulted in Good Risk or Bad Risk</a:t>
            </a:r>
          </a:p>
          <a:p>
            <a:pPr marL="285750" indent="-285750">
              <a:buFont typeface="Arial" panose="020B0604020202020204" pitchFamily="34" charset="0"/>
              <a:buChar char="•"/>
            </a:pPr>
            <a:endParaRPr lang="en-IN" sz="1600" dirty="0">
              <a:solidFill>
                <a:schemeClr val="accent1">
                  <a:lumMod val="50000"/>
                </a:schemeClr>
              </a:solidFill>
            </a:endParaRPr>
          </a:p>
          <a:p>
            <a:pPr marL="285750" indent="-285750">
              <a:buFont typeface="Arial" panose="020B0604020202020204" pitchFamily="34" charset="0"/>
              <a:buChar char="•"/>
            </a:pPr>
            <a:r>
              <a:rPr lang="en-IN" sz="1600" b="1" dirty="0">
                <a:solidFill>
                  <a:schemeClr val="accent1">
                    <a:lumMod val="50000"/>
                  </a:schemeClr>
                </a:solidFill>
              </a:rPr>
              <a:t>Target Variable</a:t>
            </a:r>
            <a:r>
              <a:rPr lang="en-IN" sz="1600" dirty="0">
                <a:solidFill>
                  <a:schemeClr val="accent1">
                    <a:lumMod val="50000"/>
                  </a:schemeClr>
                </a:solidFill>
              </a:rPr>
              <a:t>: Good (class 1, creditworthy) vs Bad (class 0, not creditworthy) Risk</a:t>
            </a:r>
          </a:p>
          <a:p>
            <a:pPr marL="285750" indent="-285750">
              <a:buFont typeface="Arial" panose="020B0604020202020204" pitchFamily="34" charset="0"/>
              <a:buChar char="•"/>
            </a:pPr>
            <a:endParaRPr lang="en-IN" sz="1600" dirty="0">
              <a:solidFill>
                <a:schemeClr val="accent1">
                  <a:lumMod val="50000"/>
                </a:schemeClr>
              </a:solidFill>
            </a:endParaRPr>
          </a:p>
          <a:p>
            <a:pPr marL="285750" indent="-285750">
              <a:buFont typeface="Arial" panose="020B0604020202020204" pitchFamily="34" charset="0"/>
              <a:buChar char="•"/>
            </a:pPr>
            <a:r>
              <a:rPr lang="en-IN" sz="1600" b="1" dirty="0">
                <a:solidFill>
                  <a:schemeClr val="accent1">
                    <a:lumMod val="50000"/>
                  </a:schemeClr>
                </a:solidFill>
              </a:rPr>
              <a:t>Data* Description: </a:t>
            </a:r>
            <a:r>
              <a:rPr lang="en-IN" sz="1600" dirty="0">
                <a:solidFill>
                  <a:schemeClr val="accent1">
                    <a:lumMod val="50000"/>
                  </a:schemeClr>
                </a:solidFill>
              </a:rPr>
              <a:t>1000 records with 10 features</a:t>
            </a:r>
          </a:p>
          <a:p>
            <a:pPr marL="742950" lvl="1" indent="-285750">
              <a:buFont typeface="Arial" panose="020B0604020202020204" pitchFamily="34" charset="0"/>
              <a:buChar char="•"/>
            </a:pPr>
            <a:endParaRPr lang="en-IN" sz="1600" b="1" dirty="0">
              <a:solidFill>
                <a:schemeClr val="accent1">
                  <a:lumMod val="50000"/>
                </a:schemeClr>
              </a:solidFill>
            </a:endParaRPr>
          </a:p>
          <a:p>
            <a:pPr marL="285750" indent="-285750">
              <a:buFont typeface="Arial" panose="020B0604020202020204" pitchFamily="34" charset="0"/>
              <a:buChar char="•"/>
            </a:pPr>
            <a:r>
              <a:rPr lang="en-IN" sz="1600" dirty="0">
                <a:solidFill>
                  <a:schemeClr val="accent1">
                    <a:lumMod val="50000"/>
                  </a:schemeClr>
                </a:solidFill>
              </a:rPr>
              <a:t>The dataset is divided into 90%-10%:</a:t>
            </a:r>
          </a:p>
          <a:p>
            <a:pPr marL="742950" lvl="1" indent="-285750">
              <a:buFont typeface="Arial" panose="020B0604020202020204" pitchFamily="34" charset="0"/>
              <a:buChar char="•"/>
            </a:pPr>
            <a:r>
              <a:rPr lang="en-IN" sz="1600" b="1" dirty="0">
                <a:solidFill>
                  <a:schemeClr val="accent1">
                    <a:lumMod val="50000"/>
                  </a:schemeClr>
                </a:solidFill>
              </a:rPr>
              <a:t>Train - </a:t>
            </a:r>
            <a:r>
              <a:rPr lang="en-IN" sz="1600" dirty="0">
                <a:solidFill>
                  <a:schemeClr val="accent1">
                    <a:lumMod val="50000"/>
                  </a:schemeClr>
                </a:solidFill>
              </a:rPr>
              <a:t>900</a:t>
            </a:r>
          </a:p>
          <a:p>
            <a:pPr marL="742950" lvl="1" indent="-285750">
              <a:buFont typeface="Arial" panose="020B0604020202020204" pitchFamily="34" charset="0"/>
              <a:buChar char="•"/>
            </a:pPr>
            <a:r>
              <a:rPr lang="en-IN" sz="1600" b="1" dirty="0">
                <a:solidFill>
                  <a:schemeClr val="accent1">
                    <a:lumMod val="50000"/>
                  </a:schemeClr>
                </a:solidFill>
              </a:rPr>
              <a:t>Test - </a:t>
            </a:r>
            <a:r>
              <a:rPr lang="en-IN" sz="1600" dirty="0">
                <a:solidFill>
                  <a:schemeClr val="accent1">
                    <a:lumMod val="50000"/>
                  </a:schemeClr>
                </a:solidFill>
              </a:rPr>
              <a:t>100</a:t>
            </a:r>
          </a:p>
          <a:p>
            <a:pPr marL="285750" indent="-285750">
              <a:buFont typeface="Arial" panose="020B0604020202020204" pitchFamily="34" charset="0"/>
              <a:buChar char="•"/>
            </a:pPr>
            <a:endParaRPr lang="en-US" dirty="0">
              <a:solidFill>
                <a:schemeClr val="accent1">
                  <a:lumMod val="50000"/>
                </a:schemeClr>
              </a:solidFill>
            </a:endParaRPr>
          </a:p>
        </p:txBody>
      </p:sp>
      <p:graphicFrame>
        <p:nvGraphicFramePr>
          <p:cNvPr id="4" name="Table 3">
            <a:extLst>
              <a:ext uri="{FF2B5EF4-FFF2-40B4-BE49-F238E27FC236}">
                <a16:creationId xmlns:a16="http://schemas.microsoft.com/office/drawing/2014/main" id="{7187833E-1C83-454B-B221-7A593690E3A9}"/>
              </a:ext>
            </a:extLst>
          </p:cNvPr>
          <p:cNvGraphicFramePr>
            <a:graphicFrameLocks noGrp="1"/>
          </p:cNvGraphicFramePr>
          <p:nvPr>
            <p:extLst>
              <p:ext uri="{D42A27DB-BD31-4B8C-83A1-F6EECF244321}">
                <p14:modId xmlns:p14="http://schemas.microsoft.com/office/powerpoint/2010/main" val="1883782408"/>
              </p:ext>
            </p:extLst>
          </p:nvPr>
        </p:nvGraphicFramePr>
        <p:xfrm>
          <a:off x="6391290" y="1628338"/>
          <a:ext cx="5744233" cy="3006697"/>
        </p:xfrm>
        <a:graphic>
          <a:graphicData uri="http://schemas.openxmlformats.org/drawingml/2006/table">
            <a:tbl>
              <a:tblPr>
                <a:tableStyleId>{5C22544A-7EE6-4342-B048-85BDC9FD1C3A}</a:tableStyleId>
              </a:tblPr>
              <a:tblGrid>
                <a:gridCol w="1711547">
                  <a:extLst>
                    <a:ext uri="{9D8B030D-6E8A-4147-A177-3AD203B41FA5}">
                      <a16:colId xmlns:a16="http://schemas.microsoft.com/office/drawing/2014/main" val="957546237"/>
                    </a:ext>
                  </a:extLst>
                </a:gridCol>
                <a:gridCol w="4032686">
                  <a:extLst>
                    <a:ext uri="{9D8B030D-6E8A-4147-A177-3AD203B41FA5}">
                      <a16:colId xmlns:a16="http://schemas.microsoft.com/office/drawing/2014/main" val="1841362008"/>
                    </a:ext>
                  </a:extLst>
                </a:gridCol>
              </a:tblGrid>
              <a:tr h="233235">
                <a:tc>
                  <a:txBody>
                    <a:bodyPr/>
                    <a:lstStyle/>
                    <a:p>
                      <a:pPr algn="l" fontAlgn="b"/>
                      <a:r>
                        <a:rPr lang="en-US" sz="1100" b="1" u="none" strike="noStrike" dirty="0">
                          <a:effectLst/>
                        </a:rPr>
                        <a:t>Column</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Values</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5210909"/>
                  </a:ext>
                </a:extLst>
              </a:tr>
              <a:tr h="233235">
                <a:tc>
                  <a:txBody>
                    <a:bodyPr/>
                    <a:lstStyle/>
                    <a:p>
                      <a:pPr algn="l" fontAlgn="b"/>
                      <a:r>
                        <a:rPr lang="en-US" sz="1100" u="none" strike="noStrike">
                          <a:effectLst/>
                        </a:rPr>
                        <a:t>Credit History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0 to 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9720102"/>
                  </a:ext>
                </a:extLst>
              </a:tr>
              <a:tr h="233235">
                <a:tc>
                  <a:txBody>
                    <a:bodyPr/>
                    <a:lstStyle/>
                    <a:p>
                      <a:pPr algn="l" fontAlgn="b"/>
                      <a:r>
                        <a:rPr lang="en-US" sz="1100" u="none" strike="noStrike">
                          <a:effectLst/>
                        </a:rPr>
                        <a:t>Age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19 to 75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55088"/>
                  </a:ext>
                </a:extLst>
              </a:tr>
              <a:tr h="233235">
                <a:tc>
                  <a:txBody>
                    <a:bodyPr/>
                    <a:lstStyle/>
                    <a:p>
                      <a:pPr algn="l" fontAlgn="b"/>
                      <a:r>
                        <a:rPr lang="en-US" sz="1100" u="none" strike="noStrike">
                          <a:effectLst/>
                        </a:rPr>
                        <a:t>Gender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Male and Female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6945998"/>
                  </a:ext>
                </a:extLst>
              </a:tr>
              <a:tr h="233235">
                <a:tc>
                  <a:txBody>
                    <a:bodyPr/>
                    <a:lstStyle/>
                    <a:p>
                      <a:pPr algn="l" fontAlgn="b"/>
                      <a:r>
                        <a:rPr lang="en-US" sz="1100" u="none" strike="noStrike">
                          <a:effectLst/>
                        </a:rPr>
                        <a:t>Job</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0 to 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90243280"/>
                  </a:ext>
                </a:extLst>
              </a:tr>
              <a:tr h="233235">
                <a:tc>
                  <a:txBody>
                    <a:bodyPr/>
                    <a:lstStyle/>
                    <a:p>
                      <a:pPr algn="l" fontAlgn="b"/>
                      <a:r>
                        <a:rPr lang="en-US" sz="1100" u="none" strike="noStrike">
                          <a:effectLst/>
                        </a:rPr>
                        <a:t>Housing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Own, rent and free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3015073"/>
                  </a:ext>
                </a:extLst>
              </a:tr>
              <a:tr h="437315">
                <a:tc>
                  <a:txBody>
                    <a:bodyPr/>
                    <a:lstStyle/>
                    <a:p>
                      <a:pPr algn="l" fontAlgn="b"/>
                      <a:r>
                        <a:rPr lang="en-US" sz="1100" u="none" strike="noStrike" dirty="0">
                          <a:effectLst/>
                        </a:rPr>
                        <a:t>Saving Accounts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little, nan, quite rich, moderate, rich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1144259"/>
                  </a:ext>
                </a:extLst>
              </a:tr>
              <a:tr h="233235">
                <a:tc>
                  <a:txBody>
                    <a:bodyPr/>
                    <a:lstStyle/>
                    <a:p>
                      <a:pPr algn="l" fontAlgn="b"/>
                      <a:r>
                        <a:rPr lang="en-US" sz="1100" u="none" strike="noStrike">
                          <a:effectLst/>
                        </a:rPr>
                        <a:t>Credit Amount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250 to 15945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516263"/>
                  </a:ext>
                </a:extLst>
              </a:tr>
              <a:tr h="233235">
                <a:tc>
                  <a:txBody>
                    <a:bodyPr/>
                    <a:lstStyle/>
                    <a:p>
                      <a:pPr algn="l" fontAlgn="b"/>
                      <a:r>
                        <a:rPr lang="en-US" sz="1100" u="none" strike="noStrike">
                          <a:effectLst/>
                        </a:rPr>
                        <a:t>Duration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4 to 72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3510537"/>
                  </a:ext>
                </a:extLst>
              </a:tr>
              <a:tr h="470267">
                <a:tc>
                  <a:txBody>
                    <a:bodyPr/>
                    <a:lstStyle/>
                    <a:p>
                      <a:pPr algn="l" fontAlgn="b"/>
                      <a:r>
                        <a:rPr lang="en-US" sz="1100" u="none" strike="noStrike" dirty="0">
                          <a:effectLst/>
                        </a:rPr>
                        <a:t>Purpose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furniture/equipment', 'radio/TV', 'car', 'business', 'education', 'repairs', 'domestic appliances', 'vacation/others'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0641103"/>
                  </a:ext>
                </a:extLst>
              </a:tr>
              <a:tr h="233235">
                <a:tc>
                  <a:txBody>
                    <a:bodyPr/>
                    <a:lstStyle/>
                    <a:p>
                      <a:pPr algn="l" fontAlgn="b"/>
                      <a:r>
                        <a:rPr lang="en-US" sz="1100" u="none" strike="noStrike">
                          <a:effectLst/>
                        </a:rPr>
                        <a:t>Risk</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Good, Bad</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1160407"/>
                  </a:ext>
                </a:extLst>
              </a:tr>
            </a:tbl>
          </a:graphicData>
        </a:graphic>
      </p:graphicFrame>
      <p:grpSp>
        <p:nvGrpSpPr>
          <p:cNvPr id="15" name="Group 14">
            <a:extLst>
              <a:ext uri="{FF2B5EF4-FFF2-40B4-BE49-F238E27FC236}">
                <a16:creationId xmlns:a16="http://schemas.microsoft.com/office/drawing/2014/main" id="{B09DAA76-50F1-4E75-A878-77F7559CC235}"/>
              </a:ext>
            </a:extLst>
          </p:cNvPr>
          <p:cNvGrpSpPr/>
          <p:nvPr/>
        </p:nvGrpSpPr>
        <p:grpSpPr>
          <a:xfrm>
            <a:off x="5913694" y="1936218"/>
            <a:ext cx="433634" cy="2450968"/>
            <a:chOff x="5872898" y="3572759"/>
            <a:chExt cx="433634" cy="2450968"/>
          </a:xfrm>
        </p:grpSpPr>
        <p:sp>
          <p:nvSpPr>
            <p:cNvPr id="5" name="Left Brace 4">
              <a:extLst>
                <a:ext uri="{FF2B5EF4-FFF2-40B4-BE49-F238E27FC236}">
                  <a16:creationId xmlns:a16="http://schemas.microsoft.com/office/drawing/2014/main" id="{AEB7814A-E9B1-42EC-A5B8-DE1A5884FD53}"/>
                </a:ext>
              </a:extLst>
            </p:cNvPr>
            <p:cNvSpPr/>
            <p:nvPr/>
          </p:nvSpPr>
          <p:spPr>
            <a:xfrm>
              <a:off x="5872898" y="3572759"/>
              <a:ext cx="433634" cy="15570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4736764A-CC72-43B6-8935-A2EB75D3ADB1}"/>
                </a:ext>
              </a:extLst>
            </p:cNvPr>
            <p:cNvSpPr/>
            <p:nvPr/>
          </p:nvSpPr>
          <p:spPr>
            <a:xfrm>
              <a:off x="5978164" y="5229581"/>
              <a:ext cx="223102" cy="7941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 name="TextBox 7">
            <a:extLst>
              <a:ext uri="{FF2B5EF4-FFF2-40B4-BE49-F238E27FC236}">
                <a16:creationId xmlns:a16="http://schemas.microsoft.com/office/drawing/2014/main" id="{C02D28AB-8BD5-4879-AB4A-288AFD666767}"/>
              </a:ext>
            </a:extLst>
          </p:cNvPr>
          <p:cNvSpPr txBox="1"/>
          <p:nvPr/>
        </p:nvSpPr>
        <p:spPr>
          <a:xfrm>
            <a:off x="5028147" y="2232181"/>
            <a:ext cx="1156186" cy="230832"/>
          </a:xfrm>
          <a:prstGeom prst="rect">
            <a:avLst/>
          </a:prstGeom>
          <a:noFill/>
        </p:spPr>
        <p:txBody>
          <a:bodyPr wrap="square" rtlCol="0">
            <a:spAutoFit/>
          </a:bodyPr>
          <a:lstStyle/>
          <a:p>
            <a:r>
              <a:rPr lang="en-IN" sz="900" dirty="0"/>
              <a:t>Customers’ attribute</a:t>
            </a:r>
            <a:endParaRPr lang="en-US" sz="900" dirty="0"/>
          </a:p>
        </p:txBody>
      </p:sp>
      <p:sp>
        <p:nvSpPr>
          <p:cNvPr id="9" name="TextBox 8">
            <a:extLst>
              <a:ext uri="{FF2B5EF4-FFF2-40B4-BE49-F238E27FC236}">
                <a16:creationId xmlns:a16="http://schemas.microsoft.com/office/drawing/2014/main" id="{5ACE762E-F3DD-41A4-ADB9-8D4BBE469A9F}"/>
              </a:ext>
            </a:extLst>
          </p:cNvPr>
          <p:cNvSpPr txBox="1"/>
          <p:nvPr/>
        </p:nvSpPr>
        <p:spPr>
          <a:xfrm>
            <a:off x="5311302" y="3595208"/>
            <a:ext cx="1156186" cy="369332"/>
          </a:xfrm>
          <a:prstGeom prst="rect">
            <a:avLst/>
          </a:prstGeom>
          <a:noFill/>
        </p:spPr>
        <p:txBody>
          <a:bodyPr wrap="square" rtlCol="0">
            <a:spAutoFit/>
          </a:bodyPr>
          <a:lstStyle>
            <a:defPPr>
              <a:defRPr lang="en-US"/>
            </a:defPPr>
            <a:lvl1pPr>
              <a:defRPr sz="900"/>
            </a:lvl1pPr>
          </a:lstStyle>
          <a:p>
            <a:r>
              <a:rPr lang="en-IN" dirty="0"/>
              <a:t>Loan specific attributes</a:t>
            </a:r>
            <a:endParaRPr lang="en-US" dirty="0"/>
          </a:p>
        </p:txBody>
      </p:sp>
      <p:sp>
        <p:nvSpPr>
          <p:cNvPr id="10" name="TextBox 9">
            <a:extLst>
              <a:ext uri="{FF2B5EF4-FFF2-40B4-BE49-F238E27FC236}">
                <a16:creationId xmlns:a16="http://schemas.microsoft.com/office/drawing/2014/main" id="{A7304756-D350-4E94-8F48-876C58CADF9D}"/>
              </a:ext>
            </a:extLst>
          </p:cNvPr>
          <p:cNvSpPr txBox="1"/>
          <p:nvPr/>
        </p:nvSpPr>
        <p:spPr>
          <a:xfrm>
            <a:off x="5235104" y="4404203"/>
            <a:ext cx="1156186" cy="230832"/>
          </a:xfrm>
          <a:prstGeom prst="rect">
            <a:avLst/>
          </a:prstGeom>
          <a:noFill/>
        </p:spPr>
        <p:txBody>
          <a:bodyPr wrap="square" rtlCol="0">
            <a:spAutoFit/>
          </a:bodyPr>
          <a:lstStyle>
            <a:defPPr>
              <a:defRPr lang="en-US"/>
            </a:defPPr>
            <a:lvl1pPr>
              <a:defRPr sz="900"/>
            </a:lvl1pPr>
          </a:lstStyle>
          <a:p>
            <a:r>
              <a:rPr lang="en-IN" dirty="0"/>
              <a:t>Target Variable</a:t>
            </a:r>
            <a:endParaRPr lang="en-US" dirty="0"/>
          </a:p>
        </p:txBody>
      </p:sp>
      <p:cxnSp>
        <p:nvCxnSpPr>
          <p:cNvPr id="12" name="Straight Arrow Connector 11">
            <a:extLst>
              <a:ext uri="{FF2B5EF4-FFF2-40B4-BE49-F238E27FC236}">
                <a16:creationId xmlns:a16="http://schemas.microsoft.com/office/drawing/2014/main" id="{55530BDF-DEC8-489A-AD86-41DF27A2F49E}"/>
              </a:ext>
            </a:extLst>
          </p:cNvPr>
          <p:cNvCxnSpPr>
            <a:cxnSpLocks/>
          </p:cNvCxnSpPr>
          <p:nvPr/>
        </p:nvCxnSpPr>
        <p:spPr>
          <a:xfrm>
            <a:off x="6060225" y="4511110"/>
            <a:ext cx="243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71F3AE6-FB4B-40C9-AA1E-25584DB3E248}"/>
              </a:ext>
            </a:extLst>
          </p:cNvPr>
          <p:cNvSpPr txBox="1"/>
          <p:nvPr/>
        </p:nvSpPr>
        <p:spPr>
          <a:xfrm>
            <a:off x="100864" y="6481592"/>
            <a:ext cx="12059294" cy="261610"/>
          </a:xfrm>
          <a:prstGeom prst="rect">
            <a:avLst/>
          </a:prstGeom>
          <a:noFill/>
        </p:spPr>
        <p:txBody>
          <a:bodyPr wrap="square" rtlCol="0">
            <a:spAutoFit/>
          </a:bodyPr>
          <a:lstStyle/>
          <a:p>
            <a:r>
              <a:rPr lang="en-IN" sz="1100" dirty="0">
                <a:solidFill>
                  <a:schemeClr val="accent1">
                    <a:lumMod val="50000"/>
                  </a:schemeClr>
                </a:solidFill>
              </a:rPr>
              <a:t>* The data downloaded from the link did not have column headers, hence found discrepancies in column names and their values. This is a trimmed version of German Credit Risk data found by web search</a:t>
            </a:r>
            <a:endParaRPr lang="en-US" sz="1100" dirty="0">
              <a:solidFill>
                <a:schemeClr val="accent1">
                  <a:lumMod val="50000"/>
                </a:schemeClr>
              </a:solidFill>
            </a:endParaRPr>
          </a:p>
        </p:txBody>
      </p:sp>
    </p:spTree>
    <p:extLst>
      <p:ext uri="{BB962C8B-B14F-4D97-AF65-F5344CB8AC3E}">
        <p14:creationId xmlns:p14="http://schemas.microsoft.com/office/powerpoint/2010/main" val="349936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6" name="Rectangle 14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9D6DAB96-1772-439B-AD60-848E9D548EB5}"/>
              </a:ext>
            </a:extLst>
          </p:cNvPr>
          <p:cNvSpPr txBox="1">
            <a:spLocks/>
          </p:cNvSpPr>
          <p:nvPr/>
        </p:nvSpPr>
        <p:spPr>
          <a:xfrm>
            <a:off x="841248" y="510047"/>
            <a:ext cx="3300984"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dirty="0">
                <a:solidFill>
                  <a:schemeClr val="accent1">
                    <a:lumMod val="50000"/>
                  </a:schemeClr>
                </a:solidFill>
              </a:rPr>
              <a:t>Generalization Power: train and test distribution similarity</a:t>
            </a:r>
          </a:p>
        </p:txBody>
      </p:sp>
      <p:sp>
        <p:nvSpPr>
          <p:cNvPr id="148" name="Rectangle 14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274431D-921E-4CA8-998A-8B6645DEC131}"/>
              </a:ext>
            </a:extLst>
          </p:cNvPr>
          <p:cNvSpPr txBox="1"/>
          <p:nvPr/>
        </p:nvSpPr>
        <p:spPr>
          <a:xfrm>
            <a:off x="4581144" y="510047"/>
            <a:ext cx="6858000"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dirty="0">
                <a:solidFill>
                  <a:schemeClr val="accent1">
                    <a:lumMod val="50000"/>
                  </a:schemeClr>
                </a:solidFill>
              </a:rPr>
              <a:t>One of the most critical assumption in ML data modelling is that </a:t>
            </a:r>
            <a:r>
              <a:rPr lang="en-US" sz="1400" b="1" dirty="0">
                <a:solidFill>
                  <a:schemeClr val="accent1">
                    <a:lumMod val="50000"/>
                  </a:schemeClr>
                </a:solidFill>
              </a:rPr>
              <a:t>train and test dataset belong to similar distribution</a:t>
            </a:r>
            <a:r>
              <a:rPr lang="en-US" sz="1400" dirty="0">
                <a:solidFill>
                  <a:schemeClr val="accent1">
                    <a:lumMod val="50000"/>
                  </a:schemeClr>
                </a:solidFill>
              </a:rPr>
              <a:t>, as is evident from graphs above. Note that the train data is used as a reference to </a:t>
            </a:r>
            <a:r>
              <a:rPr lang="en-US" sz="1400" b="1" dirty="0">
                <a:solidFill>
                  <a:schemeClr val="accent1">
                    <a:lumMod val="50000"/>
                  </a:schemeClr>
                </a:solidFill>
              </a:rPr>
              <a:t>estimate</a:t>
            </a:r>
            <a:r>
              <a:rPr lang="en-US" sz="1400" dirty="0">
                <a:solidFill>
                  <a:schemeClr val="accent1">
                    <a:lumMod val="50000"/>
                  </a:schemeClr>
                </a:solidFill>
              </a:rPr>
              <a:t> the future credit worthiness of customers, hence the ML solution is probabilistic one and not guaranteed based on past data. This emphasizes </a:t>
            </a:r>
            <a:r>
              <a:rPr lang="en-US" sz="1400" b="1" dirty="0">
                <a:solidFill>
                  <a:schemeClr val="accent1">
                    <a:lumMod val="50000"/>
                  </a:schemeClr>
                </a:solidFill>
              </a:rPr>
              <a:t>the property of generalization of ML solution</a:t>
            </a:r>
          </a:p>
          <a:p>
            <a:r>
              <a:rPr lang="en-US" sz="1400" b="1" dirty="0">
                <a:solidFill>
                  <a:schemeClr val="accent1">
                    <a:lumMod val="50000"/>
                  </a:schemeClr>
                </a:solidFill>
              </a:rPr>
              <a:t>KS statistic </a:t>
            </a:r>
            <a:r>
              <a:rPr lang="en-US" sz="1400" dirty="0">
                <a:solidFill>
                  <a:schemeClr val="accent1">
                    <a:lumMod val="50000"/>
                  </a:schemeClr>
                </a:solidFill>
              </a:rPr>
              <a:t>is a numeric measure to check the hypothesis of whether the distributions of 2 dataset is same. For e.g. KS statistic &gt; p value implies same distribution</a:t>
            </a:r>
          </a:p>
        </p:txBody>
      </p:sp>
      <p:pic>
        <p:nvPicPr>
          <p:cNvPr id="6" name="Picture 13">
            <a:extLst>
              <a:ext uri="{FF2B5EF4-FFF2-40B4-BE49-F238E27FC236}">
                <a16:creationId xmlns:a16="http://schemas.microsoft.com/office/drawing/2014/main" id="{EC9577E0-5525-4F4A-8FDC-285C06F3A1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7353" y="2663004"/>
            <a:ext cx="3584448" cy="25495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5">
            <a:extLst>
              <a:ext uri="{FF2B5EF4-FFF2-40B4-BE49-F238E27FC236}">
                <a16:creationId xmlns:a16="http://schemas.microsoft.com/office/drawing/2014/main" id="{85D458DE-9E5A-44F1-8ABA-8834A5CC46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42384" y="2681819"/>
            <a:ext cx="3584448" cy="2511936"/>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4F370917-DF0F-40CE-850E-F692E61855F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37415" y="2655409"/>
            <a:ext cx="3584448" cy="24046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BCAE62-923A-4AD4-BFAD-84F5F63E3816}"/>
              </a:ext>
            </a:extLst>
          </p:cNvPr>
          <p:cNvSpPr txBox="1"/>
          <p:nvPr/>
        </p:nvSpPr>
        <p:spPr>
          <a:xfrm>
            <a:off x="364845" y="5287214"/>
            <a:ext cx="3949466" cy="1600438"/>
          </a:xfrm>
          <a:prstGeom prst="rect">
            <a:avLst/>
          </a:prstGeom>
          <a:noFill/>
        </p:spPr>
        <p:txBody>
          <a:bodyPr wrap="square" rtlCol="0">
            <a:spAutoFit/>
          </a:bodyPr>
          <a:lstStyle/>
          <a:p>
            <a:r>
              <a:rPr lang="en-IN" sz="1400" dirty="0">
                <a:solidFill>
                  <a:schemeClr val="accent1">
                    <a:lumMod val="50000"/>
                  </a:schemeClr>
                </a:solidFill>
              </a:rPr>
              <a:t>Blue colour histogram is from Train data and Green colour is from Test data, the histogram plots from two distribution are sharing significant overlap with each other implying that there is no drift between the two datasets and that they are drawn from same distribution.</a:t>
            </a:r>
          </a:p>
          <a:p>
            <a:endParaRPr lang="en-IN" sz="1400" dirty="0">
              <a:solidFill>
                <a:schemeClr val="accent1">
                  <a:lumMod val="50000"/>
                </a:schemeClr>
              </a:solidFill>
            </a:endParaRPr>
          </a:p>
        </p:txBody>
      </p:sp>
      <p:pic>
        <p:nvPicPr>
          <p:cNvPr id="10" name="Picture 9">
            <a:extLst>
              <a:ext uri="{FF2B5EF4-FFF2-40B4-BE49-F238E27FC236}">
                <a16:creationId xmlns:a16="http://schemas.microsoft.com/office/drawing/2014/main" id="{00AEC540-A001-4CB9-9CE6-49BF2214B7ED}"/>
              </a:ext>
            </a:extLst>
          </p:cNvPr>
          <p:cNvPicPr>
            <a:picLocks noChangeAspect="1"/>
          </p:cNvPicPr>
          <p:nvPr/>
        </p:nvPicPr>
        <p:blipFill>
          <a:blip r:embed="rId5"/>
          <a:stretch>
            <a:fillRect/>
          </a:stretch>
        </p:blipFill>
        <p:spPr>
          <a:xfrm>
            <a:off x="4679155" y="5193755"/>
            <a:ext cx="7148000" cy="1543050"/>
          </a:xfrm>
          <a:prstGeom prst="rect">
            <a:avLst/>
          </a:prstGeom>
        </p:spPr>
      </p:pic>
    </p:spTree>
    <p:extLst>
      <p:ext uri="{BB962C8B-B14F-4D97-AF65-F5344CB8AC3E}">
        <p14:creationId xmlns:p14="http://schemas.microsoft.com/office/powerpoint/2010/main" val="201411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23352A-FA84-4F34-922A-64524B545219}"/>
              </a:ext>
            </a:extLst>
          </p:cNvPr>
          <p:cNvSpPr/>
          <p:nvPr/>
        </p:nvSpPr>
        <p:spPr>
          <a:xfrm>
            <a:off x="1976292" y="2073880"/>
            <a:ext cx="3016746" cy="1015663"/>
          </a:xfrm>
          <a:prstGeom prst="rect">
            <a:avLst/>
          </a:prstGeom>
        </p:spPr>
        <p:txBody>
          <a:bodyPr wrap="square">
            <a:spAutoFit/>
          </a:bodyPr>
          <a:lstStyle/>
          <a:p>
            <a:pPr lvl="1"/>
            <a:r>
              <a:rPr lang="en-IN" sz="1200" dirty="0">
                <a:solidFill>
                  <a:schemeClr val="accent1">
                    <a:lumMod val="50000"/>
                  </a:schemeClr>
                </a:solidFill>
              </a:rPr>
              <a:t>Only ‘Saving accounts’ has null, looking at the documentation, it implies that customer has ‘no account’, hence replaced nulls accordingly</a:t>
            </a:r>
          </a:p>
        </p:txBody>
      </p:sp>
      <p:sp>
        <p:nvSpPr>
          <p:cNvPr id="3" name="Title 1">
            <a:extLst>
              <a:ext uri="{FF2B5EF4-FFF2-40B4-BE49-F238E27FC236}">
                <a16:creationId xmlns:a16="http://schemas.microsoft.com/office/drawing/2014/main" id="{9D6DAB96-1772-439B-AD60-848E9D548EB5}"/>
              </a:ext>
            </a:extLst>
          </p:cNvPr>
          <p:cNvSpPr txBox="1">
            <a:spLocks/>
          </p:cNvSpPr>
          <p:nvPr/>
        </p:nvSpPr>
        <p:spPr>
          <a:xfrm>
            <a:off x="125520" y="1212966"/>
            <a:ext cx="10074113" cy="386499"/>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chemeClr val="accent1">
                    <a:lumMod val="50000"/>
                  </a:schemeClr>
                </a:solidFill>
              </a:rPr>
              <a:t>1) Missing Value Treatment</a:t>
            </a:r>
            <a:endParaRPr lang="en-US" sz="2400" b="1" dirty="0">
              <a:solidFill>
                <a:schemeClr val="accent1">
                  <a:lumMod val="50000"/>
                </a:schemeClr>
              </a:solidFill>
            </a:endParaRPr>
          </a:p>
        </p:txBody>
      </p:sp>
      <p:cxnSp>
        <p:nvCxnSpPr>
          <p:cNvPr id="6" name="Straight Arrow Connector 5">
            <a:extLst>
              <a:ext uri="{FF2B5EF4-FFF2-40B4-BE49-F238E27FC236}">
                <a16:creationId xmlns:a16="http://schemas.microsoft.com/office/drawing/2014/main" id="{EBC8C478-E1F3-4729-BFD6-148D5F686EC6}"/>
              </a:ext>
            </a:extLst>
          </p:cNvPr>
          <p:cNvCxnSpPr>
            <a:cxnSpLocks/>
          </p:cNvCxnSpPr>
          <p:nvPr/>
        </p:nvCxnSpPr>
        <p:spPr>
          <a:xfrm>
            <a:off x="2471310" y="3048085"/>
            <a:ext cx="2403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801B942-8CE9-496F-B4A9-E4D7419AEC35}"/>
              </a:ext>
            </a:extLst>
          </p:cNvPr>
          <p:cNvPicPr>
            <a:picLocks noChangeAspect="1"/>
          </p:cNvPicPr>
          <p:nvPr/>
        </p:nvPicPr>
        <p:blipFill>
          <a:blip r:embed="rId2"/>
          <a:stretch>
            <a:fillRect/>
          </a:stretch>
        </p:blipFill>
        <p:spPr>
          <a:xfrm>
            <a:off x="5043955" y="2360132"/>
            <a:ext cx="7085838" cy="687953"/>
          </a:xfrm>
          <a:prstGeom prst="rect">
            <a:avLst/>
          </a:prstGeom>
        </p:spPr>
      </p:pic>
      <p:pic>
        <p:nvPicPr>
          <p:cNvPr id="9" name="Picture 8">
            <a:extLst>
              <a:ext uri="{FF2B5EF4-FFF2-40B4-BE49-F238E27FC236}">
                <a16:creationId xmlns:a16="http://schemas.microsoft.com/office/drawing/2014/main" id="{044ACA54-DB90-494E-BDA4-59C81BC40AC9}"/>
              </a:ext>
            </a:extLst>
          </p:cNvPr>
          <p:cNvPicPr>
            <a:picLocks noChangeAspect="1"/>
          </p:cNvPicPr>
          <p:nvPr/>
        </p:nvPicPr>
        <p:blipFill>
          <a:blip r:embed="rId3"/>
          <a:stretch>
            <a:fillRect/>
          </a:stretch>
        </p:blipFill>
        <p:spPr>
          <a:xfrm>
            <a:off x="69104" y="4734809"/>
            <a:ext cx="8791575" cy="476250"/>
          </a:xfrm>
          <a:prstGeom prst="rect">
            <a:avLst/>
          </a:prstGeom>
        </p:spPr>
      </p:pic>
      <p:sp>
        <p:nvSpPr>
          <p:cNvPr id="10" name="Arrow: Right 9">
            <a:extLst>
              <a:ext uri="{FF2B5EF4-FFF2-40B4-BE49-F238E27FC236}">
                <a16:creationId xmlns:a16="http://schemas.microsoft.com/office/drawing/2014/main" id="{0AE2A393-D2B7-437E-8700-1DE13926A0C5}"/>
              </a:ext>
            </a:extLst>
          </p:cNvPr>
          <p:cNvSpPr/>
          <p:nvPr/>
        </p:nvSpPr>
        <p:spPr>
          <a:xfrm>
            <a:off x="8860679" y="4792355"/>
            <a:ext cx="735291" cy="449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
            <a:extLst>
              <a:ext uri="{FF2B5EF4-FFF2-40B4-BE49-F238E27FC236}">
                <a16:creationId xmlns:a16="http://schemas.microsoft.com/office/drawing/2014/main" id="{2495E264-CDC8-4FF6-8C9E-E780979A215B}"/>
              </a:ext>
            </a:extLst>
          </p:cNvPr>
          <p:cNvSpPr>
            <a:spLocks noChangeArrowheads="1"/>
          </p:cNvSpPr>
          <p:nvPr/>
        </p:nvSpPr>
        <p:spPr bwMode="auto">
          <a:xfrm>
            <a:off x="9671927" y="4863110"/>
            <a:ext cx="245096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['Gender', 'Housing', 'Saving accounts', 'Purpose', 'Risk']</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itle 1">
            <a:extLst>
              <a:ext uri="{FF2B5EF4-FFF2-40B4-BE49-F238E27FC236}">
                <a16:creationId xmlns:a16="http://schemas.microsoft.com/office/drawing/2014/main" id="{8DE92855-8996-4F7E-8C5C-CC617AA20700}"/>
              </a:ext>
            </a:extLst>
          </p:cNvPr>
          <p:cNvSpPr txBox="1">
            <a:spLocks/>
          </p:cNvSpPr>
          <p:nvPr/>
        </p:nvSpPr>
        <p:spPr>
          <a:xfrm>
            <a:off x="69104" y="4276288"/>
            <a:ext cx="10074113" cy="386499"/>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chemeClr val="accent1">
                    <a:lumMod val="50000"/>
                  </a:schemeClr>
                </a:solidFill>
              </a:rPr>
              <a:t>2) Categorical Value Treatment</a:t>
            </a:r>
            <a:endParaRPr lang="en-US" sz="2400" b="1" dirty="0">
              <a:solidFill>
                <a:schemeClr val="accent1">
                  <a:lumMod val="50000"/>
                </a:schemeClr>
              </a:solidFill>
            </a:endParaRPr>
          </a:p>
        </p:txBody>
      </p:sp>
      <p:sp>
        <p:nvSpPr>
          <p:cNvPr id="13" name="Title 1">
            <a:extLst>
              <a:ext uri="{FF2B5EF4-FFF2-40B4-BE49-F238E27FC236}">
                <a16:creationId xmlns:a16="http://schemas.microsoft.com/office/drawing/2014/main" id="{04E2F8F5-2DCC-4A9B-B5DF-6F1D7366D362}"/>
              </a:ext>
            </a:extLst>
          </p:cNvPr>
          <p:cNvSpPr txBox="1">
            <a:spLocks/>
          </p:cNvSpPr>
          <p:nvPr/>
        </p:nvSpPr>
        <p:spPr>
          <a:xfrm>
            <a:off x="200934" y="433331"/>
            <a:ext cx="11657985" cy="8315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accent1">
                    <a:lumMod val="50000"/>
                  </a:schemeClr>
                </a:solidFill>
              </a:rPr>
              <a:t>Exploratory Data Analysis </a:t>
            </a:r>
            <a:endParaRPr lang="en-US" sz="3200" dirty="0">
              <a:solidFill>
                <a:schemeClr val="accent1">
                  <a:lumMod val="50000"/>
                </a:schemeClr>
              </a:solidFill>
            </a:endParaRPr>
          </a:p>
        </p:txBody>
      </p:sp>
      <p:sp>
        <p:nvSpPr>
          <p:cNvPr id="14" name="Title 1">
            <a:extLst>
              <a:ext uri="{FF2B5EF4-FFF2-40B4-BE49-F238E27FC236}">
                <a16:creationId xmlns:a16="http://schemas.microsoft.com/office/drawing/2014/main" id="{025A3581-8A0B-4B10-B201-BA4097AF5C80}"/>
              </a:ext>
            </a:extLst>
          </p:cNvPr>
          <p:cNvSpPr txBox="1">
            <a:spLocks/>
          </p:cNvSpPr>
          <p:nvPr/>
        </p:nvSpPr>
        <p:spPr>
          <a:xfrm>
            <a:off x="125519" y="5570059"/>
            <a:ext cx="10074113" cy="386499"/>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chemeClr val="accent1">
                    <a:lumMod val="50000"/>
                  </a:schemeClr>
                </a:solidFill>
              </a:rPr>
              <a:t>3) Outlier analysis</a:t>
            </a:r>
          </a:p>
        </p:txBody>
      </p:sp>
      <p:graphicFrame>
        <p:nvGraphicFramePr>
          <p:cNvPr id="15" name="Table 14">
            <a:extLst>
              <a:ext uri="{FF2B5EF4-FFF2-40B4-BE49-F238E27FC236}">
                <a16:creationId xmlns:a16="http://schemas.microsoft.com/office/drawing/2014/main" id="{D4F6B102-37BD-4B76-90B9-10C426C719B4}"/>
              </a:ext>
            </a:extLst>
          </p:cNvPr>
          <p:cNvGraphicFramePr>
            <a:graphicFrameLocks noGrp="1"/>
          </p:cNvGraphicFramePr>
          <p:nvPr>
            <p:extLst>
              <p:ext uri="{D42A27DB-BD31-4B8C-83A1-F6EECF244321}">
                <p14:modId xmlns:p14="http://schemas.microsoft.com/office/powerpoint/2010/main" val="484481466"/>
              </p:ext>
            </p:extLst>
          </p:nvPr>
        </p:nvGraphicFramePr>
        <p:xfrm>
          <a:off x="7875532" y="5783155"/>
          <a:ext cx="2324100" cy="731520"/>
        </p:xfrm>
        <a:graphic>
          <a:graphicData uri="http://schemas.openxmlformats.org/drawingml/2006/table">
            <a:tbl>
              <a:tblPr>
                <a:tableStyleId>{5C22544A-7EE6-4342-B048-85BDC9FD1C3A}</a:tableStyleId>
              </a:tblPr>
              <a:tblGrid>
                <a:gridCol w="901700">
                  <a:extLst>
                    <a:ext uri="{9D8B030D-6E8A-4147-A177-3AD203B41FA5}">
                      <a16:colId xmlns:a16="http://schemas.microsoft.com/office/drawing/2014/main" val="393537675"/>
                    </a:ext>
                  </a:extLst>
                </a:gridCol>
                <a:gridCol w="812800">
                  <a:extLst>
                    <a:ext uri="{9D8B030D-6E8A-4147-A177-3AD203B41FA5}">
                      <a16:colId xmlns:a16="http://schemas.microsoft.com/office/drawing/2014/main" val="4096849534"/>
                    </a:ext>
                  </a:extLst>
                </a:gridCol>
                <a:gridCol w="609600">
                  <a:extLst>
                    <a:ext uri="{9D8B030D-6E8A-4147-A177-3AD203B41FA5}">
                      <a16:colId xmlns:a16="http://schemas.microsoft.com/office/drawing/2014/main" val="2946737489"/>
                    </a:ext>
                  </a:extLst>
                </a:gridCol>
              </a:tblGrid>
              <a:tr h="182880">
                <a:tc>
                  <a:txBody>
                    <a:bodyPr/>
                    <a:lstStyle/>
                    <a:p>
                      <a:pPr algn="l" fontAlgn="b"/>
                      <a:r>
                        <a:rPr lang="en-US" sz="1100" b="1" u="none" strike="noStrike">
                          <a:effectLst/>
                        </a:rPr>
                        <a:t>Feature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Cut off value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Instances</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6103408"/>
                  </a:ext>
                </a:extLst>
              </a:tr>
              <a:tr h="182880">
                <a:tc>
                  <a:txBody>
                    <a:bodyPr/>
                    <a:lstStyle/>
                    <a:p>
                      <a:pPr algn="l" fontAlgn="b"/>
                      <a:r>
                        <a:rPr lang="en-US" sz="1100" u="none" strike="noStrike">
                          <a:effectLst/>
                        </a:rPr>
                        <a:t>Credit amount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11858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2</a:t>
                      </a:r>
                      <a:r>
                        <a:rPr lang="en-US" sz="1100" b="0" i="0" u="none" strike="noStrike" dirty="0">
                          <a:solidFill>
                            <a:srgbClr val="000000"/>
                          </a:solidFill>
                          <a:effectLst/>
                          <a:latin typeface="Calibri" panose="020F0502020204030204" pitchFamily="34" charset="0"/>
                        </a:rPr>
                        <a:t>1</a:t>
                      </a:r>
                    </a:p>
                  </a:txBody>
                  <a:tcPr marL="7620" marR="7620" marT="7620" marB="0" anchor="b"/>
                </a:tc>
                <a:extLst>
                  <a:ext uri="{0D108BD9-81ED-4DB2-BD59-A6C34878D82A}">
                    <a16:rowId xmlns:a16="http://schemas.microsoft.com/office/drawing/2014/main" val="3898558339"/>
                  </a:ext>
                </a:extLst>
              </a:tr>
              <a:tr h="182880">
                <a:tc>
                  <a:txBody>
                    <a:bodyPr/>
                    <a:lstStyle/>
                    <a:p>
                      <a:pPr algn="l" fontAlgn="b"/>
                      <a:r>
                        <a:rPr lang="en-US" sz="1100" u="none" strike="noStrike">
                          <a:effectLst/>
                        </a:rPr>
                        <a:t>Age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2938770"/>
                  </a:ext>
                </a:extLst>
              </a:tr>
              <a:tr h="182880">
                <a:tc>
                  <a:txBody>
                    <a:bodyPr/>
                    <a:lstStyle/>
                    <a:p>
                      <a:pPr algn="l" fontAlgn="b"/>
                      <a:r>
                        <a:rPr lang="en-US" sz="1100" u="none" strike="noStrike">
                          <a:effectLst/>
                        </a:rPr>
                        <a:t>Duration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5260326"/>
                  </a:ext>
                </a:extLst>
              </a:tr>
            </a:tbl>
          </a:graphicData>
        </a:graphic>
      </p:graphicFrame>
      <p:sp>
        <p:nvSpPr>
          <p:cNvPr id="16" name="Rectangle 15">
            <a:extLst>
              <a:ext uri="{FF2B5EF4-FFF2-40B4-BE49-F238E27FC236}">
                <a16:creationId xmlns:a16="http://schemas.microsoft.com/office/drawing/2014/main" id="{EF1318B8-2C54-4F2B-B623-A4134BD7697E}"/>
              </a:ext>
            </a:extLst>
          </p:cNvPr>
          <p:cNvSpPr/>
          <p:nvPr/>
        </p:nvSpPr>
        <p:spPr>
          <a:xfrm>
            <a:off x="-352044" y="5956558"/>
            <a:ext cx="7673419" cy="461665"/>
          </a:xfrm>
          <a:prstGeom prst="rect">
            <a:avLst/>
          </a:prstGeom>
        </p:spPr>
        <p:txBody>
          <a:bodyPr wrap="square">
            <a:spAutoFit/>
          </a:bodyPr>
          <a:lstStyle/>
          <a:p>
            <a:pPr lvl="1"/>
            <a:r>
              <a:rPr lang="en-IN" sz="1200" dirty="0">
                <a:solidFill>
                  <a:schemeClr val="accent1">
                    <a:lumMod val="50000"/>
                  </a:schemeClr>
                </a:solidFill>
              </a:rPr>
              <a:t>The cut off value and corresponding number of instances falling out of 3 sigma are shown in the table to the right:</a:t>
            </a:r>
          </a:p>
          <a:p>
            <a:pPr lvl="1"/>
            <a:r>
              <a:rPr lang="en-IN" sz="1200" dirty="0">
                <a:solidFill>
                  <a:schemeClr val="accent1">
                    <a:lumMod val="50000"/>
                  </a:schemeClr>
                </a:solidFill>
              </a:rPr>
              <a:t>As these values look legitimate in the context of credit risk modelling, I am not treating them as outliers</a:t>
            </a:r>
          </a:p>
        </p:txBody>
      </p:sp>
      <p:pic>
        <p:nvPicPr>
          <p:cNvPr id="17" name="Picture 16">
            <a:extLst>
              <a:ext uri="{FF2B5EF4-FFF2-40B4-BE49-F238E27FC236}">
                <a16:creationId xmlns:a16="http://schemas.microsoft.com/office/drawing/2014/main" id="{F17A2D6A-530F-4403-B386-C02A747CAE84}"/>
              </a:ext>
            </a:extLst>
          </p:cNvPr>
          <p:cNvPicPr>
            <a:picLocks noChangeAspect="1"/>
          </p:cNvPicPr>
          <p:nvPr/>
        </p:nvPicPr>
        <p:blipFill>
          <a:blip r:embed="rId4"/>
          <a:stretch>
            <a:fillRect/>
          </a:stretch>
        </p:blipFill>
        <p:spPr>
          <a:xfrm>
            <a:off x="280560" y="1652073"/>
            <a:ext cx="2190750" cy="2438400"/>
          </a:xfrm>
          <a:prstGeom prst="rect">
            <a:avLst/>
          </a:prstGeom>
        </p:spPr>
      </p:pic>
    </p:spTree>
    <p:extLst>
      <p:ext uri="{BB962C8B-B14F-4D97-AF65-F5344CB8AC3E}">
        <p14:creationId xmlns:p14="http://schemas.microsoft.com/office/powerpoint/2010/main" val="298856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D259A2E-CE68-470E-815D-A9C26CA04905}"/>
              </a:ext>
            </a:extLst>
          </p:cNvPr>
          <p:cNvSpPr txBox="1">
            <a:spLocks/>
          </p:cNvSpPr>
          <p:nvPr/>
        </p:nvSpPr>
        <p:spPr>
          <a:xfrm>
            <a:off x="399066" y="23535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accent1">
                    <a:lumMod val="50000"/>
                  </a:schemeClr>
                </a:solidFill>
              </a:rPr>
              <a:t>EDA Questions</a:t>
            </a:r>
            <a:endParaRPr lang="en-US" sz="3200" dirty="0">
              <a:solidFill>
                <a:schemeClr val="accent1">
                  <a:lumMod val="50000"/>
                </a:schemeClr>
              </a:solidFill>
            </a:endParaRPr>
          </a:p>
        </p:txBody>
      </p:sp>
      <p:sp>
        <p:nvSpPr>
          <p:cNvPr id="2" name="TextBox 1">
            <a:extLst>
              <a:ext uri="{FF2B5EF4-FFF2-40B4-BE49-F238E27FC236}">
                <a16:creationId xmlns:a16="http://schemas.microsoft.com/office/drawing/2014/main" id="{341B4670-BDF2-4E57-8EA1-BF76D842E537}"/>
              </a:ext>
            </a:extLst>
          </p:cNvPr>
          <p:cNvSpPr txBox="1"/>
          <p:nvPr/>
        </p:nvSpPr>
        <p:spPr>
          <a:xfrm>
            <a:off x="399066" y="953322"/>
            <a:ext cx="6585626" cy="369332"/>
          </a:xfrm>
          <a:prstGeom prst="rect">
            <a:avLst/>
          </a:prstGeom>
          <a:noFill/>
        </p:spPr>
        <p:txBody>
          <a:bodyPr wrap="square" rtlCol="0">
            <a:spAutoFit/>
          </a:bodyPr>
          <a:lstStyle/>
          <a:p>
            <a:r>
              <a:rPr lang="en-IN" dirty="0">
                <a:solidFill>
                  <a:schemeClr val="accent1">
                    <a:lumMod val="50000"/>
                  </a:schemeClr>
                </a:solidFill>
              </a:rPr>
              <a:t>Q1: </a:t>
            </a:r>
            <a:r>
              <a:rPr lang="en-US" dirty="0">
                <a:solidFill>
                  <a:schemeClr val="accent1">
                    <a:lumMod val="50000"/>
                  </a:schemeClr>
                </a:solidFill>
              </a:rPr>
              <a:t> More credit history is equivalent to credit worthiness</a:t>
            </a:r>
          </a:p>
        </p:txBody>
      </p:sp>
      <p:sp>
        <p:nvSpPr>
          <p:cNvPr id="5" name="TextBox 4">
            <a:extLst>
              <a:ext uri="{FF2B5EF4-FFF2-40B4-BE49-F238E27FC236}">
                <a16:creationId xmlns:a16="http://schemas.microsoft.com/office/drawing/2014/main" id="{B0F57C53-04CC-4444-8192-409C86487B02}"/>
              </a:ext>
            </a:extLst>
          </p:cNvPr>
          <p:cNvSpPr txBox="1"/>
          <p:nvPr/>
        </p:nvSpPr>
        <p:spPr>
          <a:xfrm>
            <a:off x="562426" y="2861539"/>
            <a:ext cx="6430789" cy="646331"/>
          </a:xfrm>
          <a:prstGeom prst="rect">
            <a:avLst/>
          </a:prstGeom>
          <a:noFill/>
        </p:spPr>
        <p:txBody>
          <a:bodyPr wrap="square" rtlCol="0">
            <a:spAutoFit/>
          </a:bodyPr>
          <a:lstStyle/>
          <a:p>
            <a:r>
              <a:rPr lang="en-IN" sz="1200" dirty="0">
                <a:solidFill>
                  <a:schemeClr val="accent1">
                    <a:lumMod val="50000"/>
                  </a:schemeClr>
                </a:solidFill>
              </a:rPr>
              <a:t>As proportion of class 3 and 4 increases from Bad Risk (25%) to Good Risk (44%) cases, the EDA signifies that credit history brings credit worthiness*. Further, the Bad/Good ratio in last column signifies that bad risk decreases as credit history improves</a:t>
            </a:r>
            <a:endParaRPr lang="en-US" sz="1200" dirty="0">
              <a:solidFill>
                <a:schemeClr val="accent1">
                  <a:lumMod val="50000"/>
                </a:schemeClr>
              </a:solidFill>
            </a:endParaRPr>
          </a:p>
        </p:txBody>
      </p:sp>
      <p:sp>
        <p:nvSpPr>
          <p:cNvPr id="11" name="TextBox 10">
            <a:extLst>
              <a:ext uri="{FF2B5EF4-FFF2-40B4-BE49-F238E27FC236}">
                <a16:creationId xmlns:a16="http://schemas.microsoft.com/office/drawing/2014/main" id="{2F1E052F-70A7-4406-8CD5-F5297AD01782}"/>
              </a:ext>
            </a:extLst>
          </p:cNvPr>
          <p:cNvSpPr txBox="1"/>
          <p:nvPr/>
        </p:nvSpPr>
        <p:spPr>
          <a:xfrm>
            <a:off x="296808" y="6505802"/>
            <a:ext cx="9108267" cy="369332"/>
          </a:xfrm>
          <a:prstGeom prst="rect">
            <a:avLst/>
          </a:prstGeom>
          <a:noFill/>
        </p:spPr>
        <p:txBody>
          <a:bodyPr wrap="square" rtlCol="0">
            <a:spAutoFit/>
          </a:bodyPr>
          <a:lstStyle/>
          <a:p>
            <a:pPr marL="171450" indent="-171450">
              <a:buFont typeface="Arial" panose="020B0604020202020204" pitchFamily="34" charset="0"/>
              <a:buChar char="•"/>
            </a:pPr>
            <a:r>
              <a:rPr lang="en-IN" sz="900" dirty="0">
                <a:solidFill>
                  <a:schemeClr val="accent1">
                    <a:lumMod val="50000"/>
                  </a:schemeClr>
                </a:solidFill>
              </a:rPr>
              <a:t>Clear definition of credit history and saving accounts is needed to assert this pattern and conclude the inference</a:t>
            </a:r>
          </a:p>
          <a:p>
            <a:pPr marL="171450" indent="-171450">
              <a:buFont typeface="Arial" panose="020B0604020202020204" pitchFamily="34" charset="0"/>
              <a:buChar char="•"/>
            </a:pPr>
            <a:r>
              <a:rPr lang="en-IN" sz="900" dirty="0">
                <a:solidFill>
                  <a:schemeClr val="accent1">
                    <a:lumMod val="50000"/>
                  </a:schemeClr>
                </a:solidFill>
              </a:rPr>
              <a:t>** Wherever % sign is not written is the count of instances in that bin</a:t>
            </a:r>
            <a:endParaRPr lang="en-US" sz="900" dirty="0">
              <a:solidFill>
                <a:schemeClr val="accent1">
                  <a:lumMod val="50000"/>
                </a:schemeClr>
              </a:solidFill>
            </a:endParaRPr>
          </a:p>
        </p:txBody>
      </p:sp>
      <p:sp>
        <p:nvSpPr>
          <p:cNvPr id="13" name="TextBox 12">
            <a:extLst>
              <a:ext uri="{FF2B5EF4-FFF2-40B4-BE49-F238E27FC236}">
                <a16:creationId xmlns:a16="http://schemas.microsoft.com/office/drawing/2014/main" id="{BAD75EB2-79B9-41C9-8A7A-C3FD2CD4F9B3}"/>
              </a:ext>
            </a:extLst>
          </p:cNvPr>
          <p:cNvSpPr txBox="1"/>
          <p:nvPr/>
        </p:nvSpPr>
        <p:spPr>
          <a:xfrm>
            <a:off x="562426" y="5556607"/>
            <a:ext cx="6807861" cy="830997"/>
          </a:xfrm>
          <a:prstGeom prst="rect">
            <a:avLst/>
          </a:prstGeom>
          <a:noFill/>
        </p:spPr>
        <p:txBody>
          <a:bodyPr wrap="square" rtlCol="0">
            <a:spAutoFit/>
          </a:bodyPr>
          <a:lstStyle/>
          <a:p>
            <a:r>
              <a:rPr lang="en-IN" sz="1200" dirty="0">
                <a:solidFill>
                  <a:schemeClr val="accent1">
                    <a:lumMod val="50000"/>
                  </a:schemeClr>
                </a:solidFill>
              </a:rPr>
              <a:t>As proportion of class 3 and 4 increases from Bad Risk (6%) to Good Risk (13%) cases, we can infer that higher saving accounts class indicate better credit worthiness. Further, the proportion of Bad to Good cases across different saving accounts also shows that Bad Risk decreases with the higher Saving Accounts class. </a:t>
            </a:r>
          </a:p>
          <a:p>
            <a:r>
              <a:rPr lang="en-IN" sz="1200" dirty="0">
                <a:solidFill>
                  <a:schemeClr val="accent1">
                    <a:lumMod val="50000"/>
                  </a:schemeClr>
                </a:solidFill>
              </a:rPr>
              <a:t>. </a:t>
            </a:r>
          </a:p>
        </p:txBody>
      </p:sp>
      <p:sp>
        <p:nvSpPr>
          <p:cNvPr id="14" name="TextBox 13">
            <a:extLst>
              <a:ext uri="{FF2B5EF4-FFF2-40B4-BE49-F238E27FC236}">
                <a16:creationId xmlns:a16="http://schemas.microsoft.com/office/drawing/2014/main" id="{24837A5D-5157-43E8-AE57-82DB25C122DA}"/>
              </a:ext>
            </a:extLst>
          </p:cNvPr>
          <p:cNvSpPr txBox="1"/>
          <p:nvPr/>
        </p:nvSpPr>
        <p:spPr>
          <a:xfrm>
            <a:off x="306768" y="3626068"/>
            <a:ext cx="6585626" cy="369332"/>
          </a:xfrm>
          <a:prstGeom prst="rect">
            <a:avLst/>
          </a:prstGeom>
          <a:noFill/>
        </p:spPr>
        <p:txBody>
          <a:bodyPr wrap="square" rtlCol="0">
            <a:spAutoFit/>
          </a:bodyPr>
          <a:lstStyle/>
          <a:p>
            <a:r>
              <a:rPr lang="en-IN" dirty="0">
                <a:solidFill>
                  <a:schemeClr val="accent1">
                    <a:lumMod val="50000"/>
                  </a:schemeClr>
                </a:solidFill>
              </a:rPr>
              <a:t>Q2: </a:t>
            </a:r>
            <a:r>
              <a:rPr lang="en-US" dirty="0">
                <a:solidFill>
                  <a:schemeClr val="accent1">
                    <a:lumMod val="50000"/>
                  </a:schemeClr>
                </a:solidFill>
              </a:rPr>
              <a:t> More saving accounts equivalent to more credit worthy?</a:t>
            </a:r>
          </a:p>
        </p:txBody>
      </p:sp>
      <p:graphicFrame>
        <p:nvGraphicFramePr>
          <p:cNvPr id="10" name="Table 9">
            <a:extLst>
              <a:ext uri="{FF2B5EF4-FFF2-40B4-BE49-F238E27FC236}">
                <a16:creationId xmlns:a16="http://schemas.microsoft.com/office/drawing/2014/main" id="{7AC675C8-3227-4AC8-B3E0-7725D3027EA7}"/>
              </a:ext>
            </a:extLst>
          </p:cNvPr>
          <p:cNvGraphicFramePr>
            <a:graphicFrameLocks noGrp="1"/>
          </p:cNvGraphicFramePr>
          <p:nvPr>
            <p:extLst>
              <p:ext uri="{D42A27DB-BD31-4B8C-83A1-F6EECF244321}">
                <p14:modId xmlns:p14="http://schemas.microsoft.com/office/powerpoint/2010/main" val="1962924865"/>
              </p:ext>
            </p:extLst>
          </p:nvPr>
        </p:nvGraphicFramePr>
        <p:xfrm>
          <a:off x="562426" y="1486554"/>
          <a:ext cx="6299200" cy="1280160"/>
        </p:xfrm>
        <a:graphic>
          <a:graphicData uri="http://schemas.openxmlformats.org/drawingml/2006/table">
            <a:tbl>
              <a:tblPr>
                <a:tableStyleId>{5C22544A-7EE6-4342-B048-85BDC9FD1C3A}</a:tableStyleId>
              </a:tblPr>
              <a:tblGrid>
                <a:gridCol w="1397000">
                  <a:extLst>
                    <a:ext uri="{9D8B030D-6E8A-4147-A177-3AD203B41FA5}">
                      <a16:colId xmlns:a16="http://schemas.microsoft.com/office/drawing/2014/main" val="1445391589"/>
                    </a:ext>
                  </a:extLst>
                </a:gridCol>
                <a:gridCol w="2120900">
                  <a:extLst>
                    <a:ext uri="{9D8B030D-6E8A-4147-A177-3AD203B41FA5}">
                      <a16:colId xmlns:a16="http://schemas.microsoft.com/office/drawing/2014/main" val="4108105898"/>
                    </a:ext>
                  </a:extLst>
                </a:gridCol>
                <a:gridCol w="2120900">
                  <a:extLst>
                    <a:ext uri="{9D8B030D-6E8A-4147-A177-3AD203B41FA5}">
                      <a16:colId xmlns:a16="http://schemas.microsoft.com/office/drawing/2014/main" val="2631737274"/>
                    </a:ext>
                  </a:extLst>
                </a:gridCol>
                <a:gridCol w="660400">
                  <a:extLst>
                    <a:ext uri="{9D8B030D-6E8A-4147-A177-3AD203B41FA5}">
                      <a16:colId xmlns:a16="http://schemas.microsoft.com/office/drawing/2014/main" val="2543038715"/>
                    </a:ext>
                  </a:extLst>
                </a:gridCol>
              </a:tblGrid>
              <a:tr h="182880">
                <a:tc>
                  <a:txBody>
                    <a:bodyPr/>
                    <a:lstStyle/>
                    <a:p>
                      <a:pPr algn="ctr" fontAlgn="b"/>
                      <a:r>
                        <a:rPr lang="en-US" sz="1100" b="1" u="none" strike="noStrike">
                          <a:effectLst/>
                        </a:rPr>
                        <a:t>Credit History Class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Value counts Bad Risk**</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Value counts Good Risk</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i="0" u="none" strike="noStrike" dirty="0">
                          <a:solidFill>
                            <a:srgbClr val="000000"/>
                          </a:solidFill>
                          <a:effectLst/>
                          <a:latin typeface="Calibri" panose="020F0502020204030204" pitchFamily="34" charset="0"/>
                        </a:rPr>
                        <a:t>Bad/Good</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29890548"/>
                  </a:ext>
                </a:extLst>
              </a:tr>
              <a:tr h="182880">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4788905"/>
                  </a:ext>
                </a:extLst>
              </a:tr>
              <a:tr h="182880">
                <a:tc>
                  <a:txBody>
                    <a:bodyPr/>
                    <a:lstStyle/>
                    <a:p>
                      <a:pPr algn="ct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1039249"/>
                  </a:ext>
                </a:extLst>
              </a:tr>
              <a:tr h="182880">
                <a:tc>
                  <a:txBody>
                    <a:bodyPr/>
                    <a:lstStyle/>
                    <a:p>
                      <a:pPr algn="ct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160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72321146"/>
                  </a:ext>
                </a:extLst>
              </a:tr>
              <a:tr h="182880">
                <a:tc>
                  <a:txBody>
                    <a:bodyPr/>
                    <a:lstStyle/>
                    <a:p>
                      <a:pPr algn="ctr" fontAlgn="b"/>
                      <a:r>
                        <a:rPr lang="en-US" sz="1100" u="none" strike="noStrike" dirty="0">
                          <a:effectLst/>
                        </a:rPr>
                        <a:t>3</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7336662"/>
                  </a:ext>
                </a:extLst>
              </a:tr>
              <a:tr h="182880">
                <a:tc>
                  <a:txBody>
                    <a:bodyPr/>
                    <a:lstStyle/>
                    <a:p>
                      <a:pPr algn="ctr" fontAlgn="b"/>
                      <a:r>
                        <a:rPr lang="en-US" sz="1100" u="none" strike="noStrike" dirty="0">
                          <a:effectLst/>
                        </a:rPr>
                        <a:t>4</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1102282"/>
                  </a:ext>
                </a:extLst>
              </a:tr>
              <a:tr h="182880">
                <a:tc>
                  <a:txBody>
                    <a:bodyPr/>
                    <a:lstStyle/>
                    <a:p>
                      <a:pPr algn="ctr" fontAlgn="b"/>
                      <a:r>
                        <a:rPr lang="en-US" sz="1100" u="none" strike="noStrike" dirty="0">
                          <a:effectLst/>
                        </a:rPr>
                        <a:t>Class 3 and 4 (in %)</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25%</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6760320"/>
                  </a:ext>
                </a:extLst>
              </a:tr>
            </a:tbl>
          </a:graphicData>
        </a:graphic>
      </p:graphicFrame>
      <p:graphicFrame>
        <p:nvGraphicFramePr>
          <p:cNvPr id="12" name="Table 11">
            <a:extLst>
              <a:ext uri="{FF2B5EF4-FFF2-40B4-BE49-F238E27FC236}">
                <a16:creationId xmlns:a16="http://schemas.microsoft.com/office/drawing/2014/main" id="{80AE088D-C570-4AEE-B98A-CB043442B47C}"/>
              </a:ext>
            </a:extLst>
          </p:cNvPr>
          <p:cNvGraphicFramePr>
            <a:graphicFrameLocks noGrp="1"/>
          </p:cNvGraphicFramePr>
          <p:nvPr>
            <p:extLst>
              <p:ext uri="{D42A27DB-BD31-4B8C-83A1-F6EECF244321}">
                <p14:modId xmlns:p14="http://schemas.microsoft.com/office/powerpoint/2010/main" val="543865801"/>
              </p:ext>
            </p:extLst>
          </p:nvPr>
        </p:nvGraphicFramePr>
        <p:xfrm>
          <a:off x="695874" y="4164235"/>
          <a:ext cx="6430789" cy="1280160"/>
        </p:xfrm>
        <a:graphic>
          <a:graphicData uri="http://schemas.openxmlformats.org/drawingml/2006/table">
            <a:tbl>
              <a:tblPr>
                <a:tableStyleId>{5C22544A-7EE6-4342-B048-85BDC9FD1C3A}</a:tableStyleId>
              </a:tblPr>
              <a:tblGrid>
                <a:gridCol w="1426183">
                  <a:extLst>
                    <a:ext uri="{9D8B030D-6E8A-4147-A177-3AD203B41FA5}">
                      <a16:colId xmlns:a16="http://schemas.microsoft.com/office/drawing/2014/main" val="1756982635"/>
                    </a:ext>
                  </a:extLst>
                </a:gridCol>
                <a:gridCol w="2165205">
                  <a:extLst>
                    <a:ext uri="{9D8B030D-6E8A-4147-A177-3AD203B41FA5}">
                      <a16:colId xmlns:a16="http://schemas.microsoft.com/office/drawing/2014/main" val="2159744825"/>
                    </a:ext>
                  </a:extLst>
                </a:gridCol>
                <a:gridCol w="2165205">
                  <a:extLst>
                    <a:ext uri="{9D8B030D-6E8A-4147-A177-3AD203B41FA5}">
                      <a16:colId xmlns:a16="http://schemas.microsoft.com/office/drawing/2014/main" val="1415267833"/>
                    </a:ext>
                  </a:extLst>
                </a:gridCol>
                <a:gridCol w="674196">
                  <a:extLst>
                    <a:ext uri="{9D8B030D-6E8A-4147-A177-3AD203B41FA5}">
                      <a16:colId xmlns:a16="http://schemas.microsoft.com/office/drawing/2014/main" val="51400341"/>
                    </a:ext>
                  </a:extLst>
                </a:gridCol>
              </a:tblGrid>
              <a:tr h="182880">
                <a:tc>
                  <a:txBody>
                    <a:bodyPr/>
                    <a:lstStyle/>
                    <a:p>
                      <a:pPr algn="ctr" fontAlgn="b"/>
                      <a:r>
                        <a:rPr lang="en-US" sz="1100" b="1" u="none" strike="noStrike" dirty="0">
                          <a:effectLst/>
                        </a:rPr>
                        <a:t>Saving Accounts Class</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Value counts Bad Risk</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Value counts Good Risk</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Bad/Good</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2926788"/>
                  </a:ext>
                </a:extLst>
              </a:tr>
              <a:tr h="182880">
                <a:tc>
                  <a:txBody>
                    <a:bodyPr/>
                    <a:lstStyle/>
                    <a:p>
                      <a:pPr algn="ctr" fontAlgn="b"/>
                      <a:r>
                        <a:rPr lang="en-US" sz="1100" u="none" strike="noStrike" dirty="0">
                          <a:effectLst/>
                        </a:rPr>
                        <a:t>0</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199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58%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5163611"/>
                  </a:ext>
                </a:extLst>
              </a:tr>
              <a:tr h="182880">
                <a:tc>
                  <a:txBody>
                    <a:bodyPr/>
                    <a:lstStyle/>
                    <a:p>
                      <a:pPr algn="ctr" fontAlgn="b"/>
                      <a:r>
                        <a:rPr lang="en-US" sz="1100"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52%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3052693"/>
                  </a:ext>
                </a:extLst>
              </a:tr>
              <a:tr h="182880">
                <a:tc>
                  <a:txBody>
                    <a:bodyPr/>
                    <a:lstStyle/>
                    <a:p>
                      <a:pPr algn="ctr" fontAlgn="b"/>
                      <a:r>
                        <a:rPr lang="en-US" sz="1100" u="none" strike="noStrike" dirty="0">
                          <a:effectLst/>
                        </a:rPr>
                        <a:t>2</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5630100"/>
                  </a:ext>
                </a:extLst>
              </a:tr>
              <a:tr h="182880">
                <a:tc>
                  <a:txBody>
                    <a:bodyPr/>
                    <a:lstStyle/>
                    <a:p>
                      <a:pPr algn="ctr" fontAlgn="b"/>
                      <a:r>
                        <a:rPr lang="en-US" sz="1100" u="none" strike="noStrike" dirty="0">
                          <a:effectLst/>
                        </a:rPr>
                        <a:t>3</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6802669"/>
                  </a:ext>
                </a:extLst>
              </a:tr>
              <a:tr h="182880">
                <a:tc>
                  <a:txBody>
                    <a:bodyPr/>
                    <a:lstStyle/>
                    <a:p>
                      <a:pPr algn="ctr" fontAlgn="b"/>
                      <a:r>
                        <a:rPr lang="en-US" sz="1100" u="none" strike="noStrike" dirty="0">
                          <a:effectLst/>
                        </a:rPr>
                        <a:t>4</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9492429"/>
                  </a:ext>
                </a:extLst>
              </a:tr>
              <a:tr h="182880">
                <a:tc>
                  <a:txBody>
                    <a:bodyPr/>
                    <a:lstStyle/>
                    <a:p>
                      <a:pPr algn="ctr" fontAlgn="b"/>
                      <a:r>
                        <a:rPr lang="en-US" sz="1100" u="none" strike="noStrike" dirty="0">
                          <a:effectLst/>
                        </a:rPr>
                        <a:t>Class 3 and 4 (in %)</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6%</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2990320"/>
                  </a:ext>
                </a:extLst>
              </a:tr>
            </a:tbl>
          </a:graphicData>
        </a:graphic>
      </p:graphicFrame>
      <p:pic>
        <p:nvPicPr>
          <p:cNvPr id="15" name="Picture 14">
            <a:extLst>
              <a:ext uri="{FF2B5EF4-FFF2-40B4-BE49-F238E27FC236}">
                <a16:creationId xmlns:a16="http://schemas.microsoft.com/office/drawing/2014/main" id="{F3509E71-6D54-4BF0-9580-AAED8349D6E1}"/>
              </a:ext>
            </a:extLst>
          </p:cNvPr>
          <p:cNvPicPr>
            <a:picLocks noChangeAspect="1"/>
          </p:cNvPicPr>
          <p:nvPr/>
        </p:nvPicPr>
        <p:blipFill>
          <a:blip r:embed="rId3"/>
          <a:stretch>
            <a:fillRect/>
          </a:stretch>
        </p:blipFill>
        <p:spPr>
          <a:xfrm>
            <a:off x="7650098" y="929687"/>
            <a:ext cx="4142836" cy="2696381"/>
          </a:xfrm>
          <a:prstGeom prst="rect">
            <a:avLst/>
          </a:prstGeom>
        </p:spPr>
      </p:pic>
      <p:pic>
        <p:nvPicPr>
          <p:cNvPr id="16" name="Picture 15">
            <a:extLst>
              <a:ext uri="{FF2B5EF4-FFF2-40B4-BE49-F238E27FC236}">
                <a16:creationId xmlns:a16="http://schemas.microsoft.com/office/drawing/2014/main" id="{BE4C53B5-08A7-4664-8A91-A13931BB4FBE}"/>
              </a:ext>
            </a:extLst>
          </p:cNvPr>
          <p:cNvPicPr>
            <a:picLocks noChangeAspect="1"/>
          </p:cNvPicPr>
          <p:nvPr/>
        </p:nvPicPr>
        <p:blipFill>
          <a:blip r:embed="rId4"/>
          <a:stretch>
            <a:fillRect/>
          </a:stretch>
        </p:blipFill>
        <p:spPr>
          <a:xfrm>
            <a:off x="7695659" y="3788155"/>
            <a:ext cx="4142836" cy="2680659"/>
          </a:xfrm>
          <a:prstGeom prst="rect">
            <a:avLst/>
          </a:prstGeom>
        </p:spPr>
      </p:pic>
    </p:spTree>
    <p:extLst>
      <p:ext uri="{BB962C8B-B14F-4D97-AF65-F5344CB8AC3E}">
        <p14:creationId xmlns:p14="http://schemas.microsoft.com/office/powerpoint/2010/main" val="152892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D259A2E-CE68-470E-815D-A9C26CA04905}"/>
              </a:ext>
            </a:extLst>
          </p:cNvPr>
          <p:cNvSpPr txBox="1">
            <a:spLocks/>
          </p:cNvSpPr>
          <p:nvPr/>
        </p:nvSpPr>
        <p:spPr>
          <a:xfrm>
            <a:off x="399066" y="23535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accent1">
                    <a:lumMod val="50000"/>
                  </a:schemeClr>
                </a:solidFill>
              </a:rPr>
              <a:t>EDA Questions -- Continued</a:t>
            </a:r>
            <a:endParaRPr lang="en-US" sz="3200" dirty="0">
              <a:solidFill>
                <a:schemeClr val="accent1">
                  <a:lumMod val="50000"/>
                </a:schemeClr>
              </a:solidFill>
            </a:endParaRPr>
          </a:p>
        </p:txBody>
      </p:sp>
      <p:sp>
        <p:nvSpPr>
          <p:cNvPr id="7" name="TextBox 6">
            <a:extLst>
              <a:ext uri="{FF2B5EF4-FFF2-40B4-BE49-F238E27FC236}">
                <a16:creationId xmlns:a16="http://schemas.microsoft.com/office/drawing/2014/main" id="{236D9421-F35F-4263-A4C4-BB5AF9D433D3}"/>
              </a:ext>
            </a:extLst>
          </p:cNvPr>
          <p:cNvSpPr txBox="1"/>
          <p:nvPr/>
        </p:nvSpPr>
        <p:spPr>
          <a:xfrm>
            <a:off x="399066" y="1074033"/>
            <a:ext cx="6585626" cy="369332"/>
          </a:xfrm>
          <a:prstGeom prst="rect">
            <a:avLst/>
          </a:prstGeom>
          <a:noFill/>
        </p:spPr>
        <p:txBody>
          <a:bodyPr wrap="square" rtlCol="0">
            <a:spAutoFit/>
          </a:bodyPr>
          <a:lstStyle/>
          <a:p>
            <a:r>
              <a:rPr lang="en-IN" dirty="0">
                <a:solidFill>
                  <a:schemeClr val="accent1">
                    <a:lumMod val="50000"/>
                  </a:schemeClr>
                </a:solidFill>
              </a:rPr>
              <a:t>Q3: </a:t>
            </a:r>
            <a:r>
              <a:rPr lang="en-US" dirty="0">
                <a:solidFill>
                  <a:schemeClr val="accent1">
                    <a:lumMod val="50000"/>
                  </a:schemeClr>
                </a:solidFill>
              </a:rPr>
              <a:t> Are young people more credit worthy?</a:t>
            </a:r>
          </a:p>
        </p:txBody>
      </p:sp>
      <p:sp>
        <p:nvSpPr>
          <p:cNvPr id="5" name="TextBox 4">
            <a:extLst>
              <a:ext uri="{FF2B5EF4-FFF2-40B4-BE49-F238E27FC236}">
                <a16:creationId xmlns:a16="http://schemas.microsoft.com/office/drawing/2014/main" id="{B0F57C53-04CC-4444-8192-409C86487B02}"/>
              </a:ext>
            </a:extLst>
          </p:cNvPr>
          <p:cNvSpPr txBox="1"/>
          <p:nvPr/>
        </p:nvSpPr>
        <p:spPr>
          <a:xfrm>
            <a:off x="7209099" y="3414716"/>
            <a:ext cx="4600280" cy="841135"/>
          </a:xfrm>
          <a:prstGeom prst="rect">
            <a:avLst/>
          </a:prstGeom>
          <a:noFill/>
        </p:spPr>
        <p:txBody>
          <a:bodyPr wrap="square" rtlCol="0">
            <a:spAutoFit/>
          </a:bodyPr>
          <a:lstStyle/>
          <a:p>
            <a:r>
              <a:rPr lang="en-IN" sz="1200" dirty="0">
                <a:solidFill>
                  <a:schemeClr val="accent1">
                    <a:lumMod val="50000"/>
                  </a:schemeClr>
                </a:solidFill>
              </a:rPr>
              <a:t>As evident in the chart, the proportion of Bad with respect to Good shows a downward trend as the Age increases, hence we conclude that aged people default lesser number of times which in turn says, young people have more tendency to default </a:t>
            </a:r>
            <a:endParaRPr lang="en-US" sz="1200" dirty="0">
              <a:solidFill>
                <a:schemeClr val="accent1">
                  <a:lumMod val="50000"/>
                </a:schemeClr>
              </a:solidFill>
            </a:endParaRPr>
          </a:p>
        </p:txBody>
      </p:sp>
      <p:sp>
        <p:nvSpPr>
          <p:cNvPr id="13" name="TextBox 12">
            <a:extLst>
              <a:ext uri="{FF2B5EF4-FFF2-40B4-BE49-F238E27FC236}">
                <a16:creationId xmlns:a16="http://schemas.microsoft.com/office/drawing/2014/main" id="{EDDB7F9E-16DF-4D91-8205-56C1A584296B}"/>
              </a:ext>
            </a:extLst>
          </p:cNvPr>
          <p:cNvSpPr txBox="1"/>
          <p:nvPr/>
        </p:nvSpPr>
        <p:spPr>
          <a:xfrm>
            <a:off x="546435" y="1609482"/>
            <a:ext cx="5807413" cy="523220"/>
          </a:xfrm>
          <a:prstGeom prst="rect">
            <a:avLst/>
          </a:prstGeom>
          <a:noFill/>
        </p:spPr>
        <p:txBody>
          <a:bodyPr wrap="square" rtlCol="0">
            <a:spAutoFit/>
          </a:bodyPr>
          <a:lstStyle/>
          <a:p>
            <a:r>
              <a:rPr lang="en-IN" sz="1400" dirty="0">
                <a:solidFill>
                  <a:schemeClr val="accent1">
                    <a:lumMod val="50000"/>
                  </a:schemeClr>
                </a:solidFill>
              </a:rPr>
              <a:t>Dividing Age variable into following 3 brackets:</a:t>
            </a:r>
          </a:p>
          <a:p>
            <a:endParaRPr lang="en-US" sz="1400" dirty="0">
              <a:solidFill>
                <a:schemeClr val="accent1">
                  <a:lumMod val="50000"/>
                </a:schemeClr>
              </a:solidFill>
            </a:endParaRPr>
          </a:p>
        </p:txBody>
      </p:sp>
      <p:pic>
        <p:nvPicPr>
          <p:cNvPr id="9" name="Picture 8">
            <a:extLst>
              <a:ext uri="{FF2B5EF4-FFF2-40B4-BE49-F238E27FC236}">
                <a16:creationId xmlns:a16="http://schemas.microsoft.com/office/drawing/2014/main" id="{6AD5DA56-6A11-4B5B-ADD3-B9EAA3F2A9DD}"/>
              </a:ext>
            </a:extLst>
          </p:cNvPr>
          <p:cNvPicPr>
            <a:picLocks noChangeAspect="1"/>
          </p:cNvPicPr>
          <p:nvPr/>
        </p:nvPicPr>
        <p:blipFill>
          <a:blip r:embed="rId2"/>
          <a:stretch>
            <a:fillRect/>
          </a:stretch>
        </p:blipFill>
        <p:spPr>
          <a:xfrm>
            <a:off x="600748" y="2020651"/>
            <a:ext cx="5753100" cy="742950"/>
          </a:xfrm>
          <a:prstGeom prst="rect">
            <a:avLst/>
          </a:prstGeom>
        </p:spPr>
      </p:pic>
      <p:graphicFrame>
        <p:nvGraphicFramePr>
          <p:cNvPr id="15" name="Table 14">
            <a:extLst>
              <a:ext uri="{FF2B5EF4-FFF2-40B4-BE49-F238E27FC236}">
                <a16:creationId xmlns:a16="http://schemas.microsoft.com/office/drawing/2014/main" id="{A2A192EB-6E12-425F-A8AB-B8C276FB4396}"/>
              </a:ext>
            </a:extLst>
          </p:cNvPr>
          <p:cNvGraphicFramePr>
            <a:graphicFrameLocks noGrp="1"/>
          </p:cNvGraphicFramePr>
          <p:nvPr>
            <p:extLst>
              <p:ext uri="{D42A27DB-BD31-4B8C-83A1-F6EECF244321}">
                <p14:modId xmlns:p14="http://schemas.microsoft.com/office/powerpoint/2010/main" val="2714009613"/>
              </p:ext>
            </p:extLst>
          </p:nvPr>
        </p:nvGraphicFramePr>
        <p:xfrm>
          <a:off x="419062" y="3173173"/>
          <a:ext cx="6362412" cy="1082678"/>
        </p:xfrm>
        <a:graphic>
          <a:graphicData uri="http://schemas.openxmlformats.org/drawingml/2006/table">
            <a:tbl>
              <a:tblPr>
                <a:tableStyleId>{5C22544A-7EE6-4342-B048-85BDC9FD1C3A}</a:tableStyleId>
              </a:tblPr>
              <a:tblGrid>
                <a:gridCol w="1411019">
                  <a:extLst>
                    <a:ext uri="{9D8B030D-6E8A-4147-A177-3AD203B41FA5}">
                      <a16:colId xmlns:a16="http://schemas.microsoft.com/office/drawing/2014/main" val="481380046"/>
                    </a:ext>
                  </a:extLst>
                </a:gridCol>
                <a:gridCol w="2142183">
                  <a:extLst>
                    <a:ext uri="{9D8B030D-6E8A-4147-A177-3AD203B41FA5}">
                      <a16:colId xmlns:a16="http://schemas.microsoft.com/office/drawing/2014/main" val="915291820"/>
                    </a:ext>
                  </a:extLst>
                </a:gridCol>
                <a:gridCol w="2142183">
                  <a:extLst>
                    <a:ext uri="{9D8B030D-6E8A-4147-A177-3AD203B41FA5}">
                      <a16:colId xmlns:a16="http://schemas.microsoft.com/office/drawing/2014/main" val="163371174"/>
                    </a:ext>
                  </a:extLst>
                </a:gridCol>
                <a:gridCol w="667027">
                  <a:extLst>
                    <a:ext uri="{9D8B030D-6E8A-4147-A177-3AD203B41FA5}">
                      <a16:colId xmlns:a16="http://schemas.microsoft.com/office/drawing/2014/main" val="945788590"/>
                    </a:ext>
                  </a:extLst>
                </a:gridCol>
              </a:tblGrid>
              <a:tr h="331700">
                <a:tc>
                  <a:txBody>
                    <a:bodyPr/>
                    <a:lstStyle/>
                    <a:p>
                      <a:pPr algn="ctr" fontAlgn="b"/>
                      <a:r>
                        <a:rPr lang="en-US" sz="1100" b="1" u="none" strike="noStrike">
                          <a:effectLst/>
                        </a:rPr>
                        <a:t>Age Class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a:effectLst/>
                        </a:rPr>
                        <a:t>Proportion/value counts Bad Risk</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Proportion/value counts Good Risk</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Bad/Good</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5736826"/>
                  </a:ext>
                </a:extLst>
              </a:tr>
              <a:tr h="250326">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138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91015137"/>
                  </a:ext>
                </a:extLst>
              </a:tr>
              <a:tr h="250326">
                <a:tc>
                  <a:txBody>
                    <a:bodyPr/>
                    <a:lstStyle/>
                    <a:p>
                      <a:pPr algn="ct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251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8594481"/>
                  </a:ext>
                </a:extLst>
              </a:tr>
              <a:tr h="250326">
                <a:tc>
                  <a:txBody>
                    <a:bodyPr/>
                    <a:lstStyle/>
                    <a:p>
                      <a:pPr algn="ct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2193660"/>
                  </a:ext>
                </a:extLst>
              </a:tr>
            </a:tbl>
          </a:graphicData>
        </a:graphic>
      </p:graphicFrame>
      <p:pic>
        <p:nvPicPr>
          <p:cNvPr id="16" name="Picture 15">
            <a:extLst>
              <a:ext uri="{FF2B5EF4-FFF2-40B4-BE49-F238E27FC236}">
                <a16:creationId xmlns:a16="http://schemas.microsoft.com/office/drawing/2014/main" id="{CB6C3E3E-4265-4DBC-9A2D-230DC9B70C80}"/>
              </a:ext>
            </a:extLst>
          </p:cNvPr>
          <p:cNvPicPr>
            <a:picLocks noChangeAspect="1"/>
          </p:cNvPicPr>
          <p:nvPr/>
        </p:nvPicPr>
        <p:blipFill>
          <a:blip r:embed="rId3"/>
          <a:stretch>
            <a:fillRect/>
          </a:stretch>
        </p:blipFill>
        <p:spPr>
          <a:xfrm>
            <a:off x="7209099" y="903471"/>
            <a:ext cx="4510431" cy="2330669"/>
          </a:xfrm>
          <a:prstGeom prst="rect">
            <a:avLst/>
          </a:prstGeom>
        </p:spPr>
      </p:pic>
      <p:sp>
        <p:nvSpPr>
          <p:cNvPr id="18" name="TextBox 17">
            <a:extLst>
              <a:ext uri="{FF2B5EF4-FFF2-40B4-BE49-F238E27FC236}">
                <a16:creationId xmlns:a16="http://schemas.microsoft.com/office/drawing/2014/main" id="{B918676D-0E6E-4B66-902F-A49BE994F2B0}"/>
              </a:ext>
            </a:extLst>
          </p:cNvPr>
          <p:cNvSpPr txBox="1"/>
          <p:nvPr/>
        </p:nvSpPr>
        <p:spPr>
          <a:xfrm>
            <a:off x="559964" y="4496103"/>
            <a:ext cx="6080608" cy="1600438"/>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accent1">
                    <a:lumMod val="50000"/>
                  </a:schemeClr>
                </a:solidFill>
              </a:rPr>
              <a:t>Rationale behind creating such Age bins:</a:t>
            </a:r>
          </a:p>
          <a:p>
            <a:pPr marL="742950" lvl="1" indent="-285750">
              <a:buFont typeface="Arial" panose="020B0604020202020204" pitchFamily="34" charset="0"/>
              <a:buChar char="•"/>
            </a:pPr>
            <a:r>
              <a:rPr lang="en-US" sz="1400" dirty="0">
                <a:solidFill>
                  <a:schemeClr val="accent1">
                    <a:lumMod val="50000"/>
                  </a:schemeClr>
                </a:solidFill>
              </a:rPr>
              <a:t>Age &lt; 30: Could comprise of Loan seeking, affluent spenders</a:t>
            </a:r>
          </a:p>
          <a:p>
            <a:pPr marL="742950" lvl="1" indent="-285750">
              <a:buFont typeface="Arial" panose="020B0604020202020204" pitchFamily="34" charset="0"/>
              <a:buChar char="•"/>
            </a:pPr>
            <a:r>
              <a:rPr lang="en-US" sz="1400" dirty="0">
                <a:solidFill>
                  <a:schemeClr val="accent1">
                    <a:lumMod val="50000"/>
                  </a:schemeClr>
                </a:solidFill>
              </a:rPr>
              <a:t>30&lt;Age&lt;45: Generally consists of married people seeking financial security for family, or as an investment vehicle</a:t>
            </a:r>
          </a:p>
          <a:p>
            <a:pPr marL="742950" lvl="1" indent="-285750">
              <a:buFont typeface="Arial" panose="020B0604020202020204" pitchFamily="34" charset="0"/>
              <a:buChar char="•"/>
            </a:pPr>
            <a:r>
              <a:rPr lang="en-US" sz="1400" dirty="0">
                <a:solidFill>
                  <a:schemeClr val="accent1">
                    <a:lumMod val="50000"/>
                  </a:schemeClr>
                </a:solidFill>
              </a:rPr>
              <a:t>Age&gt;45: Averse to seeking loans, in general (could have made this to Age 50, but sample size would have gone smaller) </a:t>
            </a:r>
          </a:p>
          <a:p>
            <a:pPr marL="7429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53523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D259A2E-CE68-470E-815D-A9C26CA04905}"/>
              </a:ext>
            </a:extLst>
          </p:cNvPr>
          <p:cNvSpPr txBox="1">
            <a:spLocks/>
          </p:cNvSpPr>
          <p:nvPr/>
        </p:nvSpPr>
        <p:spPr>
          <a:xfrm>
            <a:off x="399066" y="395926"/>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t>Machine Learning Pipeline </a:t>
            </a:r>
            <a:endParaRPr lang="en-US" sz="3200" dirty="0"/>
          </a:p>
        </p:txBody>
      </p:sp>
      <p:sp>
        <p:nvSpPr>
          <p:cNvPr id="2" name="Rectangle: Rounded Corners 1">
            <a:extLst>
              <a:ext uri="{FF2B5EF4-FFF2-40B4-BE49-F238E27FC236}">
                <a16:creationId xmlns:a16="http://schemas.microsoft.com/office/drawing/2014/main" id="{938E7280-5723-4171-815D-AB7D4F11D22C}"/>
              </a:ext>
            </a:extLst>
          </p:cNvPr>
          <p:cNvSpPr/>
          <p:nvPr/>
        </p:nvSpPr>
        <p:spPr>
          <a:xfrm>
            <a:off x="4181984" y="1579972"/>
            <a:ext cx="1627086" cy="799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Decision Tree</a:t>
            </a:r>
            <a:endParaRPr lang="en-US" sz="1600" dirty="0"/>
          </a:p>
        </p:txBody>
      </p:sp>
      <p:sp>
        <p:nvSpPr>
          <p:cNvPr id="5" name="Rectangle: Rounded Corners 4">
            <a:extLst>
              <a:ext uri="{FF2B5EF4-FFF2-40B4-BE49-F238E27FC236}">
                <a16:creationId xmlns:a16="http://schemas.microsoft.com/office/drawing/2014/main" id="{EB8215BD-517D-42D7-AAE8-7820C0F1C4EF}"/>
              </a:ext>
            </a:extLst>
          </p:cNvPr>
          <p:cNvSpPr/>
          <p:nvPr/>
        </p:nvSpPr>
        <p:spPr>
          <a:xfrm>
            <a:off x="4181984" y="2465366"/>
            <a:ext cx="1627086" cy="799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Random Forest</a:t>
            </a:r>
            <a:endParaRPr lang="en-US" sz="1600" dirty="0"/>
          </a:p>
        </p:txBody>
      </p:sp>
      <p:sp>
        <p:nvSpPr>
          <p:cNvPr id="6" name="Rectangle: Rounded Corners 5">
            <a:extLst>
              <a:ext uri="{FF2B5EF4-FFF2-40B4-BE49-F238E27FC236}">
                <a16:creationId xmlns:a16="http://schemas.microsoft.com/office/drawing/2014/main" id="{69884842-5BA7-41C6-BD99-F193A37389B2}"/>
              </a:ext>
            </a:extLst>
          </p:cNvPr>
          <p:cNvSpPr/>
          <p:nvPr/>
        </p:nvSpPr>
        <p:spPr>
          <a:xfrm>
            <a:off x="4181984" y="3334426"/>
            <a:ext cx="1593960" cy="725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Logistic Regression</a:t>
            </a:r>
            <a:endParaRPr lang="en-US" sz="1600" dirty="0"/>
          </a:p>
        </p:txBody>
      </p:sp>
      <p:cxnSp>
        <p:nvCxnSpPr>
          <p:cNvPr id="7" name="Straight Arrow Connector 6">
            <a:extLst>
              <a:ext uri="{FF2B5EF4-FFF2-40B4-BE49-F238E27FC236}">
                <a16:creationId xmlns:a16="http://schemas.microsoft.com/office/drawing/2014/main" id="{A62B891C-85B0-497C-847A-47391CFF0DCD}"/>
              </a:ext>
            </a:extLst>
          </p:cNvPr>
          <p:cNvCxnSpPr>
            <a:cxnSpLocks/>
          </p:cNvCxnSpPr>
          <p:nvPr/>
        </p:nvCxnSpPr>
        <p:spPr>
          <a:xfrm>
            <a:off x="5804355" y="1967551"/>
            <a:ext cx="437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8808109-A57B-4FBC-AFE7-153816C9EF38}"/>
              </a:ext>
            </a:extLst>
          </p:cNvPr>
          <p:cNvCxnSpPr>
            <a:cxnSpLocks/>
          </p:cNvCxnSpPr>
          <p:nvPr/>
        </p:nvCxnSpPr>
        <p:spPr>
          <a:xfrm>
            <a:off x="5804355" y="2865278"/>
            <a:ext cx="400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31CA132-7007-4530-A176-28E8A1B5B182}"/>
              </a:ext>
            </a:extLst>
          </p:cNvPr>
          <p:cNvCxnSpPr>
            <a:cxnSpLocks/>
          </p:cNvCxnSpPr>
          <p:nvPr/>
        </p:nvCxnSpPr>
        <p:spPr>
          <a:xfrm>
            <a:off x="5775944" y="3697027"/>
            <a:ext cx="442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705CA8C-024B-4CFE-BB94-59EA1536849B}"/>
              </a:ext>
            </a:extLst>
          </p:cNvPr>
          <p:cNvSpPr/>
          <p:nvPr/>
        </p:nvSpPr>
        <p:spPr>
          <a:xfrm>
            <a:off x="6246611" y="1432590"/>
            <a:ext cx="1201315" cy="2969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5-fold cross validation</a:t>
            </a:r>
            <a:endParaRPr lang="en-US" sz="1600" dirty="0"/>
          </a:p>
        </p:txBody>
      </p:sp>
      <p:cxnSp>
        <p:nvCxnSpPr>
          <p:cNvPr id="14" name="Straight Arrow Connector 13">
            <a:extLst>
              <a:ext uri="{FF2B5EF4-FFF2-40B4-BE49-F238E27FC236}">
                <a16:creationId xmlns:a16="http://schemas.microsoft.com/office/drawing/2014/main" id="{406A8801-1626-4DF1-AA49-B835FB8082F8}"/>
              </a:ext>
            </a:extLst>
          </p:cNvPr>
          <p:cNvCxnSpPr>
            <a:cxnSpLocks/>
          </p:cNvCxnSpPr>
          <p:nvPr/>
        </p:nvCxnSpPr>
        <p:spPr>
          <a:xfrm>
            <a:off x="7447926" y="2865278"/>
            <a:ext cx="357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DDB619-980F-48FA-B7D9-92A4CC34E4EE}"/>
              </a:ext>
            </a:extLst>
          </p:cNvPr>
          <p:cNvCxnSpPr>
            <a:cxnSpLocks/>
          </p:cNvCxnSpPr>
          <p:nvPr/>
        </p:nvCxnSpPr>
        <p:spPr>
          <a:xfrm>
            <a:off x="3656241" y="2904917"/>
            <a:ext cx="513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1C1795ED-8809-459A-A4B0-3E3536B46938}"/>
              </a:ext>
            </a:extLst>
          </p:cNvPr>
          <p:cNvSpPr/>
          <p:nvPr/>
        </p:nvSpPr>
        <p:spPr>
          <a:xfrm>
            <a:off x="161809" y="2560196"/>
            <a:ext cx="1469394" cy="6894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Input training data</a:t>
            </a:r>
            <a:endParaRPr lang="en-US" sz="1600" dirty="0"/>
          </a:p>
        </p:txBody>
      </p:sp>
      <p:graphicFrame>
        <p:nvGraphicFramePr>
          <p:cNvPr id="28" name="Table 27">
            <a:extLst>
              <a:ext uri="{FF2B5EF4-FFF2-40B4-BE49-F238E27FC236}">
                <a16:creationId xmlns:a16="http://schemas.microsoft.com/office/drawing/2014/main" id="{191B1682-8313-43BD-BB03-8C579320AE56}"/>
              </a:ext>
            </a:extLst>
          </p:cNvPr>
          <p:cNvGraphicFramePr>
            <a:graphicFrameLocks noGrp="1"/>
          </p:cNvGraphicFramePr>
          <p:nvPr>
            <p:extLst>
              <p:ext uri="{D42A27DB-BD31-4B8C-83A1-F6EECF244321}">
                <p14:modId xmlns:p14="http://schemas.microsoft.com/office/powerpoint/2010/main" val="1015369544"/>
              </p:ext>
            </p:extLst>
          </p:nvPr>
        </p:nvGraphicFramePr>
        <p:xfrm>
          <a:off x="7989309" y="1547295"/>
          <a:ext cx="3370706" cy="881488"/>
        </p:xfrm>
        <a:graphic>
          <a:graphicData uri="http://schemas.openxmlformats.org/drawingml/2006/table">
            <a:tbl>
              <a:tblPr>
                <a:tableStyleId>{5C22544A-7EE6-4342-B048-85BDC9FD1C3A}</a:tableStyleId>
              </a:tblPr>
              <a:tblGrid>
                <a:gridCol w="1127130">
                  <a:extLst>
                    <a:ext uri="{9D8B030D-6E8A-4147-A177-3AD203B41FA5}">
                      <a16:colId xmlns:a16="http://schemas.microsoft.com/office/drawing/2014/main" val="3045489978"/>
                    </a:ext>
                  </a:extLst>
                </a:gridCol>
                <a:gridCol w="1112363">
                  <a:extLst>
                    <a:ext uri="{9D8B030D-6E8A-4147-A177-3AD203B41FA5}">
                      <a16:colId xmlns:a16="http://schemas.microsoft.com/office/drawing/2014/main" val="4175000478"/>
                    </a:ext>
                  </a:extLst>
                </a:gridCol>
                <a:gridCol w="1131213">
                  <a:extLst>
                    <a:ext uri="{9D8B030D-6E8A-4147-A177-3AD203B41FA5}">
                      <a16:colId xmlns:a16="http://schemas.microsoft.com/office/drawing/2014/main" val="3203572477"/>
                    </a:ext>
                  </a:extLst>
                </a:gridCol>
              </a:tblGrid>
              <a:tr h="220372">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Fbeta score Mean</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Fbeta score Sigma</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478585"/>
                  </a:ext>
                </a:extLst>
              </a:tr>
              <a:tr h="220372">
                <a:tc>
                  <a:txBody>
                    <a:bodyPr/>
                    <a:lstStyle/>
                    <a:p>
                      <a:pPr algn="l" fontAlgn="b"/>
                      <a:r>
                        <a:rPr lang="en-US" sz="1100" u="none" strike="noStrike">
                          <a:effectLst/>
                        </a:rPr>
                        <a:t>Decision Tree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74%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2.5%</a:t>
                      </a:r>
                    </a:p>
                  </a:txBody>
                  <a:tcPr marL="7620" marR="7620" marT="7620" marB="0" anchor="b"/>
                </a:tc>
                <a:extLst>
                  <a:ext uri="{0D108BD9-81ED-4DB2-BD59-A6C34878D82A}">
                    <a16:rowId xmlns:a16="http://schemas.microsoft.com/office/drawing/2014/main" val="3891625569"/>
                  </a:ext>
                </a:extLst>
              </a:tr>
              <a:tr h="220372">
                <a:tc>
                  <a:txBody>
                    <a:bodyPr/>
                    <a:lstStyle/>
                    <a:p>
                      <a:pPr algn="l" fontAlgn="b"/>
                      <a:r>
                        <a:rPr lang="en-US" sz="1100" u="none" strike="noStrike">
                          <a:effectLst/>
                        </a:rPr>
                        <a:t>Random Forest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76%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1.8%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5024158"/>
                  </a:ext>
                </a:extLst>
              </a:tr>
              <a:tr h="220372">
                <a:tc>
                  <a:txBody>
                    <a:bodyPr/>
                    <a:lstStyle/>
                    <a:p>
                      <a:pPr algn="l" fontAlgn="b"/>
                      <a:r>
                        <a:rPr lang="en-US" sz="1100" u="none" strike="noStrike">
                          <a:effectLst/>
                        </a:rPr>
                        <a:t>Logistic Regression</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75%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1.3%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4397324"/>
                  </a:ext>
                </a:extLst>
              </a:tr>
            </a:tbl>
          </a:graphicData>
        </a:graphic>
      </p:graphicFrame>
      <p:sp>
        <p:nvSpPr>
          <p:cNvPr id="32" name="TextBox 31">
            <a:extLst>
              <a:ext uri="{FF2B5EF4-FFF2-40B4-BE49-F238E27FC236}">
                <a16:creationId xmlns:a16="http://schemas.microsoft.com/office/drawing/2014/main" id="{36F49FE0-0F1A-4B2F-A43D-0F86E9E2B957}"/>
              </a:ext>
            </a:extLst>
          </p:cNvPr>
          <p:cNvSpPr txBox="1"/>
          <p:nvPr/>
        </p:nvSpPr>
        <p:spPr>
          <a:xfrm>
            <a:off x="7833559" y="2398256"/>
            <a:ext cx="7915375" cy="646331"/>
          </a:xfrm>
          <a:prstGeom prst="rect">
            <a:avLst/>
          </a:prstGeom>
          <a:noFill/>
        </p:spPr>
        <p:txBody>
          <a:bodyPr wrap="square" rtlCol="0">
            <a:spAutoFit/>
          </a:bodyPr>
          <a:lstStyle/>
          <a:p>
            <a:r>
              <a:rPr lang="en-IN" sz="1200" dirty="0">
                <a:solidFill>
                  <a:schemeClr val="accent1">
                    <a:lumMod val="50000"/>
                  </a:schemeClr>
                </a:solidFill>
              </a:rPr>
              <a:t>* Fbeta score: Weighted harmonic mean of Precision &amp; Recall,</a:t>
            </a:r>
          </a:p>
          <a:p>
            <a:r>
              <a:rPr lang="en-IN" sz="1200" dirty="0">
                <a:solidFill>
                  <a:schemeClr val="accent1">
                    <a:lumMod val="50000"/>
                  </a:schemeClr>
                </a:solidFill>
              </a:rPr>
              <a:t>    where beta = weight on Recall (here, beta = 1/5)</a:t>
            </a:r>
          </a:p>
          <a:p>
            <a:r>
              <a:rPr lang="en-IN" sz="1200" dirty="0">
                <a:solidFill>
                  <a:schemeClr val="accent1">
                    <a:lumMod val="50000"/>
                  </a:schemeClr>
                </a:solidFill>
              </a:rPr>
              <a:t> * Model Selection criteria is explained in detail in next slide</a:t>
            </a:r>
            <a:endParaRPr lang="en-US" sz="1200" dirty="0">
              <a:solidFill>
                <a:schemeClr val="accent1">
                  <a:lumMod val="50000"/>
                </a:schemeClr>
              </a:solidFill>
            </a:endParaRPr>
          </a:p>
        </p:txBody>
      </p:sp>
      <p:sp>
        <p:nvSpPr>
          <p:cNvPr id="33" name="TextBox 32">
            <a:extLst>
              <a:ext uri="{FF2B5EF4-FFF2-40B4-BE49-F238E27FC236}">
                <a16:creationId xmlns:a16="http://schemas.microsoft.com/office/drawing/2014/main" id="{FF9B02D6-B5C5-472C-A6FA-8E354ABBD355}"/>
              </a:ext>
            </a:extLst>
          </p:cNvPr>
          <p:cNvSpPr txBox="1"/>
          <p:nvPr/>
        </p:nvSpPr>
        <p:spPr>
          <a:xfrm>
            <a:off x="4115184" y="4088372"/>
            <a:ext cx="2328906" cy="461665"/>
          </a:xfrm>
          <a:prstGeom prst="rect">
            <a:avLst/>
          </a:prstGeom>
          <a:noFill/>
        </p:spPr>
        <p:txBody>
          <a:bodyPr wrap="square" rtlCol="0">
            <a:spAutoFit/>
          </a:bodyPr>
          <a:lstStyle/>
          <a:p>
            <a:r>
              <a:rPr lang="en-IN" sz="1200" dirty="0">
                <a:solidFill>
                  <a:schemeClr val="accent1">
                    <a:lumMod val="50000"/>
                  </a:schemeClr>
                </a:solidFill>
              </a:rPr>
              <a:t>Candidate Classification Algorithms</a:t>
            </a:r>
            <a:endParaRPr lang="en-US" sz="1200" dirty="0">
              <a:solidFill>
                <a:schemeClr val="accent1">
                  <a:lumMod val="50000"/>
                </a:schemeClr>
              </a:solidFill>
            </a:endParaRPr>
          </a:p>
        </p:txBody>
      </p:sp>
      <p:cxnSp>
        <p:nvCxnSpPr>
          <p:cNvPr id="39" name="Straight Arrow Connector 38">
            <a:extLst>
              <a:ext uri="{FF2B5EF4-FFF2-40B4-BE49-F238E27FC236}">
                <a16:creationId xmlns:a16="http://schemas.microsoft.com/office/drawing/2014/main" id="{115BFC9B-D1C5-47D4-9E35-3414D0D55235}"/>
              </a:ext>
            </a:extLst>
          </p:cNvPr>
          <p:cNvCxnSpPr>
            <a:cxnSpLocks/>
          </p:cNvCxnSpPr>
          <p:nvPr/>
        </p:nvCxnSpPr>
        <p:spPr>
          <a:xfrm>
            <a:off x="1631203" y="2917588"/>
            <a:ext cx="489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5831331D-94D5-4D8A-ABEA-CE2ECB22BAE7}"/>
              </a:ext>
            </a:extLst>
          </p:cNvPr>
          <p:cNvSpPr/>
          <p:nvPr/>
        </p:nvSpPr>
        <p:spPr>
          <a:xfrm>
            <a:off x="2120630" y="2548395"/>
            <a:ext cx="1535611" cy="683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EDA</a:t>
            </a:r>
            <a:endParaRPr lang="en-US" sz="1600" dirty="0"/>
          </a:p>
        </p:txBody>
      </p:sp>
      <p:sp>
        <p:nvSpPr>
          <p:cNvPr id="38" name="Rectangle 37">
            <a:extLst>
              <a:ext uri="{FF2B5EF4-FFF2-40B4-BE49-F238E27FC236}">
                <a16:creationId xmlns:a16="http://schemas.microsoft.com/office/drawing/2014/main" id="{4AED6747-676E-42D2-A53C-2105548D74C5}"/>
              </a:ext>
            </a:extLst>
          </p:cNvPr>
          <p:cNvSpPr/>
          <p:nvPr/>
        </p:nvSpPr>
        <p:spPr>
          <a:xfrm>
            <a:off x="874371" y="3240471"/>
            <a:ext cx="2781870" cy="1384995"/>
          </a:xfrm>
          <a:prstGeom prst="rect">
            <a:avLst/>
          </a:prstGeom>
        </p:spPr>
        <p:txBody>
          <a:bodyPr wrap="square">
            <a:spAutoFit/>
          </a:bodyPr>
          <a:lstStyle/>
          <a:p>
            <a:pPr marL="1200150" lvl="2" indent="-285750">
              <a:buFont typeface="Arial" panose="020B0604020202020204" pitchFamily="34" charset="0"/>
              <a:buChar char="•"/>
            </a:pPr>
            <a:r>
              <a:rPr lang="en-IN" sz="1200" dirty="0">
                <a:solidFill>
                  <a:schemeClr val="accent1">
                    <a:lumMod val="50000"/>
                  </a:schemeClr>
                </a:solidFill>
              </a:rPr>
              <a:t>Categorical features Treatment</a:t>
            </a:r>
          </a:p>
          <a:p>
            <a:pPr marL="1200150" lvl="2" indent="-285750">
              <a:buFont typeface="Arial" panose="020B0604020202020204" pitchFamily="34" charset="0"/>
              <a:buChar char="•"/>
            </a:pPr>
            <a:r>
              <a:rPr lang="en-IN" sz="1200" dirty="0">
                <a:solidFill>
                  <a:schemeClr val="accent1">
                    <a:lumMod val="50000"/>
                  </a:schemeClr>
                </a:solidFill>
              </a:rPr>
              <a:t>Null value treatment of 'Saving accounts’</a:t>
            </a:r>
          </a:p>
          <a:p>
            <a:pPr marL="1200150" lvl="2" indent="-285750">
              <a:buFont typeface="Arial" panose="020B0604020202020204" pitchFamily="34" charset="0"/>
              <a:buChar char="•"/>
            </a:pPr>
            <a:r>
              <a:rPr lang="en-IN" sz="1200" dirty="0">
                <a:solidFill>
                  <a:schemeClr val="accent1">
                    <a:lumMod val="50000"/>
                  </a:schemeClr>
                </a:solidFill>
              </a:rPr>
              <a:t>Outlier analysis of 'Age’, 'Duration’ and 'Credit amount’</a:t>
            </a:r>
          </a:p>
        </p:txBody>
      </p:sp>
      <p:cxnSp>
        <p:nvCxnSpPr>
          <p:cNvPr id="42" name="Straight Arrow Connector 41">
            <a:extLst>
              <a:ext uri="{FF2B5EF4-FFF2-40B4-BE49-F238E27FC236}">
                <a16:creationId xmlns:a16="http://schemas.microsoft.com/office/drawing/2014/main" id="{D405CA2D-775E-4088-906C-283DC69652B5}"/>
              </a:ext>
            </a:extLst>
          </p:cNvPr>
          <p:cNvCxnSpPr>
            <a:cxnSpLocks/>
          </p:cNvCxnSpPr>
          <p:nvPr/>
        </p:nvCxnSpPr>
        <p:spPr>
          <a:xfrm>
            <a:off x="8807310" y="4185590"/>
            <a:ext cx="0" cy="439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96E700CA-B2A8-4AFF-BA97-9B06D996C02B}"/>
              </a:ext>
            </a:extLst>
          </p:cNvPr>
          <p:cNvSpPr/>
          <p:nvPr/>
        </p:nvSpPr>
        <p:spPr>
          <a:xfrm>
            <a:off x="8313000" y="4848067"/>
            <a:ext cx="1535611" cy="683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Trained model</a:t>
            </a:r>
            <a:endParaRPr lang="en-US" sz="1600" dirty="0"/>
          </a:p>
        </p:txBody>
      </p:sp>
      <p:cxnSp>
        <p:nvCxnSpPr>
          <p:cNvPr id="45" name="Straight Arrow Connector 44">
            <a:extLst>
              <a:ext uri="{FF2B5EF4-FFF2-40B4-BE49-F238E27FC236}">
                <a16:creationId xmlns:a16="http://schemas.microsoft.com/office/drawing/2014/main" id="{C50BA517-5376-43F4-941A-28CE8587D8E3}"/>
              </a:ext>
            </a:extLst>
          </p:cNvPr>
          <p:cNvCxnSpPr>
            <a:cxnSpLocks/>
          </p:cNvCxnSpPr>
          <p:nvPr/>
        </p:nvCxnSpPr>
        <p:spPr>
          <a:xfrm flipH="1">
            <a:off x="7907557" y="5119799"/>
            <a:ext cx="405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CBB3A95D-AB66-4373-92FE-A79DA7BBFB67}"/>
              </a:ext>
            </a:extLst>
          </p:cNvPr>
          <p:cNvSpPr/>
          <p:nvPr/>
        </p:nvSpPr>
        <p:spPr>
          <a:xfrm>
            <a:off x="10469277" y="4861797"/>
            <a:ext cx="1104351" cy="641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Test data</a:t>
            </a:r>
            <a:endParaRPr lang="en-US" sz="1600" dirty="0"/>
          </a:p>
        </p:txBody>
      </p:sp>
      <p:cxnSp>
        <p:nvCxnSpPr>
          <p:cNvPr id="50" name="Straight Arrow Connector 49">
            <a:extLst>
              <a:ext uri="{FF2B5EF4-FFF2-40B4-BE49-F238E27FC236}">
                <a16:creationId xmlns:a16="http://schemas.microsoft.com/office/drawing/2014/main" id="{762E3654-ACAB-4DDE-BB2C-84E413952016}"/>
              </a:ext>
            </a:extLst>
          </p:cNvPr>
          <p:cNvCxnSpPr>
            <a:cxnSpLocks/>
          </p:cNvCxnSpPr>
          <p:nvPr/>
        </p:nvCxnSpPr>
        <p:spPr>
          <a:xfrm flipH="1">
            <a:off x="9894653" y="5131752"/>
            <a:ext cx="508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C74DF155-1E84-434B-B460-04E00A4B5302}"/>
              </a:ext>
            </a:extLst>
          </p:cNvPr>
          <p:cNvSpPr/>
          <p:nvPr/>
        </p:nvSpPr>
        <p:spPr>
          <a:xfrm>
            <a:off x="6348925" y="4789920"/>
            <a:ext cx="1535611" cy="683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Shap explainability framework</a:t>
            </a:r>
            <a:endParaRPr lang="en-US" sz="1600" dirty="0"/>
          </a:p>
        </p:txBody>
      </p:sp>
      <p:sp>
        <p:nvSpPr>
          <p:cNvPr id="56" name="Rectangle: Rounded Corners 55">
            <a:extLst>
              <a:ext uri="{FF2B5EF4-FFF2-40B4-BE49-F238E27FC236}">
                <a16:creationId xmlns:a16="http://schemas.microsoft.com/office/drawing/2014/main" id="{94886644-8E06-439C-9655-65B3791B3616}"/>
              </a:ext>
            </a:extLst>
          </p:cNvPr>
          <p:cNvSpPr/>
          <p:nvPr/>
        </p:nvSpPr>
        <p:spPr>
          <a:xfrm>
            <a:off x="4077409" y="4882810"/>
            <a:ext cx="1535611" cy="683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Predicted as Good Risk</a:t>
            </a:r>
            <a:endParaRPr lang="en-US" sz="1600" b="1" dirty="0"/>
          </a:p>
        </p:txBody>
      </p:sp>
      <p:cxnSp>
        <p:nvCxnSpPr>
          <p:cNvPr id="58" name="Straight Arrow Connector 57">
            <a:extLst>
              <a:ext uri="{FF2B5EF4-FFF2-40B4-BE49-F238E27FC236}">
                <a16:creationId xmlns:a16="http://schemas.microsoft.com/office/drawing/2014/main" id="{02C55E3B-FE96-419A-853A-47AE51105C27}"/>
              </a:ext>
            </a:extLst>
          </p:cNvPr>
          <p:cNvCxnSpPr>
            <a:cxnSpLocks/>
          </p:cNvCxnSpPr>
          <p:nvPr/>
        </p:nvCxnSpPr>
        <p:spPr>
          <a:xfrm flipH="1">
            <a:off x="5694714" y="5182616"/>
            <a:ext cx="490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a16="http://schemas.microsoft.com/office/drawing/2014/main" id="{A6FFB2A7-6132-46F6-83FB-B75DBFC83121}"/>
              </a:ext>
            </a:extLst>
          </p:cNvPr>
          <p:cNvPicPr>
            <a:picLocks noChangeAspect="1"/>
          </p:cNvPicPr>
          <p:nvPr/>
        </p:nvPicPr>
        <p:blipFill>
          <a:blip r:embed="rId2"/>
          <a:stretch>
            <a:fillRect/>
          </a:stretch>
        </p:blipFill>
        <p:spPr>
          <a:xfrm>
            <a:off x="6389846" y="5720008"/>
            <a:ext cx="5797827" cy="517246"/>
          </a:xfrm>
          <a:prstGeom prst="rect">
            <a:avLst/>
          </a:prstGeom>
        </p:spPr>
      </p:pic>
      <p:pic>
        <p:nvPicPr>
          <p:cNvPr id="4097" name="Picture 4096">
            <a:extLst>
              <a:ext uri="{FF2B5EF4-FFF2-40B4-BE49-F238E27FC236}">
                <a16:creationId xmlns:a16="http://schemas.microsoft.com/office/drawing/2014/main" id="{22EC6618-DC66-44A8-8585-EB1DE064BA95}"/>
              </a:ext>
            </a:extLst>
          </p:cNvPr>
          <p:cNvPicPr>
            <a:picLocks noChangeAspect="1"/>
          </p:cNvPicPr>
          <p:nvPr/>
        </p:nvPicPr>
        <p:blipFill>
          <a:blip r:embed="rId3"/>
          <a:stretch>
            <a:fillRect/>
          </a:stretch>
        </p:blipFill>
        <p:spPr>
          <a:xfrm>
            <a:off x="7597306" y="3208814"/>
            <a:ext cx="4594694" cy="886543"/>
          </a:xfrm>
          <a:prstGeom prst="rect">
            <a:avLst/>
          </a:prstGeom>
        </p:spPr>
      </p:pic>
      <p:cxnSp>
        <p:nvCxnSpPr>
          <p:cNvPr id="4101" name="Connector: Elbow 4100">
            <a:extLst>
              <a:ext uri="{FF2B5EF4-FFF2-40B4-BE49-F238E27FC236}">
                <a16:creationId xmlns:a16="http://schemas.microsoft.com/office/drawing/2014/main" id="{A369CDA6-8309-4584-B722-34BFAD83E72F}"/>
              </a:ext>
            </a:extLst>
          </p:cNvPr>
          <p:cNvCxnSpPr>
            <a:cxnSpLocks/>
          </p:cNvCxnSpPr>
          <p:nvPr/>
        </p:nvCxnSpPr>
        <p:spPr>
          <a:xfrm rot="10800000">
            <a:off x="5728259" y="5439250"/>
            <a:ext cx="685494" cy="6315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970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D259A2E-CE68-470E-815D-A9C26CA04905}"/>
              </a:ext>
            </a:extLst>
          </p:cNvPr>
          <p:cNvSpPr txBox="1">
            <a:spLocks/>
          </p:cNvSpPr>
          <p:nvPr/>
        </p:nvSpPr>
        <p:spPr>
          <a:xfrm>
            <a:off x="399066" y="395926"/>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accent1">
                    <a:lumMod val="50000"/>
                  </a:schemeClr>
                </a:solidFill>
              </a:rPr>
              <a:t>Prediction and Definition of credit worthiness learned from pattern recognition via Machine Learning</a:t>
            </a:r>
            <a:endParaRPr lang="en-US" sz="3200" dirty="0">
              <a:solidFill>
                <a:schemeClr val="accent1">
                  <a:lumMod val="50000"/>
                </a:schemeClr>
              </a:solidFill>
            </a:endParaRPr>
          </a:p>
        </p:txBody>
      </p:sp>
      <p:pic>
        <p:nvPicPr>
          <p:cNvPr id="6146" name="Picture 2">
            <a:extLst>
              <a:ext uri="{FF2B5EF4-FFF2-40B4-BE49-F238E27FC236}">
                <a16:creationId xmlns:a16="http://schemas.microsoft.com/office/drawing/2014/main" id="{1D26E46C-0960-45B6-A35D-232C42775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3668" y="1810634"/>
            <a:ext cx="5419725" cy="30670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F6ADD60-F969-416A-A2CA-E7CBE3B7877A}"/>
              </a:ext>
            </a:extLst>
          </p:cNvPr>
          <p:cNvPicPr>
            <a:picLocks noChangeAspect="1"/>
          </p:cNvPicPr>
          <p:nvPr/>
        </p:nvPicPr>
        <p:blipFill>
          <a:blip r:embed="rId3"/>
          <a:stretch>
            <a:fillRect/>
          </a:stretch>
        </p:blipFill>
        <p:spPr>
          <a:xfrm>
            <a:off x="878607" y="1810634"/>
            <a:ext cx="2266950" cy="2638425"/>
          </a:xfrm>
          <a:prstGeom prst="rect">
            <a:avLst/>
          </a:prstGeom>
        </p:spPr>
      </p:pic>
      <p:sp>
        <p:nvSpPr>
          <p:cNvPr id="12" name="TextBox 11">
            <a:extLst>
              <a:ext uri="{FF2B5EF4-FFF2-40B4-BE49-F238E27FC236}">
                <a16:creationId xmlns:a16="http://schemas.microsoft.com/office/drawing/2014/main" id="{43F52EB4-56EA-445A-AAFF-EB5052F10E0C}"/>
              </a:ext>
            </a:extLst>
          </p:cNvPr>
          <p:cNvSpPr txBox="1"/>
          <p:nvPr/>
        </p:nvSpPr>
        <p:spPr>
          <a:xfrm>
            <a:off x="862644" y="4552975"/>
            <a:ext cx="2607013" cy="523220"/>
          </a:xfrm>
          <a:prstGeom prst="rect">
            <a:avLst/>
          </a:prstGeom>
          <a:noFill/>
          <a:ln>
            <a:solidFill>
              <a:schemeClr val="tx2"/>
            </a:solidFill>
          </a:ln>
        </p:spPr>
        <p:txBody>
          <a:bodyPr wrap="square" rtlCol="0">
            <a:spAutoFit/>
          </a:bodyPr>
          <a:lstStyle/>
          <a:p>
            <a:r>
              <a:rPr lang="en-IN" sz="1400" dirty="0">
                <a:solidFill>
                  <a:schemeClr val="accent1">
                    <a:lumMod val="50000"/>
                  </a:schemeClr>
                </a:solidFill>
              </a:rPr>
              <a:t>Test row aka profile of new customer applying for loan</a:t>
            </a:r>
            <a:endParaRPr lang="en-US" sz="1400" dirty="0">
              <a:solidFill>
                <a:schemeClr val="accent1">
                  <a:lumMod val="50000"/>
                </a:schemeClr>
              </a:solidFill>
            </a:endParaRPr>
          </a:p>
        </p:txBody>
      </p:sp>
      <p:cxnSp>
        <p:nvCxnSpPr>
          <p:cNvPr id="26" name="Straight Arrow Connector 25">
            <a:extLst>
              <a:ext uri="{FF2B5EF4-FFF2-40B4-BE49-F238E27FC236}">
                <a16:creationId xmlns:a16="http://schemas.microsoft.com/office/drawing/2014/main" id="{93CEC248-A866-4D92-909A-916CA76C50E5}"/>
              </a:ext>
            </a:extLst>
          </p:cNvPr>
          <p:cNvCxnSpPr>
            <a:cxnSpLocks/>
          </p:cNvCxnSpPr>
          <p:nvPr/>
        </p:nvCxnSpPr>
        <p:spPr>
          <a:xfrm>
            <a:off x="3243823" y="3129846"/>
            <a:ext cx="564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200CE60-E459-4DC3-A981-4455BA03CBA5}"/>
              </a:ext>
            </a:extLst>
          </p:cNvPr>
          <p:cNvCxnSpPr>
            <a:cxnSpLocks/>
          </p:cNvCxnSpPr>
          <p:nvPr/>
        </p:nvCxnSpPr>
        <p:spPr>
          <a:xfrm flipV="1">
            <a:off x="5594342" y="3129845"/>
            <a:ext cx="4783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7A47272-8C6B-474A-9A56-0A7979A9D26E}"/>
              </a:ext>
            </a:extLst>
          </p:cNvPr>
          <p:cNvSpPr txBox="1"/>
          <p:nvPr/>
        </p:nvSpPr>
        <p:spPr>
          <a:xfrm>
            <a:off x="4057524" y="2975957"/>
            <a:ext cx="1474007" cy="307777"/>
          </a:xfrm>
          <a:prstGeom prst="rect">
            <a:avLst/>
          </a:prstGeom>
          <a:noFill/>
          <a:ln>
            <a:solidFill>
              <a:schemeClr val="accent1"/>
            </a:solidFill>
          </a:ln>
        </p:spPr>
        <p:txBody>
          <a:bodyPr wrap="square" rtlCol="0">
            <a:spAutoFit/>
          </a:bodyPr>
          <a:lstStyle/>
          <a:p>
            <a:r>
              <a:rPr lang="en-IN" sz="1400" dirty="0">
                <a:solidFill>
                  <a:schemeClr val="accent1">
                    <a:lumMod val="50000"/>
                  </a:schemeClr>
                </a:solidFill>
              </a:rPr>
              <a:t>Shap framework</a:t>
            </a:r>
            <a:endParaRPr lang="en-US" sz="1400" dirty="0">
              <a:solidFill>
                <a:schemeClr val="accent1">
                  <a:lumMod val="50000"/>
                </a:schemeClr>
              </a:solidFill>
            </a:endParaRPr>
          </a:p>
        </p:txBody>
      </p:sp>
      <p:cxnSp>
        <p:nvCxnSpPr>
          <p:cNvPr id="36" name="Straight Arrow Connector 35">
            <a:extLst>
              <a:ext uri="{FF2B5EF4-FFF2-40B4-BE49-F238E27FC236}">
                <a16:creationId xmlns:a16="http://schemas.microsoft.com/office/drawing/2014/main" id="{1AF1A107-8BAF-485E-A560-59E59566F226}"/>
              </a:ext>
            </a:extLst>
          </p:cNvPr>
          <p:cNvCxnSpPr>
            <a:cxnSpLocks/>
            <a:endCxn id="35" idx="0"/>
          </p:cNvCxnSpPr>
          <p:nvPr/>
        </p:nvCxnSpPr>
        <p:spPr>
          <a:xfrm>
            <a:off x="4794527" y="2705493"/>
            <a:ext cx="1" cy="270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761F2EF-FB40-4661-9E31-49F7050D8DF2}"/>
              </a:ext>
            </a:extLst>
          </p:cNvPr>
          <p:cNvSpPr txBox="1"/>
          <p:nvPr/>
        </p:nvSpPr>
        <p:spPr>
          <a:xfrm>
            <a:off x="4057523" y="2288276"/>
            <a:ext cx="1474007" cy="307777"/>
          </a:xfrm>
          <a:prstGeom prst="rect">
            <a:avLst/>
          </a:prstGeom>
          <a:noFill/>
          <a:ln>
            <a:solidFill>
              <a:schemeClr val="accent1"/>
            </a:solidFill>
          </a:ln>
        </p:spPr>
        <p:txBody>
          <a:bodyPr wrap="square" rtlCol="0">
            <a:spAutoFit/>
          </a:bodyPr>
          <a:lstStyle/>
          <a:p>
            <a:r>
              <a:rPr lang="en-IN" sz="1400" dirty="0">
                <a:solidFill>
                  <a:schemeClr val="accent1">
                    <a:lumMod val="50000"/>
                  </a:schemeClr>
                </a:solidFill>
              </a:rPr>
              <a:t>Trained model</a:t>
            </a:r>
            <a:endParaRPr lang="en-US" sz="1400" dirty="0">
              <a:solidFill>
                <a:schemeClr val="accent1">
                  <a:lumMod val="50000"/>
                </a:schemeClr>
              </a:solidFill>
            </a:endParaRPr>
          </a:p>
        </p:txBody>
      </p:sp>
      <p:cxnSp>
        <p:nvCxnSpPr>
          <p:cNvPr id="44" name="Straight Arrow Connector 43">
            <a:extLst>
              <a:ext uri="{FF2B5EF4-FFF2-40B4-BE49-F238E27FC236}">
                <a16:creationId xmlns:a16="http://schemas.microsoft.com/office/drawing/2014/main" id="{D4873BEA-07D1-4B7C-A580-762B67C9B196}"/>
              </a:ext>
            </a:extLst>
          </p:cNvPr>
          <p:cNvCxnSpPr>
            <a:cxnSpLocks/>
          </p:cNvCxnSpPr>
          <p:nvPr/>
        </p:nvCxnSpPr>
        <p:spPr>
          <a:xfrm>
            <a:off x="8889381" y="4877684"/>
            <a:ext cx="0" cy="26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50E8C16-769A-4386-9901-4C0E8EDBEE73}"/>
              </a:ext>
            </a:extLst>
          </p:cNvPr>
          <p:cNvSpPr txBox="1"/>
          <p:nvPr/>
        </p:nvSpPr>
        <p:spPr>
          <a:xfrm>
            <a:off x="740402" y="5292523"/>
            <a:ext cx="4810309" cy="1384995"/>
          </a:xfrm>
          <a:prstGeom prst="rect">
            <a:avLst/>
          </a:prstGeom>
          <a:noFill/>
          <a:ln>
            <a:solidFill>
              <a:schemeClr val="accent1"/>
            </a:solidFill>
          </a:ln>
        </p:spPr>
        <p:txBody>
          <a:bodyPr wrap="square" rtlCol="0">
            <a:spAutoFit/>
          </a:bodyPr>
          <a:lstStyle/>
          <a:p>
            <a:r>
              <a:rPr lang="en-IN" sz="1400" b="1" dirty="0">
                <a:solidFill>
                  <a:schemeClr val="accent1">
                    <a:lumMod val="50000"/>
                  </a:schemeClr>
                </a:solidFill>
              </a:rPr>
              <a:t>Global feature importance </a:t>
            </a:r>
            <a:r>
              <a:rPr lang="en-IN" sz="1400" dirty="0">
                <a:solidFill>
                  <a:schemeClr val="accent1">
                    <a:lumMod val="50000"/>
                  </a:schemeClr>
                </a:solidFill>
              </a:rPr>
              <a:t>considers interactions of all historical customer profiles who availed loan wrt their repayment status (classified as Risk vs Good Risk) </a:t>
            </a:r>
          </a:p>
          <a:p>
            <a:pPr marL="285750" indent="-285750">
              <a:buFont typeface="Arial" panose="020B0604020202020204" pitchFamily="34" charset="0"/>
              <a:buChar char="•"/>
            </a:pPr>
            <a:r>
              <a:rPr lang="en-IN" sz="1400" b="1" dirty="0">
                <a:solidFill>
                  <a:schemeClr val="accent1">
                    <a:lumMod val="50000"/>
                  </a:schemeClr>
                </a:solidFill>
              </a:rPr>
              <a:t>As per selected model, Duration, Credit History, Credit Amount are the key attributes</a:t>
            </a:r>
          </a:p>
          <a:p>
            <a:pPr marL="285750" indent="-285750">
              <a:buFont typeface="Arial" panose="020B0604020202020204" pitchFamily="34" charset="0"/>
              <a:buChar char="•"/>
            </a:pPr>
            <a:endParaRPr lang="en-US" sz="1400" dirty="0">
              <a:solidFill>
                <a:schemeClr val="accent1">
                  <a:lumMod val="50000"/>
                </a:schemeClr>
              </a:solidFill>
            </a:endParaRPr>
          </a:p>
        </p:txBody>
      </p:sp>
      <p:sp>
        <p:nvSpPr>
          <p:cNvPr id="48" name="TextBox 47">
            <a:extLst>
              <a:ext uri="{FF2B5EF4-FFF2-40B4-BE49-F238E27FC236}">
                <a16:creationId xmlns:a16="http://schemas.microsoft.com/office/drawing/2014/main" id="{4EDECA48-3C2A-438B-8592-01138665B4B4}"/>
              </a:ext>
            </a:extLst>
          </p:cNvPr>
          <p:cNvSpPr txBox="1"/>
          <p:nvPr/>
        </p:nvSpPr>
        <p:spPr>
          <a:xfrm>
            <a:off x="6729324" y="5147035"/>
            <a:ext cx="4810309" cy="1600438"/>
          </a:xfrm>
          <a:prstGeom prst="rect">
            <a:avLst/>
          </a:prstGeom>
          <a:noFill/>
          <a:ln>
            <a:solidFill>
              <a:schemeClr val="accent1"/>
            </a:solidFill>
          </a:ln>
        </p:spPr>
        <p:txBody>
          <a:bodyPr wrap="square" rtlCol="0">
            <a:spAutoFit/>
          </a:bodyPr>
          <a:lstStyle/>
          <a:p>
            <a:r>
              <a:rPr lang="en-IN" sz="1400" b="1" dirty="0">
                <a:solidFill>
                  <a:schemeClr val="accent1">
                    <a:lumMod val="50000"/>
                  </a:schemeClr>
                </a:solidFill>
              </a:rPr>
              <a:t>Local feature importance </a:t>
            </a:r>
            <a:r>
              <a:rPr lang="en-IN" sz="1400" dirty="0">
                <a:solidFill>
                  <a:schemeClr val="accent1">
                    <a:lumMod val="50000"/>
                  </a:schemeClr>
                </a:solidFill>
              </a:rPr>
              <a:t>takes the out of sample/unseen data of new customer applying for loan. Based on learned associations, trained model predicts the probability of risk of this customer (710). Now comes the main part: Why??</a:t>
            </a:r>
          </a:p>
          <a:p>
            <a:pPr marL="285750" indent="-285750">
              <a:buFont typeface="Arial" panose="020B0604020202020204" pitchFamily="34" charset="0"/>
              <a:buChar char="•"/>
            </a:pPr>
            <a:r>
              <a:rPr lang="en-IN" sz="1400" b="1" dirty="0">
                <a:solidFill>
                  <a:schemeClr val="accent1">
                    <a:lumMod val="50000"/>
                  </a:schemeClr>
                </a:solidFill>
              </a:rPr>
              <a:t>Credit History</a:t>
            </a:r>
            <a:r>
              <a:rPr lang="en-IN" sz="1400" b="1" dirty="0">
                <a:solidFill>
                  <a:schemeClr val="accent1">
                    <a:lumMod val="50000"/>
                  </a:schemeClr>
                </a:solidFill>
                <a:sym typeface="Wingdings" panose="05000000000000000000" pitchFamily="2" charset="2"/>
              </a:rPr>
              <a:t></a:t>
            </a:r>
            <a:r>
              <a:rPr lang="en-IN" sz="1400" b="1" dirty="0">
                <a:solidFill>
                  <a:schemeClr val="accent1">
                    <a:lumMod val="50000"/>
                  </a:schemeClr>
                </a:solidFill>
              </a:rPr>
              <a:t> Class 4: signifies confidence</a:t>
            </a:r>
          </a:p>
          <a:p>
            <a:pPr marL="285750" indent="-285750">
              <a:buFont typeface="Arial" panose="020B0604020202020204" pitchFamily="34" charset="0"/>
              <a:buChar char="•"/>
            </a:pPr>
            <a:r>
              <a:rPr lang="en-IN" sz="1400" b="1" dirty="0">
                <a:solidFill>
                  <a:schemeClr val="accent1">
                    <a:lumMod val="50000"/>
                  </a:schemeClr>
                </a:solidFill>
              </a:rPr>
              <a:t>Saving Accounts</a:t>
            </a:r>
            <a:r>
              <a:rPr lang="en-IN" sz="1400" b="1" dirty="0">
                <a:solidFill>
                  <a:schemeClr val="accent1">
                    <a:lumMod val="50000"/>
                  </a:schemeClr>
                </a:solidFill>
                <a:sym typeface="Wingdings" panose="05000000000000000000" pitchFamily="2" charset="2"/>
              </a:rPr>
              <a:t> Class 3: like credit history (the higher the better) </a:t>
            </a:r>
            <a:endParaRPr lang="en-US" sz="1400" b="1" dirty="0">
              <a:solidFill>
                <a:schemeClr val="accent1">
                  <a:lumMod val="50000"/>
                </a:schemeClr>
              </a:solidFill>
            </a:endParaRPr>
          </a:p>
        </p:txBody>
      </p:sp>
    </p:spTree>
    <p:extLst>
      <p:ext uri="{BB962C8B-B14F-4D97-AF65-F5344CB8AC3E}">
        <p14:creationId xmlns:p14="http://schemas.microsoft.com/office/powerpoint/2010/main" val="2700969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1489</Words>
  <Application>Microsoft Office PowerPoint</Application>
  <PresentationFormat>Widescreen</PresentationFormat>
  <Paragraphs>222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Credit worthiness evaluation using Machine Learning</vt:lpstr>
      <vt:lpstr>Contents</vt:lpstr>
      <vt:lpstr>Business problem: Credit worthiness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worthiness evaluation using Machine Learning</dc:title>
  <dc:creator>Vidhi Chugh</dc:creator>
  <cp:lastModifiedBy>Vidhi Chugh</cp:lastModifiedBy>
  <cp:revision>15</cp:revision>
  <dcterms:created xsi:type="dcterms:W3CDTF">2020-08-19T05:06:30Z</dcterms:created>
  <dcterms:modified xsi:type="dcterms:W3CDTF">2020-08-24T03:50:15Z</dcterms:modified>
</cp:coreProperties>
</file>