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5" r:id="rId6"/>
    <p:sldId id="276" r:id="rId7"/>
    <p:sldId id="266" r:id="rId8"/>
    <p:sldId id="267" r:id="rId9"/>
    <p:sldId id="277"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540"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2/3/2018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2/3/2018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2/3/2018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2/3/2018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2/3/2018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2/3/2018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2/3/2018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2/3/2018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2/3/2018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2/3/2018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2/3/2018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2845296"/>
            <a:ext cx="11881320" cy="1735832"/>
          </a:xfrm>
        </p:spPr>
        <p:txBody>
          <a:bodyPr>
            <a:noAutofit/>
          </a:bodyPr>
          <a:lstStyle/>
          <a:p>
            <a:r>
              <a:rPr lang="en-IN" sz="6600" dirty="0" smtClean="0"/>
              <a:t>Smart Card Security Check</a:t>
            </a:r>
            <a:br>
              <a:rPr lang="en-IN" sz="6600" dirty="0" smtClean="0"/>
            </a:br>
            <a:r>
              <a:rPr lang="en-IN" sz="1100" b="1" dirty="0" smtClean="0"/>
              <a:t>_________________________________________________________________________________________________________________________________________________________</a:t>
            </a:r>
            <a:endParaRPr sz="1100" b="1" dirty="0"/>
          </a:p>
        </p:txBody>
      </p:sp>
      <p:sp>
        <p:nvSpPr>
          <p:cNvPr id="3" name="Subtitle 2"/>
          <p:cNvSpPr>
            <a:spLocks noGrp="1"/>
          </p:cNvSpPr>
          <p:nvPr>
            <p:ph type="subTitle" idx="1"/>
          </p:nvPr>
        </p:nvSpPr>
        <p:spPr>
          <a:xfrm>
            <a:off x="983432" y="4581128"/>
            <a:ext cx="10058400" cy="685800"/>
          </a:xfrm>
        </p:spPr>
        <p:txBody>
          <a:bodyPr>
            <a:noAutofit/>
          </a:bodyPr>
          <a:lstStyle/>
          <a:p>
            <a:r>
              <a:rPr lang="en-IN" sz="4400" dirty="0" smtClean="0"/>
              <a:t>Visitor Identification System</a:t>
            </a:r>
            <a:endParaRPr sz="4400"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408" y="-171400"/>
            <a:ext cx="9144000" cy="1143000"/>
          </a:xfrm>
        </p:spPr>
        <p:txBody>
          <a:bodyPr/>
          <a:lstStyle/>
          <a:p>
            <a:r>
              <a:rPr lang="en-IN" dirty="0" smtClean="0"/>
              <a:t>Visitor Workflow</a:t>
            </a:r>
            <a:endParaRPr lang="en-IN" dirty="0"/>
          </a:p>
        </p:txBody>
      </p:sp>
      <p:sp>
        <p:nvSpPr>
          <p:cNvPr id="7" name="Content Placeholder 6"/>
          <p:cNvSpPr>
            <a:spLocks noGrp="1"/>
          </p:cNvSpPr>
          <p:nvPr>
            <p:ph idx="1"/>
          </p:nvPr>
        </p:nvSpPr>
        <p:spPr/>
        <p:txBody>
          <a:bodyPr/>
          <a:lstStyle/>
          <a:p>
            <a:endParaRPr lang="en-IN" dirty="0"/>
          </a:p>
        </p:txBody>
      </p:sp>
      <p:sp>
        <p:nvSpPr>
          <p:cNvPr id="8" name="Rounded Rectangle 7"/>
          <p:cNvSpPr/>
          <p:nvPr/>
        </p:nvSpPr>
        <p:spPr>
          <a:xfrm>
            <a:off x="551384" y="971600"/>
            <a:ext cx="10945216" cy="5697760"/>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5"/>
          <p:cNvPicPr>
            <a:picLocks/>
          </p:cNvPicPr>
          <p:nvPr/>
        </p:nvPicPr>
        <p:blipFill rotWithShape="1">
          <a:blip r:embed="rId2"/>
          <a:srcRect t="10500" r="4539"/>
          <a:stretch/>
        </p:blipFill>
        <p:spPr>
          <a:xfrm>
            <a:off x="1307468" y="1048172"/>
            <a:ext cx="9577064" cy="5544616"/>
          </a:xfrm>
          <a:prstGeom prst="rect">
            <a:avLst/>
          </a:prstGeom>
        </p:spPr>
      </p:pic>
    </p:spTree>
    <p:extLst>
      <p:ext uri="{BB962C8B-B14F-4D97-AF65-F5344CB8AC3E}">
        <p14:creationId xmlns:p14="http://schemas.microsoft.com/office/powerpoint/2010/main" val="215988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Visitor Workflow</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661180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endParaRPr dirty="0"/>
          </a:p>
        </p:txBody>
      </p:sp>
      <p:sp>
        <p:nvSpPr>
          <p:cNvPr id="3" name="Content Placeholder 2"/>
          <p:cNvSpPr>
            <a:spLocks noGrp="1"/>
          </p:cNvSpPr>
          <p:nvPr>
            <p:ph idx="1"/>
          </p:nvPr>
        </p:nvSpPr>
        <p:spPr/>
        <p:txBody>
          <a:bodyPr/>
          <a:lstStyle/>
          <a:p>
            <a:endParaRPr/>
          </a:p>
        </p:txBody>
      </p:sp>
      <p:sp>
        <p:nvSpPr>
          <p:cNvPr id="4" name="Text Placeholder 3"/>
          <p:cNvSpPr>
            <a:spLocks noGrp="1"/>
          </p:cNvSpPr>
          <p:nvPr>
            <p:ph type="body" sz="half" idx="2"/>
          </p:nvPr>
        </p:nvSpPr>
        <p:spPr/>
        <p:txBody>
          <a:bodyPr/>
          <a:lstStyle/>
          <a:p>
            <a:endParaRPr/>
          </a:p>
        </p:txBody>
      </p:sp>
    </p:spTree>
    <p:extLst>
      <p:ext uri="{BB962C8B-B14F-4D97-AF65-F5344CB8AC3E}">
        <p14:creationId xmlns:p14="http://schemas.microsoft.com/office/powerpoint/2010/main" val="3232560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endParaRPr dirty="0"/>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a:p>
        </p:txBody>
      </p:sp>
    </p:spTree>
    <p:extLst>
      <p:ext uri="{BB962C8B-B14F-4D97-AF65-F5344CB8AC3E}">
        <p14:creationId xmlns:p14="http://schemas.microsoft.com/office/powerpoint/2010/main" val="185764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smtClean="0"/>
              <a:t>Overview</a:t>
            </a:r>
            <a:endParaRPr dirty="0"/>
          </a:p>
        </p:txBody>
      </p:sp>
      <p:sp>
        <p:nvSpPr>
          <p:cNvPr id="14" name="Content Placeholder 13"/>
          <p:cNvSpPr>
            <a:spLocks noGrp="1"/>
          </p:cNvSpPr>
          <p:nvPr>
            <p:ph idx="1"/>
          </p:nvPr>
        </p:nvSpPr>
        <p:spPr/>
        <p:txBody>
          <a:bodyPr/>
          <a:lstStyle/>
          <a:p>
            <a:r>
              <a:rPr lang="en-IN" sz="2400" dirty="0" smtClean="0"/>
              <a:t>The Project is going to be an Integrated system for handling Visitors visiting an Organization or a Company (Generalized for all Institutions). </a:t>
            </a:r>
          </a:p>
          <a:p>
            <a:r>
              <a:rPr lang="en-IN" sz="2400" dirty="0" smtClean="0"/>
              <a:t>It will automate the workflow involving the Host, Departments, Administration, security and Visitors.</a:t>
            </a:r>
          </a:p>
          <a:p>
            <a:r>
              <a:rPr lang="en-US" sz="2400" dirty="0"/>
              <a:t>It is designed to simplify the administration and thereby provide a minimally intrusive experience to the visitor and the host. </a:t>
            </a:r>
            <a:endParaRPr lang="en-IN" sz="2400" dirty="0" smtClean="0"/>
          </a:p>
          <a:p>
            <a:r>
              <a:rPr lang="en-IN" sz="2400" dirty="0" smtClean="0"/>
              <a:t>It will be a Web Application containing information about visitors, assigning valid IDs to them by a mandatory host.</a:t>
            </a:r>
          </a:p>
          <a:p>
            <a:endParaRPr dirty="0"/>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Organization Interfaces</a:t>
            </a:r>
            <a:endParaRPr lang="en-IN" dirty="0"/>
          </a:p>
        </p:txBody>
      </p:sp>
      <p:sp>
        <p:nvSpPr>
          <p:cNvPr id="3" name="Content Placeholder 2"/>
          <p:cNvSpPr>
            <a:spLocks noGrp="1"/>
          </p:cNvSpPr>
          <p:nvPr>
            <p:ph idx="1"/>
          </p:nvPr>
        </p:nvSpPr>
        <p:spPr/>
        <p:txBody>
          <a:bodyPr/>
          <a:lstStyle/>
          <a:p>
            <a:r>
              <a:rPr lang="en-IN" sz="3200" dirty="0" smtClean="0"/>
              <a:t>Administration</a:t>
            </a:r>
          </a:p>
          <a:p>
            <a:r>
              <a:rPr lang="en-IN" sz="3200" dirty="0" smtClean="0"/>
              <a:t>Host</a:t>
            </a:r>
            <a:endParaRPr lang="en-IN" sz="3200" dirty="0"/>
          </a:p>
          <a:p>
            <a:r>
              <a:rPr lang="en-IN" sz="3200" dirty="0"/>
              <a:t>Security &amp; Surveillance unit</a:t>
            </a:r>
          </a:p>
          <a:p>
            <a:r>
              <a:rPr lang="en-IN" sz="3200" dirty="0" smtClean="0"/>
              <a:t>Department</a:t>
            </a:r>
          </a:p>
          <a:p>
            <a:r>
              <a:rPr lang="en-IN" sz="3200" dirty="0" smtClean="0"/>
              <a:t>Employees</a:t>
            </a:r>
          </a:p>
          <a:p>
            <a:r>
              <a:rPr lang="en-IN" sz="3200" dirty="0" smtClean="0"/>
              <a:t>Visitor</a:t>
            </a:r>
            <a:endParaRPr lang="en-IN" sz="3200" dirty="0"/>
          </a:p>
          <a:p>
            <a:endParaRPr lang="en-IN" dirty="0"/>
          </a:p>
        </p:txBody>
      </p:sp>
      <p:sp>
        <p:nvSpPr>
          <p:cNvPr id="4" name="Oval 3"/>
          <p:cNvSpPr/>
          <p:nvPr/>
        </p:nvSpPr>
        <p:spPr>
          <a:xfrm>
            <a:off x="7464152" y="2006960"/>
            <a:ext cx="3816424" cy="3773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228" y="2581232"/>
            <a:ext cx="244827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2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Visitor </a:t>
            </a:r>
            <a:r>
              <a:rPr lang="en-IN" dirty="0" smtClean="0"/>
              <a:t>Parameters</a:t>
            </a:r>
            <a:endParaRPr dirty="0"/>
          </a:p>
        </p:txBody>
      </p:sp>
      <p:sp>
        <p:nvSpPr>
          <p:cNvPr id="3" name="Content Placeholder 2"/>
          <p:cNvSpPr>
            <a:spLocks noGrp="1"/>
          </p:cNvSpPr>
          <p:nvPr>
            <p:ph idx="1"/>
          </p:nvPr>
        </p:nvSpPr>
        <p:spPr/>
        <p:txBody>
          <a:bodyPr>
            <a:normAutofit/>
          </a:bodyPr>
          <a:lstStyle/>
          <a:p>
            <a:r>
              <a:rPr lang="en-IN" sz="3200" dirty="0" smtClean="0"/>
              <a:t>Name</a:t>
            </a:r>
          </a:p>
          <a:p>
            <a:r>
              <a:rPr lang="en-IN" sz="3200" dirty="0" smtClean="0"/>
              <a:t>Address</a:t>
            </a:r>
          </a:p>
          <a:p>
            <a:r>
              <a:rPr lang="en-IN" sz="3200" dirty="0" smtClean="0"/>
              <a:t>Contact Details</a:t>
            </a:r>
          </a:p>
          <a:p>
            <a:r>
              <a:rPr lang="en-IN" sz="3200" dirty="0" smtClean="0"/>
              <a:t>Identification</a:t>
            </a:r>
          </a:p>
          <a:p>
            <a:r>
              <a:rPr lang="en-IN" sz="3200" dirty="0" smtClean="0"/>
              <a:t>Grey Listing</a:t>
            </a:r>
          </a:p>
          <a:p>
            <a:r>
              <a:rPr lang="en-IN" sz="3200" dirty="0" smtClean="0"/>
              <a:t>New visitor / Not new</a:t>
            </a:r>
            <a:endParaRPr lang="en-IN" sz="3200" dirty="0"/>
          </a:p>
        </p:txBody>
      </p:sp>
      <p:sp>
        <p:nvSpPr>
          <p:cNvPr id="5" name="Rectangle 4"/>
          <p:cNvSpPr/>
          <p:nvPr/>
        </p:nvSpPr>
        <p:spPr>
          <a:xfrm>
            <a:off x="6960096" y="1606580"/>
            <a:ext cx="4075334" cy="3967502"/>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Image result for visito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095" y="1740723"/>
            <a:ext cx="3708177" cy="370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90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 Paradigms</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r>
              <a:rPr lang="en-IN" sz="2800" dirty="0" smtClean="0"/>
              <a:t>Visitor ID</a:t>
            </a:r>
          </a:p>
          <a:p>
            <a:r>
              <a:rPr lang="en-IN" sz="2800" dirty="0" smtClean="0"/>
              <a:t>Visit Date</a:t>
            </a:r>
            <a:endParaRPr lang="en-IN" sz="2800" dirty="0" smtClean="0"/>
          </a:p>
          <a:p>
            <a:r>
              <a:rPr lang="en-IN" sz="2800" dirty="0" smtClean="0"/>
              <a:t>Concerned Department</a:t>
            </a:r>
          </a:p>
          <a:p>
            <a:r>
              <a:rPr lang="en-IN" sz="2800" dirty="0" smtClean="0"/>
              <a:t>Concerned Person / Employee</a:t>
            </a:r>
          </a:p>
          <a:p>
            <a:r>
              <a:rPr lang="en-IN" sz="2800" dirty="0" smtClean="0"/>
              <a:t>Purpose for Visit</a:t>
            </a:r>
          </a:p>
          <a:p>
            <a:r>
              <a:rPr lang="en-IN" sz="2800" dirty="0" smtClean="0"/>
              <a:t>Check In &amp; Check Out timings</a:t>
            </a:r>
          </a:p>
          <a:p>
            <a:endParaRPr lang="en-IN" sz="2400" dirty="0" smtClean="0"/>
          </a:p>
        </p:txBody>
      </p:sp>
      <p:sp>
        <p:nvSpPr>
          <p:cNvPr id="9" name="Rounded Rectangle 8"/>
          <p:cNvSpPr/>
          <p:nvPr/>
        </p:nvSpPr>
        <p:spPr>
          <a:xfrm>
            <a:off x="6960096" y="1412776"/>
            <a:ext cx="4248472" cy="4179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6" name="Picture 8" descr="Image result for visito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1412776"/>
            <a:ext cx="4300736" cy="417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Smart Card</a:t>
            </a:r>
            <a:endParaRPr lang="en-IN" dirty="0"/>
          </a:p>
        </p:txBody>
      </p:sp>
      <p:sp>
        <p:nvSpPr>
          <p:cNvPr id="3" name="Content Placeholder 2"/>
          <p:cNvSpPr>
            <a:spLocks noGrp="1"/>
          </p:cNvSpPr>
          <p:nvPr>
            <p:ph idx="1"/>
          </p:nvPr>
        </p:nvSpPr>
        <p:spPr>
          <a:xfrm>
            <a:off x="1524000" y="1828800"/>
            <a:ext cx="6372200" cy="4267200"/>
          </a:xfrm>
        </p:spPr>
        <p:txBody>
          <a:bodyPr>
            <a:normAutofit fontScale="92500" lnSpcReduction="10000"/>
          </a:bodyPr>
          <a:lstStyle/>
          <a:p>
            <a:r>
              <a:rPr lang="en-IN" sz="2800" dirty="0" smtClean="0"/>
              <a:t>After approval of meeting from department and security, the visitor will be provided with a Smart Card, which will be written with the primary information of visitor.</a:t>
            </a:r>
          </a:p>
          <a:p>
            <a:r>
              <a:rPr lang="en-IN" sz="2800" dirty="0" smtClean="0"/>
              <a:t>Whenever the visitor passes through a gateway, the card is automatically scanned and the real time information in sent to the security.</a:t>
            </a:r>
          </a:p>
          <a:p>
            <a:r>
              <a:rPr lang="en-IN" sz="2800" dirty="0" smtClean="0"/>
              <a:t>Thus, the activities of Visitor are monitored.</a:t>
            </a:r>
          </a:p>
          <a:p>
            <a:endParaRPr lang="en-IN" sz="2800" dirty="0"/>
          </a:p>
        </p:txBody>
      </p:sp>
      <p:sp>
        <p:nvSpPr>
          <p:cNvPr id="5" name="Rounded Rectangle 4"/>
          <p:cNvSpPr/>
          <p:nvPr/>
        </p:nvSpPr>
        <p:spPr>
          <a:xfrm>
            <a:off x="8112224" y="2204864"/>
            <a:ext cx="3816424"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descr="Image result for smart car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4272" y="1988840"/>
            <a:ext cx="3042221" cy="304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1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Visitor Data Classification</a:t>
            </a:r>
            <a:endParaRPr dirty="0"/>
          </a:p>
        </p:txBody>
      </p:sp>
      <p:sp>
        <p:nvSpPr>
          <p:cNvPr id="3" name="Content Placeholder 2"/>
          <p:cNvSpPr>
            <a:spLocks noGrp="1"/>
          </p:cNvSpPr>
          <p:nvPr>
            <p:ph idx="1"/>
          </p:nvPr>
        </p:nvSpPr>
        <p:spPr/>
        <p:txBody>
          <a:bodyPr>
            <a:normAutofit lnSpcReduction="10000"/>
          </a:bodyPr>
          <a:lstStyle/>
          <a:p>
            <a:r>
              <a:rPr lang="en-IN" sz="2800" dirty="0"/>
              <a:t>Primary data:  This is the data for which the visitor is the owner and hence the authentic source. </a:t>
            </a:r>
            <a:r>
              <a:rPr lang="en-IN" sz="2800" dirty="0" smtClean="0"/>
              <a:t>E.g. </a:t>
            </a:r>
            <a:r>
              <a:rPr lang="en-IN" sz="2800" dirty="0"/>
              <a:t>Profile information, </a:t>
            </a:r>
            <a:r>
              <a:rPr lang="en-IN" sz="2800" dirty="0" smtClean="0"/>
              <a:t>Contact </a:t>
            </a:r>
            <a:r>
              <a:rPr lang="en-IN" sz="2800" dirty="0"/>
              <a:t>details, Visit </a:t>
            </a:r>
            <a:r>
              <a:rPr lang="en-IN" sz="2800" dirty="0" smtClean="0"/>
              <a:t>Details, etc. </a:t>
            </a:r>
          </a:p>
          <a:p>
            <a:r>
              <a:rPr lang="en-IN" sz="2800" dirty="0"/>
              <a:t>Facilitating data: This is the data fed by the institute departments interacting with the Visitor Information System to facilitate the visit. </a:t>
            </a:r>
            <a:r>
              <a:rPr lang="en-IN" sz="2800" dirty="0" smtClean="0"/>
              <a:t>E.g. </a:t>
            </a:r>
            <a:r>
              <a:rPr lang="en-IN" sz="2800" dirty="0"/>
              <a:t>Local contact </a:t>
            </a:r>
            <a:r>
              <a:rPr lang="en-IN" sz="2800" dirty="0" smtClean="0"/>
              <a:t>details, Approval Information, etc.</a:t>
            </a:r>
          </a:p>
          <a:p>
            <a:r>
              <a:rPr lang="en-IN" sz="2800" dirty="0"/>
              <a:t>Secondary / Real-time data: This is the real-time data fed/updated in the system by the security personnel. </a:t>
            </a:r>
            <a:r>
              <a:rPr lang="en-IN" sz="2800" dirty="0" smtClean="0"/>
              <a:t>E.g. Activity Monitoring, etc.</a:t>
            </a:r>
            <a:endParaRPr lang="en-IN" sz="2800" dirty="0"/>
          </a:p>
          <a:p>
            <a:endParaRPr lang="en-IN" sz="2400" dirty="0"/>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Data Manipulation Constraint</a:t>
            </a:r>
            <a:endParaRPr lang="en-IN" dirty="0"/>
          </a:p>
        </p:txBody>
      </p:sp>
      <p:sp>
        <p:nvSpPr>
          <p:cNvPr id="6" name="Content Placeholder 5"/>
          <p:cNvSpPr>
            <a:spLocks noGrp="1"/>
          </p:cNvSpPr>
          <p:nvPr>
            <p:ph idx="1"/>
          </p:nvPr>
        </p:nvSpPr>
        <p:spPr/>
        <p:txBody>
          <a:bodyPr>
            <a:normAutofit/>
          </a:bodyPr>
          <a:lstStyle/>
          <a:p>
            <a:pPr marL="0" indent="0">
              <a:buNone/>
            </a:pPr>
            <a:r>
              <a:rPr lang="en-IN" sz="3600" dirty="0"/>
              <a:t>Under no circumstances primary data can be altered by anyone other than visitor. The administrator can lock the data once he/she is convinced that the primary data entry is over. Once a record is locked, even if the visitor wants to change the primary data, the administrator permission has to be sought to open the record again for editing.</a:t>
            </a: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Data Privacy</a:t>
            </a:r>
            <a:endParaRPr lang="en-IN" dirty="0"/>
          </a:p>
        </p:txBody>
      </p:sp>
      <p:sp>
        <p:nvSpPr>
          <p:cNvPr id="9" name="Content Placeholder 8"/>
          <p:cNvSpPr>
            <a:spLocks noGrp="1"/>
          </p:cNvSpPr>
          <p:nvPr>
            <p:ph idx="1"/>
          </p:nvPr>
        </p:nvSpPr>
        <p:spPr/>
        <p:txBody>
          <a:bodyPr>
            <a:normAutofit/>
          </a:bodyPr>
          <a:lstStyle/>
          <a:p>
            <a:pPr marL="0" indent="0">
              <a:buNone/>
            </a:pPr>
            <a:r>
              <a:rPr lang="en-IN" sz="3200" dirty="0"/>
              <a:t>Since the application has all sensitive and personal information regarding the visitor, data privacy is utmost important and is taken care of. The data in totality is not made available to any entity other than the Visitor Information System administrator to even view. Departmental staff who have access to the system have access to only that part of the visitor data which they need to know about and also on which they need to act upon. </a:t>
            </a:r>
          </a:p>
        </p:txBody>
      </p:sp>
    </p:spTree>
    <p:extLst>
      <p:ext uri="{BB962C8B-B14F-4D97-AF65-F5344CB8AC3E}">
        <p14:creationId xmlns:p14="http://schemas.microsoft.com/office/powerpoint/2010/main" val="1475842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227</TotalTime>
  <Words>464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Candara</vt:lpstr>
      <vt:lpstr>Consolas</vt:lpstr>
      <vt:lpstr>Tech Computer 16x9</vt:lpstr>
      <vt:lpstr>Smart Card Security Check _________________________________________________________________________________________________________________________________________________________</vt:lpstr>
      <vt:lpstr>Overview</vt:lpstr>
      <vt:lpstr>Organization Interfaces</vt:lpstr>
      <vt:lpstr>Visitor Parameters</vt:lpstr>
      <vt:lpstr>Visit Paradigms</vt:lpstr>
      <vt:lpstr>The Smart Card</vt:lpstr>
      <vt:lpstr>Visitor Data Classification</vt:lpstr>
      <vt:lpstr>Data Manipulation Constraint</vt:lpstr>
      <vt:lpstr>Data Privacy</vt:lpstr>
      <vt:lpstr>Visitor Workflow</vt:lpstr>
      <vt:lpstr>Visitor Workflow</vt:lpstr>
      <vt:lpstr>Add a Slide Title - 4</vt:lpstr>
      <vt:lpstr>Add a Slide Title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Card Security Check _________________________________________________________________________________________________________________________________________________________</dc:title>
  <dc:creator>Windows User</dc:creator>
  <cp:lastModifiedBy>Windows User</cp:lastModifiedBy>
  <cp:revision>18</cp:revision>
  <dcterms:created xsi:type="dcterms:W3CDTF">2018-02-03T11:31:15Z</dcterms:created>
  <dcterms:modified xsi:type="dcterms:W3CDTF">2018-02-03T18:18:31Z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