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62" r:id="rId2"/>
    <p:sldId id="263" r:id="rId3"/>
    <p:sldId id="264" r:id="rId4"/>
    <p:sldId id="273" r:id="rId5"/>
    <p:sldId id="265" r:id="rId6"/>
    <p:sldId id="275" r:id="rId7"/>
    <p:sldId id="279" r:id="rId8"/>
    <p:sldId id="278" r:id="rId9"/>
    <p:sldId id="280" r:id="rId10"/>
    <p:sldId id="281" r:id="rId11"/>
    <p:sldId id="266" r:id="rId12"/>
    <p:sldId id="282" r:id="rId13"/>
    <p:sldId id="267" r:id="rId14"/>
    <p:sldId id="268" r:id="rId15"/>
    <p:sldId id="277" r:id="rId16"/>
    <p:sldId id="270" r:id="rId17"/>
    <p:sldId id="28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16980" autoAdjust="0"/>
    <p:restoredTop sz="94660" autoAdjust="0"/>
  </p:normalViewPr>
  <p:slideViewPr>
    <p:cSldViewPr snapToGrid="0">
      <p:cViewPr varScale="1">
        <p:scale>
          <a:sx n="88" d="100"/>
          <a:sy n="88" d="100"/>
        </p:scale>
        <p:origin x="-374" y="-77"/>
      </p:cViewPr>
      <p:guideLst>
        <p:guide orient="horz" pos="2160"/>
        <p:guide pos="3840"/>
      </p:guideLst>
    </p:cSldViewPr>
  </p:slideViewPr>
  <p:outlineViewPr>
    <p:cViewPr>
      <p:scale>
        <a:sx n="33" d="100"/>
        <a:sy n="33" d="100"/>
      </p:scale>
      <p:origin x="0" y="4925"/>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8077618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1350685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xmlns="" val="17730227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624754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xmlns="" val="14321978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370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7283328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118660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3397588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29577552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4138757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2899747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28091998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743925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1117400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E9691F-4693-460D-A1A7-945345AAB968}" type="datetimeFigureOut">
              <a:rPr lang="en-IN" smtClean="0"/>
              <a:pPr/>
              <a:t>24-04-2022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21146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E9691F-4693-460D-A1A7-945345AAB968}" type="datetimeFigureOut">
              <a:rPr lang="en-IN" smtClean="0"/>
              <a:pPr/>
              <a:t>24-04-2022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19C2D03-7254-4953-8DDF-EDB8CB7A40D2}" type="slidenum">
              <a:rPr lang="en-IN" smtClean="0"/>
              <a:pPr/>
              <a:t>‹#›</a:t>
            </a:fld>
            <a:endParaRPr lang="en-IN"/>
          </a:p>
        </p:txBody>
      </p:sp>
    </p:spTree>
    <p:extLst>
      <p:ext uri="{BB962C8B-B14F-4D97-AF65-F5344CB8AC3E}">
        <p14:creationId xmlns:p14="http://schemas.microsoft.com/office/powerpoint/2010/main" xmlns="" val="72044769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xmlns="" id="{09E85B13-536D-434C-AC41-A13648F00D17}"/>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187895" y="1239207"/>
            <a:ext cx="1383527" cy="1073426"/>
          </a:xfrm>
          <a:prstGeom prst="rect">
            <a:avLst/>
          </a:prstGeom>
        </p:spPr>
      </p:pic>
      <p:sp>
        <p:nvSpPr>
          <p:cNvPr id="7" name="Title 6">
            <a:extLst>
              <a:ext uri="{FF2B5EF4-FFF2-40B4-BE49-F238E27FC236}">
                <a16:creationId xmlns:a16="http://schemas.microsoft.com/office/drawing/2014/main" xmlns="" id="{54396CED-A1EF-4BAE-9E0A-9C222C7A1603}"/>
              </a:ext>
            </a:extLst>
          </p:cNvPr>
          <p:cNvSpPr>
            <a:spLocks noGrp="1"/>
          </p:cNvSpPr>
          <p:nvPr>
            <p:ph type="title"/>
          </p:nvPr>
        </p:nvSpPr>
        <p:spPr>
          <a:xfrm>
            <a:off x="3419062" y="27424"/>
            <a:ext cx="7187980" cy="1168842"/>
          </a:xfrm>
        </p:spPr>
        <p:txBody>
          <a:bodyPr/>
          <a:lstStyle/>
          <a:p>
            <a:r>
              <a:rPr lang="en-IN" b="1" u="sng" dirty="0" smtClean="0">
                <a:solidFill>
                  <a:srgbClr val="002060"/>
                </a:solidFill>
              </a:rPr>
              <a:t>Virtual  </a:t>
            </a:r>
            <a:r>
              <a:rPr lang="en-IN" b="1" u="sng" dirty="0">
                <a:solidFill>
                  <a:srgbClr val="002060"/>
                </a:solidFill>
              </a:rPr>
              <a:t>Assistant</a:t>
            </a:r>
          </a:p>
        </p:txBody>
      </p:sp>
      <p:pic>
        <p:nvPicPr>
          <p:cNvPr id="9" name="Picture 8">
            <a:extLst>
              <a:ext uri="{FF2B5EF4-FFF2-40B4-BE49-F238E27FC236}">
                <a16:creationId xmlns:a16="http://schemas.microsoft.com/office/drawing/2014/main" xmlns="" id="{E641C27D-BFC7-42B3-941B-86CE2637615C}"/>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23150" y="27424"/>
            <a:ext cx="898497" cy="675862"/>
          </a:xfrm>
          <a:prstGeom prst="rect">
            <a:avLst/>
          </a:prstGeom>
        </p:spPr>
      </p:pic>
      <p:sp>
        <p:nvSpPr>
          <p:cNvPr id="11" name="TextBox 10">
            <a:extLst>
              <a:ext uri="{FF2B5EF4-FFF2-40B4-BE49-F238E27FC236}">
                <a16:creationId xmlns:a16="http://schemas.microsoft.com/office/drawing/2014/main" xmlns="" id="{314940B7-4F81-4749-9FC8-169F6D677BB1}"/>
              </a:ext>
            </a:extLst>
          </p:cNvPr>
          <p:cNvSpPr txBox="1"/>
          <p:nvPr/>
        </p:nvSpPr>
        <p:spPr>
          <a:xfrm>
            <a:off x="633454" y="2532351"/>
            <a:ext cx="10925091" cy="369332"/>
          </a:xfrm>
          <a:prstGeom prst="rect">
            <a:avLst/>
          </a:prstGeom>
          <a:noFill/>
        </p:spPr>
        <p:txBody>
          <a:bodyPr wrap="square">
            <a:spAutoFit/>
          </a:bodyPr>
          <a:lstStyle/>
          <a:p>
            <a:r>
              <a:rPr lang="en-IN" b="1" dirty="0">
                <a:solidFill>
                  <a:srgbClr val="002060"/>
                </a:solidFill>
              </a:rPr>
              <a:t>This Project is submitted to Rajiv Gandhi </a:t>
            </a:r>
            <a:r>
              <a:rPr lang="en-IN" b="1" dirty="0" err="1">
                <a:solidFill>
                  <a:srgbClr val="002060"/>
                </a:solidFill>
              </a:rPr>
              <a:t>Proudyogiki</a:t>
            </a:r>
            <a:r>
              <a:rPr lang="en-IN" b="1" dirty="0">
                <a:solidFill>
                  <a:srgbClr val="002060"/>
                </a:solidFill>
              </a:rPr>
              <a:t> Vishwavidyalaya, </a:t>
            </a:r>
            <a:r>
              <a:rPr lang="en-IN" b="1" dirty="0">
                <a:solidFill>
                  <a:srgbClr val="002060"/>
                </a:solidFill>
                <a:latin typeface="Times New Roman" panose="02020603050405020304" pitchFamily="18" charset="0"/>
                <a:cs typeface="Times New Roman" panose="02020603050405020304" pitchFamily="18" charset="0"/>
              </a:rPr>
              <a:t>Bhopal</a:t>
            </a:r>
            <a:r>
              <a:rPr lang="en-IN" b="1" dirty="0">
                <a:solidFill>
                  <a:srgbClr val="002060"/>
                </a:solidFill>
              </a:rPr>
              <a:t>, Madhya Pradesh</a:t>
            </a:r>
          </a:p>
        </p:txBody>
      </p:sp>
      <p:pic>
        <p:nvPicPr>
          <p:cNvPr id="13" name="Picture 12">
            <a:extLst>
              <a:ext uri="{FF2B5EF4-FFF2-40B4-BE49-F238E27FC236}">
                <a16:creationId xmlns:a16="http://schemas.microsoft.com/office/drawing/2014/main" xmlns="" id="{2516A368-1279-4544-95DF-2F88B2587940}"/>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4524293" y="3023094"/>
            <a:ext cx="2886324" cy="1638330"/>
          </a:xfrm>
          <a:prstGeom prst="rect">
            <a:avLst/>
          </a:prstGeom>
        </p:spPr>
      </p:pic>
      <p:sp>
        <p:nvSpPr>
          <p:cNvPr id="17" name="TextBox 16">
            <a:extLst>
              <a:ext uri="{FF2B5EF4-FFF2-40B4-BE49-F238E27FC236}">
                <a16:creationId xmlns:a16="http://schemas.microsoft.com/office/drawing/2014/main" xmlns="" id="{F0F5A55E-4ED7-42B7-A367-FE6BA717B9EC}"/>
              </a:ext>
            </a:extLst>
          </p:cNvPr>
          <p:cNvSpPr txBox="1"/>
          <p:nvPr/>
        </p:nvSpPr>
        <p:spPr>
          <a:xfrm>
            <a:off x="2727298" y="4939360"/>
            <a:ext cx="7239000" cy="369332"/>
          </a:xfrm>
          <a:prstGeom prst="rect">
            <a:avLst/>
          </a:prstGeom>
          <a:noFill/>
        </p:spPr>
        <p:txBody>
          <a:bodyPr wrap="square">
            <a:spAutoFit/>
          </a:bodyPr>
          <a:lstStyle/>
          <a:p>
            <a:r>
              <a:rPr lang="en-IN" b="1" dirty="0">
                <a:solidFill>
                  <a:srgbClr val="002060"/>
                </a:solidFill>
              </a:rPr>
              <a:t>Global Nature Care </a:t>
            </a:r>
            <a:r>
              <a:rPr lang="en-IN" b="1" dirty="0" err="1">
                <a:solidFill>
                  <a:srgbClr val="002060"/>
                </a:solidFill>
              </a:rPr>
              <a:t>Sangathan’s</a:t>
            </a:r>
            <a:r>
              <a:rPr lang="en-IN" b="1" dirty="0">
                <a:solidFill>
                  <a:srgbClr val="002060"/>
                </a:solidFill>
              </a:rPr>
              <a:t> Group Of Institutes , Jabalpur</a:t>
            </a:r>
          </a:p>
        </p:txBody>
      </p:sp>
      <p:sp>
        <p:nvSpPr>
          <p:cNvPr id="19" name="TextBox 18">
            <a:extLst>
              <a:ext uri="{FF2B5EF4-FFF2-40B4-BE49-F238E27FC236}">
                <a16:creationId xmlns:a16="http://schemas.microsoft.com/office/drawing/2014/main" xmlns="" id="{81B1357A-5633-4154-8899-56FB255FACC2}"/>
              </a:ext>
            </a:extLst>
          </p:cNvPr>
          <p:cNvSpPr txBox="1"/>
          <p:nvPr/>
        </p:nvSpPr>
        <p:spPr>
          <a:xfrm>
            <a:off x="87464" y="5179918"/>
            <a:ext cx="5685183" cy="1732526"/>
          </a:xfrm>
          <a:prstGeom prst="rect">
            <a:avLst/>
          </a:prstGeom>
          <a:noFill/>
        </p:spPr>
        <p:txBody>
          <a:bodyPr wrap="square">
            <a:spAutoFit/>
          </a:bodyPr>
          <a:lstStyle/>
          <a:p>
            <a:pPr>
              <a:lnSpc>
                <a:spcPct val="115000"/>
              </a:lnSpc>
              <a:spcAft>
                <a:spcPts val="1000"/>
              </a:spcAft>
            </a:pPr>
            <a:r>
              <a:rPr lang="en-IN" sz="1800" b="1" dirty="0">
                <a:effectLst/>
                <a:highlight>
                  <a:srgbClr val="FFFF00"/>
                </a:highlight>
                <a:latin typeface="Calibri" panose="020F0502020204030204" pitchFamily="34" charset="0"/>
                <a:ea typeface="Calibri" panose="020F0502020204030204" pitchFamily="34" charset="0"/>
                <a:cs typeface="Mangal" panose="02040503050203030202" pitchFamily="18" charset="0"/>
              </a:rPr>
              <a:t>Submitted by –</a:t>
            </a:r>
          </a:p>
          <a:p>
            <a:pPr>
              <a:lnSpc>
                <a:spcPct val="115000"/>
              </a:lnSpc>
              <a:spcAft>
                <a:spcPts val="1000"/>
              </a:spcAft>
            </a:pPr>
            <a:r>
              <a:rPr lang="en-IN" sz="1800" b="1" dirty="0" err="1">
                <a:latin typeface="Calibri" panose="020F0502020204030204" pitchFamily="34" charset="0"/>
                <a:ea typeface="Calibri" panose="020F0502020204030204" pitchFamily="34" charset="0"/>
                <a:cs typeface="Mangal" panose="02040503050203030202" pitchFamily="18" charset="0"/>
              </a:rPr>
              <a:t>Shreyash</a:t>
            </a:r>
            <a:r>
              <a:rPr lang="en-IN" sz="1800" b="1" dirty="0">
                <a:latin typeface="Calibri" panose="020F0502020204030204" pitchFamily="34" charset="0"/>
                <a:ea typeface="Calibri" panose="020F0502020204030204" pitchFamily="34" charset="0"/>
                <a:cs typeface="Mangal" panose="02040503050203030202" pitchFamily="18" charset="0"/>
              </a:rPr>
              <a:t> </a:t>
            </a:r>
            <a:r>
              <a:rPr lang="en-IN" sz="1800" b="1" dirty="0" err="1">
                <a:latin typeface="Calibri" panose="020F0502020204030204" pitchFamily="34" charset="0"/>
                <a:ea typeface="Calibri" panose="020F0502020204030204" pitchFamily="34" charset="0"/>
                <a:cs typeface="Mangal" panose="02040503050203030202" pitchFamily="18" charset="0"/>
              </a:rPr>
              <a:t>Tamrakar</a:t>
            </a:r>
            <a:r>
              <a:rPr lang="en-IN" sz="1800" b="1" dirty="0">
                <a:latin typeface="Calibri" panose="020F0502020204030204" pitchFamily="34" charset="0"/>
                <a:ea typeface="Calibri" panose="020F0502020204030204" pitchFamily="34" charset="0"/>
                <a:cs typeface="Mangal" panose="02040503050203030202" pitchFamily="18" charset="0"/>
              </a:rPr>
              <a:t>   0225IT191056</a:t>
            </a:r>
            <a:endParaRPr lang="en-US" sz="1800" b="1" dirty="0">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800" b="1" dirty="0" err="1">
                <a:latin typeface="Calibri" panose="020F0502020204030204" pitchFamily="34" charset="0"/>
                <a:ea typeface="Calibri" panose="020F0502020204030204" pitchFamily="34" charset="0"/>
                <a:cs typeface="Mangal" panose="02040503050203030202" pitchFamily="18" charset="0"/>
              </a:rPr>
              <a:t>Devansh</a:t>
            </a:r>
            <a:r>
              <a:rPr lang="en-IN" sz="1800" b="1" dirty="0">
                <a:latin typeface="Calibri" panose="020F0502020204030204" pitchFamily="34" charset="0"/>
                <a:ea typeface="Calibri" panose="020F0502020204030204" pitchFamily="34" charset="0"/>
                <a:cs typeface="Mangal" panose="02040503050203030202" pitchFamily="18" charset="0"/>
              </a:rPr>
              <a:t> </a:t>
            </a:r>
            <a:r>
              <a:rPr lang="en-IN" sz="1800" b="1" dirty="0" err="1">
                <a:latin typeface="Calibri" panose="020F0502020204030204" pitchFamily="34" charset="0"/>
                <a:ea typeface="Calibri" panose="020F0502020204030204" pitchFamily="34" charset="0"/>
                <a:cs typeface="Mangal" panose="02040503050203030202" pitchFamily="18" charset="0"/>
              </a:rPr>
              <a:t>Nema</a:t>
            </a:r>
            <a:r>
              <a:rPr lang="en-IN" sz="1800" b="1" dirty="0">
                <a:latin typeface="Calibri" panose="020F0502020204030204" pitchFamily="34" charset="0"/>
                <a:ea typeface="Calibri" panose="020F0502020204030204" pitchFamily="34" charset="0"/>
                <a:cs typeface="Mangal" panose="02040503050203030202" pitchFamily="18" charset="0"/>
              </a:rPr>
              <a:t>          0225IT191026</a:t>
            </a:r>
            <a:endParaRPr lang="en-US" sz="1800" b="1" dirty="0">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800" b="1" dirty="0">
                <a:latin typeface="Calibri" panose="020F0502020204030204" pitchFamily="34" charset="0"/>
                <a:ea typeface="Calibri" panose="020F0502020204030204" pitchFamily="34" charset="0"/>
                <a:cs typeface="Mangal" panose="02040503050203030202" pitchFamily="18" charset="0"/>
              </a:rPr>
              <a:t>Amit Singh                  0225IT191008</a:t>
            </a:r>
            <a:endParaRPr lang="en-US" sz="1800" b="1" dirty="0">
              <a:latin typeface="Calibri" panose="020F0502020204030204" pitchFamily="34" charset="0"/>
              <a:ea typeface="Calibri" panose="020F0502020204030204" pitchFamily="34" charset="0"/>
              <a:cs typeface="Mangal" panose="02040503050203030202" pitchFamily="18" charset="0"/>
            </a:endParaRPr>
          </a:p>
        </p:txBody>
      </p:sp>
      <p:sp>
        <p:nvSpPr>
          <p:cNvPr id="21" name="TextBox 20">
            <a:extLst>
              <a:ext uri="{FF2B5EF4-FFF2-40B4-BE49-F238E27FC236}">
                <a16:creationId xmlns:a16="http://schemas.microsoft.com/office/drawing/2014/main" xmlns="" id="{F9A116C0-F00C-4749-816B-195A96C64E1B}"/>
              </a:ext>
            </a:extLst>
          </p:cNvPr>
          <p:cNvSpPr txBox="1"/>
          <p:nvPr/>
        </p:nvSpPr>
        <p:spPr>
          <a:xfrm>
            <a:off x="9694627" y="5271620"/>
            <a:ext cx="6094674" cy="838948"/>
          </a:xfrm>
          <a:prstGeom prst="rect">
            <a:avLst/>
          </a:prstGeom>
          <a:noFill/>
        </p:spPr>
        <p:txBody>
          <a:bodyPr wrap="square">
            <a:spAutoFit/>
          </a:bodyPr>
          <a:lstStyle/>
          <a:p>
            <a:pPr>
              <a:lnSpc>
                <a:spcPct val="115000"/>
              </a:lnSpc>
              <a:spcAft>
                <a:spcPts val="1000"/>
              </a:spcAft>
            </a:pPr>
            <a:r>
              <a:rPr lang="en-IN"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rPr>
              <a:t>Submitted to –</a:t>
            </a:r>
            <a:endParaRPr lang="en-US" sz="1800" dirty="0">
              <a:effectLst/>
              <a:highlight>
                <a:srgbClr val="FFFF00"/>
              </a:highlight>
              <a:latin typeface="Calibri" panose="020F0502020204030204" pitchFamily="34" charset="0"/>
              <a:ea typeface="Calibri" panose="020F0502020204030204" pitchFamily="34" charset="0"/>
              <a:cs typeface="Mangal" panose="02040503050203030202" pitchFamily="18" charset="0"/>
            </a:endParaRPr>
          </a:p>
          <a:p>
            <a:pPr>
              <a:lnSpc>
                <a:spcPct val="115000"/>
              </a:lnSpc>
              <a:spcAft>
                <a:spcPts val="1000"/>
              </a:spcAft>
            </a:pPr>
            <a:r>
              <a:rPr lang="en-IN" sz="1800" b="1" dirty="0">
                <a:effectLst/>
                <a:latin typeface="Calibri" panose="020F0502020204030204" pitchFamily="34" charset="0"/>
                <a:ea typeface="Calibri" panose="020F0502020204030204" pitchFamily="34" charset="0"/>
                <a:cs typeface="Mangal" panose="02040503050203030202" pitchFamily="18" charset="0"/>
              </a:rPr>
              <a:t>Prof. Saurabh Sharma Sir</a:t>
            </a:r>
            <a:endParaRPr lang="en-US" sz="1800" b="1"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xmlns="" val="25452192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endParaRPr lang="en-US" dirty="0"/>
          </a:p>
        </p:txBody>
      </p:sp>
      <p:pic>
        <p:nvPicPr>
          <p:cNvPr id="3" name="Picture 2" descr="17143811-87b5-4f1c-9bf8-3e7738651bca.jfif"/>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4CDB58A-5BBF-4807-8B23-28F07E229F8C}"/>
              </a:ext>
            </a:extLst>
          </p:cNvPr>
          <p:cNvSpPr>
            <a:spLocks noGrp="1"/>
          </p:cNvSpPr>
          <p:nvPr>
            <p:ph type="title"/>
          </p:nvPr>
        </p:nvSpPr>
        <p:spPr>
          <a:xfrm>
            <a:off x="111317" y="95415"/>
            <a:ext cx="12014421" cy="6615485"/>
          </a:xfrm>
        </p:spPr>
        <p:txBody>
          <a:bodyPr>
            <a:normAutofit fontScale="90000"/>
          </a:bodyPr>
          <a:lstStyle/>
          <a:p>
            <a:r>
              <a:rPr lang="en-IN" dirty="0">
                <a:solidFill>
                  <a:srgbClr val="002060"/>
                </a:solidFill>
                <a:latin typeface="Times New Roman" panose="02020603050405020304" pitchFamily="18" charset="0"/>
                <a:cs typeface="Times New Roman" panose="02020603050405020304" pitchFamily="18" charset="0"/>
              </a:rPr>
              <a:t>Software Tools </a:t>
            </a:r>
            <a:r>
              <a:rPr lang="en-IN" dirty="0" smtClean="0">
                <a:solidFill>
                  <a:srgbClr val="002060"/>
                </a:solidFill>
                <a:latin typeface="Times New Roman" panose="02020603050405020304" pitchFamily="18" charset="0"/>
                <a:cs typeface="Times New Roman" panose="02020603050405020304" pitchFamily="18" charset="0"/>
              </a:rPr>
              <a:t>–</a:t>
            </a:r>
            <a:br>
              <a:rPr lang="en-IN" dirty="0" smtClean="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                                 V</a:t>
            </a:r>
            <a:r>
              <a:rPr lang="en-IN" sz="2800" dirty="0" smtClean="0">
                <a:solidFill>
                  <a:srgbClr val="002060"/>
                </a:solidFill>
                <a:latin typeface="Times New Roman" panose="02020603050405020304" pitchFamily="18" charset="0"/>
                <a:cs typeface="Times New Roman" panose="02020603050405020304" pitchFamily="18" charset="0"/>
              </a:rPr>
              <a:t>isual </a:t>
            </a:r>
            <a:r>
              <a:rPr lang="en-IN" sz="2800" dirty="0">
                <a:solidFill>
                  <a:srgbClr val="002060"/>
                </a:solidFill>
                <a:latin typeface="Times New Roman" panose="02020603050405020304" pitchFamily="18" charset="0"/>
                <a:cs typeface="Times New Roman" panose="02020603050405020304" pitchFamily="18" charset="0"/>
              </a:rPr>
              <a:t>Studio Code(VS code)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a:r>
            <a:br>
              <a:rPr lang="en-IN" sz="2800" dirty="0" smtClean="0">
                <a:solidFill>
                  <a:srgbClr val="002060"/>
                </a:solidFill>
                <a:latin typeface="Times New Roman" panose="02020603050405020304" pitchFamily="18" charset="0"/>
                <a:cs typeface="Times New Roman" panose="02020603050405020304" pitchFamily="18" charset="0"/>
              </a:rPr>
            </a:br>
            <a:r>
              <a:rPr lang="en-IN" sz="2800" dirty="0" smtClean="0">
                <a:solidFill>
                  <a:srgbClr val="002060"/>
                </a:solidFill>
                <a:latin typeface="Times New Roman" panose="02020603050405020304" pitchFamily="18" charset="0"/>
                <a:cs typeface="Times New Roman" panose="02020603050405020304" pitchFamily="18" charset="0"/>
              </a:rPr>
              <a:t/>
            </a:r>
            <a:br>
              <a:rPr lang="en-IN" sz="2800" dirty="0" smtClean="0">
                <a:solidFill>
                  <a:srgbClr val="002060"/>
                </a:solidFill>
                <a:latin typeface="Times New Roman" panose="02020603050405020304" pitchFamily="18" charset="0"/>
                <a:cs typeface="Times New Roman" panose="02020603050405020304" pitchFamily="18" charset="0"/>
              </a:rPr>
            </a:br>
            <a:r>
              <a:rPr lang="en-IN" sz="2800" dirty="0" smtClean="0">
                <a:solidFill>
                  <a:srgbClr val="002060"/>
                </a:solidFill>
                <a:latin typeface="Times New Roman" panose="02020603050405020304" pitchFamily="18" charset="0"/>
                <a:cs typeface="Times New Roman" panose="02020603050405020304" pitchFamily="18" charset="0"/>
              </a:rPr>
              <a:t>                                         Python </a:t>
            </a:r>
            <a:r>
              <a:rPr lang="en-IN" sz="2800" dirty="0">
                <a:solidFill>
                  <a:srgbClr val="002060"/>
                </a:solidFill>
                <a:latin typeface="Times New Roman" panose="02020603050405020304" pitchFamily="18" charset="0"/>
                <a:cs typeface="Times New Roman" panose="02020603050405020304" pitchFamily="18" charset="0"/>
              </a:rPr>
              <a:t>Software(Version 3.10.0)</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t>
            </a:r>
            <a:r>
              <a:rPr lang="en-IN" sz="2800" dirty="0" smtClean="0">
                <a:solidFill>
                  <a:srgbClr val="002060"/>
                </a:solidFill>
                <a:latin typeface="Times New Roman" panose="02020603050405020304" pitchFamily="18" charset="0"/>
                <a:cs typeface="Times New Roman" panose="02020603050405020304" pitchFamily="18" charset="0"/>
              </a:rPr>
              <a:t/>
            </a:r>
            <a:br>
              <a:rPr lang="en-IN" sz="2800" dirty="0" smtClean="0">
                <a:solidFill>
                  <a:srgbClr val="002060"/>
                </a:solidFill>
                <a:latin typeface="Times New Roman" panose="02020603050405020304" pitchFamily="18" charset="0"/>
                <a:cs typeface="Times New Roman" panose="02020603050405020304" pitchFamily="18" charset="0"/>
              </a:rPr>
            </a:br>
            <a:r>
              <a:rPr lang="en-IN" sz="2800" dirty="0" smtClean="0">
                <a:solidFill>
                  <a:srgbClr val="002060"/>
                </a:solidFill>
                <a:latin typeface="Times New Roman" panose="02020603050405020304" pitchFamily="18" charset="0"/>
                <a:cs typeface="Times New Roman" panose="02020603050405020304" pitchFamily="18" charset="0"/>
              </a:rPr>
              <a:t/>
            </a:r>
            <a:br>
              <a:rPr lang="en-IN" sz="2800" dirty="0" smtClean="0">
                <a:solidFill>
                  <a:srgbClr val="002060"/>
                </a:solidFill>
                <a:latin typeface="Times New Roman" panose="02020603050405020304" pitchFamily="18" charset="0"/>
                <a:cs typeface="Times New Roman" panose="02020603050405020304" pitchFamily="18" charset="0"/>
              </a:rPr>
            </a:br>
            <a:r>
              <a:rPr lang="en-IN" sz="2800" dirty="0" smtClean="0">
                <a:solidFill>
                  <a:srgbClr val="002060"/>
                </a:solidFill>
                <a:latin typeface="Times New Roman" panose="02020603050405020304" pitchFamily="18" charset="0"/>
                <a:cs typeface="Times New Roman" panose="02020603050405020304" pitchFamily="18" charset="0"/>
              </a:rPr>
              <a:t>                                                 QT </a:t>
            </a:r>
            <a:r>
              <a:rPr lang="en-IN" sz="2800" dirty="0">
                <a:solidFill>
                  <a:srgbClr val="002060"/>
                </a:solidFill>
                <a:latin typeface="Times New Roman" panose="02020603050405020304" pitchFamily="18" charset="0"/>
                <a:cs typeface="Times New Roman" panose="02020603050405020304" pitchFamily="18" charset="0"/>
              </a:rPr>
              <a:t>designer(App</a:t>
            </a:r>
            <a:r>
              <a:rPr lang="en-IN" sz="2800" dirty="0" smtClean="0">
                <a:solidFill>
                  <a:srgbClr val="002060"/>
                </a:solidFill>
                <a:latin typeface="Times New Roman" panose="02020603050405020304" pitchFamily="18" charset="0"/>
                <a:cs typeface="Times New Roman" panose="02020603050405020304" pitchFamily="18" charset="0"/>
              </a:rPr>
              <a:t>)</a:t>
            </a:r>
            <a:br>
              <a:rPr lang="en-IN" sz="2800" dirty="0" smtClean="0">
                <a:solidFill>
                  <a:srgbClr val="002060"/>
                </a:solidFill>
                <a:latin typeface="Times New Roman" panose="02020603050405020304" pitchFamily="18" charset="0"/>
                <a:cs typeface="Times New Roman" panose="02020603050405020304" pitchFamily="18" charset="0"/>
              </a:rPr>
            </a:br>
            <a:r>
              <a:rPr lang="en-IN" sz="2800" dirty="0" smtClean="0">
                <a:solidFill>
                  <a:srgbClr val="002060"/>
                </a:solidFill>
                <a:latin typeface="Times New Roman" panose="02020603050405020304" pitchFamily="18" charset="0"/>
                <a:cs typeface="Times New Roman" panose="02020603050405020304" pitchFamily="18" charset="0"/>
              </a:rPr>
              <a:t/>
            </a:r>
            <a:br>
              <a:rPr lang="en-IN" sz="2800" dirty="0" smtClean="0">
                <a:solidFill>
                  <a:srgbClr val="002060"/>
                </a:solidFill>
                <a:latin typeface="Times New Roman" panose="02020603050405020304" pitchFamily="18" charset="0"/>
                <a:cs typeface="Times New Roman" panose="02020603050405020304" pitchFamily="18" charset="0"/>
              </a:rPr>
            </a:br>
            <a:r>
              <a:rPr lang="en-IN" sz="2800" dirty="0" smtClean="0">
                <a:solidFill>
                  <a:srgbClr val="002060"/>
                </a:solidFill>
                <a:latin typeface="Times New Roman" panose="02020603050405020304" pitchFamily="18" charset="0"/>
                <a:cs typeface="Times New Roman" panose="02020603050405020304" pitchFamily="18" charset="0"/>
              </a:rPr>
              <a:t/>
            </a:r>
            <a:br>
              <a:rPr lang="en-IN" sz="2800" dirty="0" smtClean="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r>
            <a:br>
              <a:rPr lang="en-IN" sz="2800"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Hardware Specifications –</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                  </a:t>
            </a:r>
            <a:r>
              <a:rPr lang="en-IN" sz="2800" dirty="0" err="1">
                <a:solidFill>
                  <a:srgbClr val="002060"/>
                </a:solidFill>
                <a:latin typeface="Times New Roman" panose="02020603050405020304" pitchFamily="18" charset="0"/>
                <a:cs typeface="Times New Roman" panose="02020603050405020304" pitchFamily="18" charset="0"/>
              </a:rPr>
              <a:t>Winsdows</a:t>
            </a:r>
            <a:r>
              <a:rPr lang="en-IN" sz="2800" dirty="0">
                <a:solidFill>
                  <a:srgbClr val="002060"/>
                </a:solidFill>
                <a:latin typeface="Times New Roman" panose="02020603050405020304" pitchFamily="18" charset="0"/>
                <a:cs typeface="Times New Roman" panose="02020603050405020304" pitchFamily="18" charset="0"/>
              </a:rPr>
              <a:t> Operating System</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Intel Core i5  10</a:t>
            </a:r>
            <a:r>
              <a:rPr lang="en-IN" sz="2800" baseline="30000" dirty="0">
                <a:solidFill>
                  <a:srgbClr val="002060"/>
                </a:solidFill>
                <a:latin typeface="Times New Roman" panose="02020603050405020304" pitchFamily="18" charset="0"/>
                <a:cs typeface="Times New Roman" panose="02020603050405020304" pitchFamily="18" charset="0"/>
              </a:rPr>
              <a:t>th</a:t>
            </a:r>
            <a:r>
              <a:rPr lang="en-IN" sz="2800" dirty="0">
                <a:solidFill>
                  <a:srgbClr val="002060"/>
                </a:solidFill>
                <a:latin typeface="Times New Roman" panose="02020603050405020304" pitchFamily="18" charset="0"/>
                <a:cs typeface="Times New Roman" panose="02020603050405020304" pitchFamily="18" charset="0"/>
              </a:rPr>
              <a:t> Gen</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4GB Ram 64-bit</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1TB Hard Disk</a:t>
            </a:r>
            <a:br>
              <a:rPr lang="en-IN" sz="2800" dirty="0">
                <a:solidFill>
                  <a:srgbClr val="002060"/>
                </a:solidFill>
                <a:latin typeface="Times New Roman" panose="02020603050405020304" pitchFamily="18" charset="0"/>
                <a:cs typeface="Times New Roman" panose="02020603050405020304" pitchFamily="18" charset="0"/>
              </a:rPr>
            </a:br>
            <a:r>
              <a:rPr lang="en-IN" sz="2800" dirty="0" smtClean="0">
                <a:solidFill>
                  <a:srgbClr val="002060"/>
                </a:solidFill>
                <a:latin typeface="Times New Roman" panose="02020603050405020304" pitchFamily="18" charset="0"/>
                <a:cs typeface="Times New Roman" panose="02020603050405020304" pitchFamily="18" charset="0"/>
              </a:rPr>
              <a:t> </a:t>
            </a:r>
            <a:endParaRPr lang="en-IN" dirty="0">
              <a:solidFill>
                <a:srgbClr val="002060"/>
              </a:solidFill>
            </a:endParaRPr>
          </a:p>
        </p:txBody>
      </p:sp>
      <p:pic>
        <p:nvPicPr>
          <p:cNvPr id="3" name="Picture 2" descr="a4b7d492-6276-4e36-a47a-c304ed6b0ae5.jfif"/>
          <p:cNvPicPr>
            <a:picLocks noChangeAspect="1"/>
          </p:cNvPicPr>
          <p:nvPr/>
        </p:nvPicPr>
        <p:blipFill>
          <a:blip r:embed="rId2"/>
          <a:stretch>
            <a:fillRect/>
          </a:stretch>
        </p:blipFill>
        <p:spPr>
          <a:xfrm>
            <a:off x="4235570" y="1086929"/>
            <a:ext cx="1768416" cy="793630"/>
          </a:xfrm>
          <a:prstGeom prst="rect">
            <a:avLst/>
          </a:prstGeom>
        </p:spPr>
      </p:pic>
      <p:pic>
        <p:nvPicPr>
          <p:cNvPr id="4" name="Picture 3" descr="9b2c9278-19db-47b7-929f-4c00f2ede519.jfif"/>
          <p:cNvPicPr>
            <a:picLocks noChangeAspect="1"/>
          </p:cNvPicPr>
          <p:nvPr/>
        </p:nvPicPr>
        <p:blipFill>
          <a:blip r:embed="rId3"/>
          <a:stretch>
            <a:fillRect/>
          </a:stretch>
        </p:blipFill>
        <p:spPr>
          <a:xfrm>
            <a:off x="3784768" y="2347103"/>
            <a:ext cx="2948940" cy="749779"/>
          </a:xfrm>
          <a:prstGeom prst="rect">
            <a:avLst/>
          </a:prstGeom>
        </p:spPr>
      </p:pic>
      <p:pic>
        <p:nvPicPr>
          <p:cNvPr id="5" name="Picture 4" descr="837658f1-9199-42e8-9618-e5ee70bd3a7c.jfif"/>
          <p:cNvPicPr>
            <a:picLocks noChangeAspect="1"/>
          </p:cNvPicPr>
          <p:nvPr/>
        </p:nvPicPr>
        <p:blipFill>
          <a:blip r:embed="rId4"/>
          <a:stretch>
            <a:fillRect/>
          </a:stretch>
        </p:blipFill>
        <p:spPr>
          <a:xfrm>
            <a:off x="4652154" y="3502325"/>
            <a:ext cx="920511" cy="733245"/>
          </a:xfrm>
          <a:prstGeom prst="rect">
            <a:avLst/>
          </a:prstGeom>
        </p:spPr>
      </p:pic>
    </p:spTree>
    <p:extLst>
      <p:ext uri="{BB962C8B-B14F-4D97-AF65-F5344CB8AC3E}">
        <p14:creationId xmlns:p14="http://schemas.microsoft.com/office/powerpoint/2010/main" xmlns="" val="4004898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rmAutofit/>
          </a:bodyPr>
          <a:lstStyle/>
          <a:p>
            <a:r>
              <a:rPr lang="en-IN" sz="3200" dirty="0" smtClean="0">
                <a:solidFill>
                  <a:srgbClr val="002060"/>
                </a:solidFill>
                <a:latin typeface="Times New Roman" pitchFamily="18" charset="0"/>
                <a:cs typeface="Times New Roman" pitchFamily="18" charset="0"/>
              </a:rPr>
              <a:t>Virtual Assistant Life Cycle – </a:t>
            </a:r>
            <a:br>
              <a:rPr lang="en-IN" sz="3200" dirty="0" smtClean="0">
                <a:solidFill>
                  <a:srgbClr val="002060"/>
                </a:solidFill>
                <a:latin typeface="Times New Roman" pitchFamily="18" charset="0"/>
                <a:cs typeface="Times New Roman" pitchFamily="18" charset="0"/>
              </a:rPr>
            </a:br>
            <a:r>
              <a:rPr lang="en-IN" sz="3200" dirty="0" smtClean="0">
                <a:solidFill>
                  <a:srgbClr val="002060"/>
                </a:solidFill>
                <a:latin typeface="Times New Roman" pitchFamily="18" charset="0"/>
                <a:cs typeface="Times New Roman" pitchFamily="18" charset="0"/>
              </a:rPr>
              <a:t> </a:t>
            </a:r>
            <a:endParaRPr lang="en-US" sz="3200" dirty="0">
              <a:solidFill>
                <a:srgbClr val="002060"/>
              </a:solidFill>
              <a:latin typeface="Times New Roman" pitchFamily="18" charset="0"/>
              <a:cs typeface="Times New Roman" pitchFamily="18" charset="0"/>
            </a:endParaRPr>
          </a:p>
        </p:txBody>
      </p:sp>
      <p:pic>
        <p:nvPicPr>
          <p:cNvPr id="3" name="Picture 2" descr="3c9d35ab-22d0-42ed-9543-24fa48cbcb09.jfif"/>
          <p:cNvPicPr>
            <a:picLocks noChangeAspect="1"/>
          </p:cNvPicPr>
          <p:nvPr/>
        </p:nvPicPr>
        <p:blipFill>
          <a:blip r:embed="rId2"/>
          <a:stretch>
            <a:fillRect/>
          </a:stretch>
        </p:blipFill>
        <p:spPr>
          <a:xfrm>
            <a:off x="371583" y="1009290"/>
            <a:ext cx="5082540" cy="4839419"/>
          </a:xfrm>
          <a:prstGeom prst="rect">
            <a:avLst/>
          </a:prstGeom>
        </p:spPr>
      </p:pic>
      <p:pic>
        <p:nvPicPr>
          <p:cNvPr id="4" name="Picture 3" descr="23435e24-1f81-4e02-a596-8a286e0f72a8.jfif"/>
          <p:cNvPicPr>
            <a:picLocks noChangeAspect="1"/>
          </p:cNvPicPr>
          <p:nvPr/>
        </p:nvPicPr>
        <p:blipFill>
          <a:blip r:embed="rId3"/>
          <a:stretch>
            <a:fillRect/>
          </a:stretch>
        </p:blipFill>
        <p:spPr>
          <a:xfrm>
            <a:off x="6366294" y="836761"/>
            <a:ext cx="5322498" cy="376974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F22EB73-2563-4968-84E0-AA38C6AB5BD6}"/>
              </a:ext>
            </a:extLst>
          </p:cNvPr>
          <p:cNvSpPr>
            <a:spLocks noGrp="1"/>
          </p:cNvSpPr>
          <p:nvPr>
            <p:ph type="title"/>
          </p:nvPr>
        </p:nvSpPr>
        <p:spPr>
          <a:xfrm>
            <a:off x="103367" y="111318"/>
            <a:ext cx="11990567" cy="6655242"/>
          </a:xfrm>
        </p:spPr>
        <p:txBody>
          <a:bodyPr>
            <a:normAutofit/>
          </a:bodyPr>
          <a:lstStyle/>
          <a:p>
            <a:r>
              <a:rPr lang="en-IN" dirty="0">
                <a:solidFill>
                  <a:srgbClr val="002060"/>
                </a:solidFill>
                <a:latin typeface="Times New Roman" panose="02020603050405020304" pitchFamily="18" charset="0"/>
                <a:cs typeface="Times New Roman" panose="02020603050405020304" pitchFamily="18" charset="0"/>
              </a:rPr>
              <a:t>Deployment –</a:t>
            </a:r>
            <a:br>
              <a:rPr lang="en-IN"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If any other or Client want to execute this virtual Assistant Software using Python in his/her system,  they must have following least specifications in their system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a. 2 GB RAM</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b. 5 GB Free Space in internal memory</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c. Modern Operating system</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d. 2 GB graphic card</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e. Normal Processor is required</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304535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9D551D-B5CB-46F7-8456-1324173830FD}"/>
              </a:ext>
            </a:extLst>
          </p:cNvPr>
          <p:cNvSpPr>
            <a:spLocks noGrp="1"/>
          </p:cNvSpPr>
          <p:nvPr>
            <p:ph type="title"/>
          </p:nvPr>
        </p:nvSpPr>
        <p:spPr>
          <a:xfrm>
            <a:off x="151970" y="179864"/>
            <a:ext cx="12040030" cy="6678136"/>
          </a:xfrm>
        </p:spPr>
        <p:txBody>
          <a:bodyPr>
            <a:normAutofit fontScale="90000"/>
          </a:bodyPr>
          <a:lstStyle/>
          <a:p>
            <a:r>
              <a:rPr lang="en-IN" sz="4000" u="sng"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Advantages </a:t>
            </a: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 </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1. It saves time.</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2. User perform multiple tasks at the same time.</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3. This software is most useful for ‘specially abled’ people.</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4. People can do their work by staying away from their system.</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
            </a:r>
            <a:b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br>
            <a:r>
              <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rPr>
              <a:t>5. </a:t>
            </a:r>
            <a:r>
              <a:rPr lang="en-US" sz="3200" b="0" i="0" dirty="0">
                <a:solidFill>
                  <a:srgbClr val="002060"/>
                </a:solidFill>
                <a:latin typeface="arial" panose="020B0604020202020204" pitchFamily="34" charset="0"/>
              </a:rPr>
              <a:t>Encouraging users to spend less time facing display screens.</a:t>
            </a:r>
            <a:br>
              <a:rPr lang="en-US" sz="3200" b="0" i="0" dirty="0">
                <a:solidFill>
                  <a:srgbClr val="002060"/>
                </a:solidFill>
                <a:latin typeface="arial" panose="020B0604020202020204" pitchFamily="34" charset="0"/>
              </a:rPr>
            </a:br>
            <a:r>
              <a:rPr lang="en-US" b="0" i="0" dirty="0">
                <a:solidFill>
                  <a:srgbClr val="202124"/>
                </a:solidFill>
                <a:latin typeface="arial" panose="020B0604020202020204" pitchFamily="34" charset="0"/>
              </a:rPr>
              <a:t/>
            </a:r>
            <a:br>
              <a:rPr lang="en-US" b="0" i="0" dirty="0">
                <a:solidFill>
                  <a:srgbClr val="202124"/>
                </a:solidFill>
                <a:latin typeface="arial" panose="020B0604020202020204" pitchFamily="34" charset="0"/>
              </a:rPr>
            </a:br>
            <a:r>
              <a:rPr lang="en-US" dirty="0">
                <a:solidFill>
                  <a:srgbClr val="002060"/>
                </a:solidFill>
                <a:latin typeface="arial" panose="020B0604020202020204" pitchFamily="34" charset="0"/>
              </a:rPr>
              <a:t>6. </a:t>
            </a:r>
            <a:r>
              <a:rPr lang="en-US" sz="3200" dirty="0">
                <a:solidFill>
                  <a:srgbClr val="002060"/>
                </a:solidFill>
                <a:latin typeface="arial" panose="020B0604020202020204" pitchFamily="34" charset="0"/>
              </a:rPr>
              <a:t>There is no need for user to work sitting in one place for a long time.</a:t>
            </a:r>
            <a:endParaRPr lang="en-IN" dirty="0">
              <a:solidFill>
                <a:srgbClr val="002060"/>
              </a:solidFill>
              <a:latin typeface="Sitka Heading" panose="02000505000000020004" pitchFamily="2" charset="0"/>
              <a:ea typeface="Segoe UI Symbol" panose="020B0502040204020203" pitchFamily="34" charset="0"/>
              <a:cs typeface="Segoe UI" panose="020B0502040204020203" pitchFamily="34" charset="0"/>
            </a:endParaRPr>
          </a:p>
        </p:txBody>
      </p:sp>
      <p:sp>
        <p:nvSpPr>
          <p:cNvPr id="3" name="Rectangle 1">
            <a:extLst>
              <a:ext uri="{FF2B5EF4-FFF2-40B4-BE49-F238E27FC236}">
                <a16:creationId xmlns:a16="http://schemas.microsoft.com/office/drawing/2014/main" xmlns="" id="{904BD32B-CE52-45D8-97BF-0A24EAADA742}"/>
              </a:ext>
            </a:extLst>
          </p:cNvPr>
          <p:cNvSpPr>
            <a:spLocks noChangeArrowheads="1"/>
          </p:cNvSpPr>
          <p:nvPr/>
        </p:nvSpPr>
        <p:spPr bwMode="auto">
          <a:xfrm>
            <a:off x="707667" y="1494911"/>
            <a:ext cx="65" cy="282137"/>
          </a:xfrm>
          <a:prstGeom prst="rect">
            <a:avLst/>
          </a:prstGeom>
          <a:solidFill>
            <a:srgbClr val="F8F9F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rgbClr val="002060"/>
              </a:solidFill>
              <a:effectLst/>
              <a:latin typeface="Arial" panose="020B0604020202020204" pitchFamily="34" charset="0"/>
            </a:endParaRPr>
          </a:p>
        </p:txBody>
      </p:sp>
      <p:sp>
        <p:nvSpPr>
          <p:cNvPr id="5" name="Rectangle 3">
            <a:extLst>
              <a:ext uri="{FF2B5EF4-FFF2-40B4-BE49-F238E27FC236}">
                <a16:creationId xmlns:a16="http://schemas.microsoft.com/office/drawing/2014/main" xmlns="" id="{06C9AA13-D4D8-4D84-820C-8CA0EAFEF4D0}"/>
              </a:ext>
            </a:extLst>
          </p:cNvPr>
          <p:cNvSpPr>
            <a:spLocks noChangeArrowheads="1"/>
          </p:cNvSpPr>
          <p:nvPr/>
        </p:nvSpPr>
        <p:spPr bwMode="auto">
          <a:xfrm>
            <a:off x="151970" y="179864"/>
            <a:ext cx="12040029" cy="97471"/>
          </a:xfrm>
          <a:prstGeom prst="rect">
            <a:avLst/>
          </a:prstGeom>
          <a:solidFill>
            <a:srgbClr val="F8F9F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xmlns="" id="{3CE73038-0A72-4C13-8547-626DFB77C69D}"/>
              </a:ext>
            </a:extLst>
          </p:cNvPr>
          <p:cNvSpPr>
            <a:spLocks noChangeArrowheads="1"/>
          </p:cNvSpPr>
          <p:nvPr/>
        </p:nvSpPr>
        <p:spPr bwMode="auto">
          <a:xfrm>
            <a:off x="-37107" y="117864"/>
            <a:ext cx="65" cy="251359"/>
          </a:xfrm>
          <a:prstGeom prst="rect">
            <a:avLst/>
          </a:prstGeom>
          <a:solidFill>
            <a:srgbClr val="F8F9FA"/>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22012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EA9D1F-A43A-47E4-A656-B3DAB72AA77F}"/>
              </a:ext>
            </a:extLst>
          </p:cNvPr>
          <p:cNvSpPr>
            <a:spLocks noGrp="1"/>
          </p:cNvSpPr>
          <p:nvPr>
            <p:ph type="title"/>
          </p:nvPr>
        </p:nvSpPr>
        <p:spPr>
          <a:xfrm>
            <a:off x="111319" y="166977"/>
            <a:ext cx="11895152" cy="6567778"/>
          </a:xfrm>
        </p:spPr>
        <p:txBody>
          <a:bodyPr/>
          <a:lstStyle/>
          <a:p>
            <a:r>
              <a:rPr lang="en-IN" sz="4000" u="sng" dirty="0">
                <a:solidFill>
                  <a:srgbClr val="002060"/>
                </a:solidFill>
                <a:latin typeface="Times New Roman" panose="02020603050405020304" pitchFamily="18" charset="0"/>
                <a:cs typeface="Times New Roman" panose="02020603050405020304" pitchFamily="18" charset="0"/>
              </a:rPr>
              <a:t>Scope –</a:t>
            </a: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 </a:t>
            </a:r>
            <a:br>
              <a:rPr lang="en-IN" dirty="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
            </a:r>
            <a:br>
              <a:rPr lang="en-IN" dirty="0" smtClean="0">
                <a:solidFill>
                  <a:srgbClr val="002060"/>
                </a:solidFill>
                <a:latin typeface="Times New Roman" panose="02020603050405020304" pitchFamily="18" charset="0"/>
                <a:cs typeface="Times New Roman" panose="02020603050405020304" pitchFamily="18" charset="0"/>
              </a:rPr>
            </a:br>
            <a:r>
              <a:rPr lang="en-IN" sz="3200" dirty="0" smtClean="0">
                <a:solidFill>
                  <a:srgbClr val="002060"/>
                </a:solidFill>
                <a:latin typeface="Times New Roman" panose="02020603050405020304" pitchFamily="18" charset="0"/>
                <a:cs typeface="Times New Roman" panose="02020603050405020304" pitchFamily="18" charset="0"/>
              </a:rPr>
              <a:t>      </a:t>
            </a:r>
            <a:r>
              <a:rPr lang="en-IN" sz="3200" dirty="0">
                <a:solidFill>
                  <a:srgbClr val="002060"/>
                </a:solidFill>
                <a:latin typeface="Times New Roman" panose="02020603050405020304" pitchFamily="18" charset="0"/>
                <a:cs typeface="Times New Roman" panose="02020603050405020304" pitchFamily="18" charset="0"/>
              </a:rPr>
              <a:t>In IT sector </a:t>
            </a:r>
            <a:br>
              <a:rPr lang="en-IN" sz="3200" dirty="0">
                <a:solidFill>
                  <a:srgbClr val="002060"/>
                </a:solidFill>
                <a:latin typeface="Times New Roman" panose="02020603050405020304" pitchFamily="18" charset="0"/>
                <a:cs typeface="Times New Roman" panose="02020603050405020304" pitchFamily="18" charset="0"/>
              </a:rPr>
            </a:br>
            <a:r>
              <a:rPr lang="en-IN" sz="3200" dirty="0">
                <a:solidFill>
                  <a:srgbClr val="002060"/>
                </a:solidFill>
                <a:latin typeface="Times New Roman" panose="02020603050405020304" pitchFamily="18" charset="0"/>
                <a:cs typeface="Times New Roman" panose="02020603050405020304" pitchFamily="18" charset="0"/>
              </a:rPr>
              <a:t>      In Marketing</a:t>
            </a:r>
            <a:br>
              <a:rPr lang="en-IN" sz="3200" dirty="0">
                <a:solidFill>
                  <a:srgbClr val="002060"/>
                </a:solidFill>
                <a:latin typeface="Times New Roman" panose="02020603050405020304" pitchFamily="18" charset="0"/>
                <a:cs typeface="Times New Roman" panose="02020603050405020304" pitchFamily="18" charset="0"/>
              </a:rPr>
            </a:br>
            <a:r>
              <a:rPr lang="en-IN" sz="3200" dirty="0">
                <a:solidFill>
                  <a:srgbClr val="002060"/>
                </a:solidFill>
                <a:latin typeface="Times New Roman" panose="02020603050405020304" pitchFamily="18" charset="0"/>
                <a:cs typeface="Times New Roman" panose="02020603050405020304" pitchFamily="18" charset="0"/>
              </a:rPr>
              <a:t>      In Education</a:t>
            </a:r>
            <a:br>
              <a:rPr lang="en-IN" sz="3200" dirty="0">
                <a:solidFill>
                  <a:srgbClr val="002060"/>
                </a:solidFill>
                <a:latin typeface="Times New Roman" panose="02020603050405020304" pitchFamily="18" charset="0"/>
                <a:cs typeface="Times New Roman" panose="02020603050405020304" pitchFamily="18" charset="0"/>
              </a:rPr>
            </a:br>
            <a:r>
              <a:rPr lang="en-IN" sz="3200" dirty="0">
                <a:solidFill>
                  <a:srgbClr val="002060"/>
                </a:solidFill>
                <a:latin typeface="Times New Roman" panose="02020603050405020304" pitchFamily="18" charset="0"/>
                <a:cs typeface="Times New Roman" panose="02020603050405020304" pitchFamily="18" charset="0"/>
              </a:rPr>
              <a:t>      In Society</a:t>
            </a:r>
            <a:br>
              <a:rPr lang="en-IN" sz="3200" dirty="0">
                <a:solidFill>
                  <a:srgbClr val="002060"/>
                </a:solidFill>
                <a:latin typeface="Times New Roman" panose="02020603050405020304" pitchFamily="18" charset="0"/>
                <a:cs typeface="Times New Roman" panose="02020603050405020304" pitchFamily="18" charset="0"/>
              </a:rPr>
            </a:br>
            <a:r>
              <a:rPr lang="en-IN" sz="3200" dirty="0">
                <a:solidFill>
                  <a:srgbClr val="002060"/>
                </a:solidFill>
                <a:latin typeface="Times New Roman" panose="02020603050405020304" pitchFamily="18" charset="0"/>
                <a:cs typeface="Times New Roman" panose="02020603050405020304" pitchFamily="18" charset="0"/>
              </a:rPr>
              <a:t>      In Medical Field </a:t>
            </a:r>
            <a:br>
              <a:rPr lang="en-IN" sz="3200" dirty="0">
                <a:solidFill>
                  <a:srgbClr val="002060"/>
                </a:solidFill>
                <a:latin typeface="Times New Roman" panose="02020603050405020304" pitchFamily="18" charset="0"/>
                <a:cs typeface="Times New Roman" panose="02020603050405020304" pitchFamily="18" charset="0"/>
              </a:rPr>
            </a:br>
            <a:r>
              <a:rPr lang="en-IN" sz="3200" dirty="0">
                <a:solidFill>
                  <a:srgbClr val="002060"/>
                </a:solidFill>
                <a:latin typeface="Times New Roman" panose="02020603050405020304" pitchFamily="18" charset="0"/>
                <a:cs typeface="Times New Roman" panose="02020603050405020304" pitchFamily="18" charset="0"/>
              </a:rPr>
              <a:t> </a:t>
            </a:r>
            <a:br>
              <a:rPr lang="en-IN" sz="3200" dirty="0">
                <a:solidFill>
                  <a:srgbClr val="002060"/>
                </a:solidFill>
                <a:latin typeface="Times New Roman" panose="02020603050405020304" pitchFamily="18" charset="0"/>
                <a:cs typeface="Times New Roman" panose="02020603050405020304" pitchFamily="18" charset="0"/>
              </a:rPr>
            </a:br>
            <a:r>
              <a:rPr lang="en-IN" sz="3200" dirty="0">
                <a:solidFill>
                  <a:srgbClr val="002060"/>
                </a:solidFill>
                <a:latin typeface="Times New Roman" panose="02020603050405020304" pitchFamily="18" charset="0"/>
                <a:cs typeface="Times New Roman" panose="02020603050405020304" pitchFamily="18" charset="0"/>
              </a:rPr>
              <a:t>And it is useful for many other sectors… </a:t>
            </a:r>
            <a:br>
              <a:rPr lang="en-IN" sz="3200"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xmlns="" id="{821103F3-9876-4437-858B-4304EAE83289}"/>
              </a:ext>
            </a:extLst>
          </p:cNvPr>
          <p:cNvSpPr/>
          <p:nvPr/>
        </p:nvSpPr>
        <p:spPr>
          <a:xfrm>
            <a:off x="185529" y="1983853"/>
            <a:ext cx="580445" cy="341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Arrow: Right 5">
            <a:extLst>
              <a:ext uri="{FF2B5EF4-FFF2-40B4-BE49-F238E27FC236}">
                <a16:creationId xmlns:a16="http://schemas.microsoft.com/office/drawing/2014/main" xmlns="" id="{B341CB28-30A6-4B72-9602-8E8C6E141D62}"/>
              </a:ext>
            </a:extLst>
          </p:cNvPr>
          <p:cNvSpPr/>
          <p:nvPr/>
        </p:nvSpPr>
        <p:spPr>
          <a:xfrm>
            <a:off x="185529" y="2557672"/>
            <a:ext cx="580445" cy="341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Right 6">
            <a:extLst>
              <a:ext uri="{FF2B5EF4-FFF2-40B4-BE49-F238E27FC236}">
                <a16:creationId xmlns:a16="http://schemas.microsoft.com/office/drawing/2014/main" xmlns="" id="{CA572E32-92F7-429E-B6F3-89F1224F0FAB}"/>
              </a:ext>
            </a:extLst>
          </p:cNvPr>
          <p:cNvSpPr/>
          <p:nvPr/>
        </p:nvSpPr>
        <p:spPr>
          <a:xfrm>
            <a:off x="185529" y="3087094"/>
            <a:ext cx="580445" cy="341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xmlns="" id="{E8FBD0EE-0FA6-4B04-BEC6-97EC8672663D}"/>
              </a:ext>
            </a:extLst>
          </p:cNvPr>
          <p:cNvSpPr/>
          <p:nvPr/>
        </p:nvSpPr>
        <p:spPr>
          <a:xfrm>
            <a:off x="185529" y="3614532"/>
            <a:ext cx="580445" cy="341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xmlns="" id="{D173F861-F205-4203-8A75-CB0E151A9E9A}"/>
              </a:ext>
            </a:extLst>
          </p:cNvPr>
          <p:cNvSpPr/>
          <p:nvPr/>
        </p:nvSpPr>
        <p:spPr>
          <a:xfrm>
            <a:off x="185529" y="4183298"/>
            <a:ext cx="580445" cy="3419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descr="ca5b7fc9-86a2-460d-9a68-c611f38d12c3.jfif"/>
          <p:cNvPicPr>
            <a:picLocks noChangeAspect="1"/>
          </p:cNvPicPr>
          <p:nvPr/>
        </p:nvPicPr>
        <p:blipFill>
          <a:blip r:embed="rId2"/>
          <a:stretch>
            <a:fillRect/>
          </a:stretch>
        </p:blipFill>
        <p:spPr>
          <a:xfrm>
            <a:off x="4226942" y="198409"/>
            <a:ext cx="7608499" cy="4520240"/>
          </a:xfrm>
          <a:prstGeom prst="rect">
            <a:avLst/>
          </a:prstGeom>
        </p:spPr>
      </p:pic>
    </p:spTree>
    <p:extLst>
      <p:ext uri="{BB962C8B-B14F-4D97-AF65-F5344CB8AC3E}">
        <p14:creationId xmlns:p14="http://schemas.microsoft.com/office/powerpoint/2010/main" xmlns="" val="4091671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02F268-F64A-4F3E-AD7B-CD48DDC7DFFF}"/>
              </a:ext>
            </a:extLst>
          </p:cNvPr>
          <p:cNvSpPr>
            <a:spLocks noGrp="1"/>
          </p:cNvSpPr>
          <p:nvPr>
            <p:ph type="title"/>
          </p:nvPr>
        </p:nvSpPr>
        <p:spPr>
          <a:xfrm>
            <a:off x="145185" y="115956"/>
            <a:ext cx="11901630" cy="6626087"/>
          </a:xfrm>
        </p:spPr>
        <p:txBody>
          <a:bodyPr>
            <a:normAutofit fontScale="90000"/>
          </a:bodyPr>
          <a:lstStyle/>
          <a:p>
            <a:r>
              <a:rPr lang="en-IN" u="sng" dirty="0">
                <a:solidFill>
                  <a:srgbClr val="002060"/>
                </a:solidFill>
                <a:latin typeface="Times New Roman" panose="02020603050405020304" pitchFamily="18" charset="0"/>
                <a:cs typeface="Times New Roman" panose="02020603050405020304" pitchFamily="18" charset="0"/>
              </a:rPr>
              <a:t>Conclusion </a:t>
            </a:r>
            <a:r>
              <a:rPr lang="en-IN" dirty="0">
                <a:solidFill>
                  <a:srgbClr val="002060"/>
                </a:solidFill>
                <a:latin typeface="Times New Roman" panose="02020603050405020304" pitchFamily="18" charset="0"/>
                <a:cs typeface="Times New Roman" panose="02020603050405020304" pitchFamily="18" charset="0"/>
              </a:rPr>
              <a:t>– </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                  </a:t>
            </a:r>
            <a:r>
              <a:rPr lang="en-US" sz="3200" b="0" i="0" dirty="0">
                <a:solidFill>
                  <a:srgbClr val="002060"/>
                </a:solidFill>
                <a:effectLst/>
                <a:latin typeface="Times New Roman" panose="02020603050405020304" pitchFamily="18" charset="0"/>
                <a:cs typeface="Times New Roman" panose="02020603050405020304" pitchFamily="18" charset="0"/>
              </a:rPr>
              <a:t>This is how simple it is to build our own voice assistant. You can add many more features such as play your favorite songs, give weather details, open email application, compose emails, restart your system, etc. You can integrate this Software into System as well.</a:t>
            </a:r>
            <a:br>
              <a:rPr lang="en-US" sz="3200" b="0" i="0" dirty="0">
                <a:solidFill>
                  <a:srgbClr val="002060"/>
                </a:solidFill>
                <a:effectLst/>
                <a:latin typeface="Times New Roman" panose="02020603050405020304" pitchFamily="18" charset="0"/>
                <a:cs typeface="Times New Roman" panose="02020603050405020304" pitchFamily="18" charset="0"/>
              </a:rPr>
            </a:br>
            <a:r>
              <a:rPr lang="en-US" sz="3200" b="0" i="0" dirty="0">
                <a:solidFill>
                  <a:srgbClr val="002060"/>
                </a:solidFill>
                <a:effectLst/>
                <a:latin typeface="Times New Roman" panose="02020603050405020304" pitchFamily="18" charset="0"/>
                <a:cs typeface="Times New Roman" panose="02020603050405020304" pitchFamily="18" charset="0"/>
              </a:rPr>
              <a:t> </a:t>
            </a:r>
            <a:br>
              <a:rPr lang="en-US" sz="3200" b="0" i="0" dirty="0">
                <a:solidFill>
                  <a:srgbClr val="002060"/>
                </a:solidFill>
                <a:effectLst/>
                <a:latin typeface="Times New Roman" panose="02020603050405020304" pitchFamily="18" charset="0"/>
                <a:cs typeface="Times New Roman" panose="02020603050405020304" pitchFamily="18" charset="0"/>
              </a:rPr>
            </a:br>
            <a:r>
              <a:rPr lang="en-US" sz="3200" b="0" i="0" dirty="0">
                <a:solidFill>
                  <a:srgbClr val="002060"/>
                </a:solidFill>
                <a:effectLst/>
                <a:latin typeface="Times New Roman" panose="02020603050405020304" pitchFamily="18" charset="0"/>
                <a:cs typeface="Times New Roman" panose="02020603050405020304" pitchFamily="18" charset="0"/>
              </a:rPr>
              <a:t>                   We will add more features to this software in future and try to make it even more innovative.</a:t>
            </a:r>
            <a:br>
              <a:rPr lang="en-US" sz="3200" b="0" i="0" dirty="0">
                <a:solidFill>
                  <a:srgbClr val="002060"/>
                </a:solidFill>
                <a:effectLst/>
                <a:latin typeface="Times New Roman" panose="02020603050405020304" pitchFamily="18" charset="0"/>
                <a:cs typeface="Times New Roman" panose="02020603050405020304" pitchFamily="18" charset="0"/>
              </a:rPr>
            </a:br>
            <a:r>
              <a:rPr lang="en-US" sz="3200" b="0" i="0" dirty="0">
                <a:solidFill>
                  <a:srgbClr val="002060"/>
                </a:solidFill>
                <a:effectLst/>
                <a:latin typeface="Times New Roman" panose="02020603050405020304" pitchFamily="18" charset="0"/>
                <a:cs typeface="Times New Roman" panose="02020603050405020304" pitchFamily="18" charset="0"/>
              </a:rPr>
              <a:t> </a:t>
            </a:r>
            <a:br>
              <a:rPr lang="en-US" sz="3200" b="0" i="0" dirty="0">
                <a:solidFill>
                  <a:srgbClr val="002060"/>
                </a:solidFill>
                <a:effectLst/>
                <a:latin typeface="Times New Roman" panose="02020603050405020304" pitchFamily="18" charset="0"/>
                <a:cs typeface="Times New Roman" panose="02020603050405020304" pitchFamily="18" charset="0"/>
              </a:rPr>
            </a:br>
            <a:r>
              <a:rPr lang="en-US" sz="3200" b="0" i="0" dirty="0">
                <a:solidFill>
                  <a:srgbClr val="002060"/>
                </a:solidFill>
                <a:effectLst/>
                <a:latin typeface="Times New Roman" panose="02020603050405020304" pitchFamily="18" charset="0"/>
                <a:cs typeface="Times New Roman" panose="02020603050405020304" pitchFamily="18" charset="0"/>
              </a:rPr>
              <a:t>                    The entire Coding is in python and additiona</a:t>
            </a:r>
            <a:r>
              <a:rPr lang="en-US" sz="3200" dirty="0">
                <a:solidFill>
                  <a:srgbClr val="002060"/>
                </a:solidFill>
                <a:latin typeface="Times New Roman" panose="02020603050405020304" pitchFamily="18" charset="0"/>
                <a:cs typeface="Times New Roman" panose="02020603050405020304" pitchFamily="18" charset="0"/>
              </a:rPr>
              <a:t>l features are created by using GUI..</a:t>
            </a:r>
            <a:r>
              <a:rPr lang="en-US" sz="3200" b="0" i="0" dirty="0">
                <a:solidFill>
                  <a:srgbClr val="002060"/>
                </a:solidFill>
                <a:effectLst/>
                <a:latin typeface="Times New Roman" panose="02020603050405020304" pitchFamily="18" charset="0"/>
                <a:cs typeface="Times New Roman" panose="02020603050405020304" pitchFamily="18" charset="0"/>
              </a:rPr>
              <a:t/>
            </a:r>
            <a:br>
              <a:rPr lang="en-US" sz="3200" b="0" i="0" dirty="0">
                <a:solidFill>
                  <a:srgbClr val="002060"/>
                </a:solidFill>
                <a:effectLst/>
                <a:latin typeface="Times New Roman" panose="02020603050405020304" pitchFamily="18" charset="0"/>
                <a:cs typeface="Times New Roman" panose="02020603050405020304" pitchFamily="18" charset="0"/>
              </a:rPr>
            </a:br>
            <a:r>
              <a:rPr lang="en-IN" sz="3200" dirty="0">
                <a:solidFill>
                  <a:srgbClr val="002060"/>
                </a:solidFill>
                <a:latin typeface="Times New Roman" panose="02020603050405020304" pitchFamily="18" charset="0"/>
                <a:cs typeface="Times New Roman" panose="02020603050405020304" pitchFamily="18" charset="0"/>
              </a:rPr>
              <a:t/>
            </a:r>
            <a:br>
              <a:rPr lang="en-IN" sz="3200"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74241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normAutofit/>
          </a:bodyPr>
          <a:lstStyle/>
          <a:p>
            <a:pPr algn="ctr"/>
            <a:r>
              <a:rPr lang="en-IN" sz="8000" dirty="0" smtClean="0">
                <a:solidFill>
                  <a:srgbClr val="C00000"/>
                </a:solidFill>
                <a:latin typeface="Algerian" pitchFamily="82" charset="0"/>
              </a:rPr>
              <a:t/>
            </a:r>
            <a:br>
              <a:rPr lang="en-IN" sz="8000" dirty="0" smtClean="0">
                <a:solidFill>
                  <a:srgbClr val="C00000"/>
                </a:solidFill>
                <a:latin typeface="Algerian" pitchFamily="82" charset="0"/>
              </a:rPr>
            </a:br>
            <a:r>
              <a:rPr lang="en-IN" sz="8000" dirty="0" smtClean="0">
                <a:solidFill>
                  <a:srgbClr val="C00000"/>
                </a:solidFill>
                <a:latin typeface="Algerian" pitchFamily="82" charset="0"/>
              </a:rPr>
              <a:t/>
            </a:r>
            <a:br>
              <a:rPr lang="en-IN" sz="8000" dirty="0" smtClean="0">
                <a:solidFill>
                  <a:srgbClr val="C00000"/>
                </a:solidFill>
                <a:latin typeface="Algerian" pitchFamily="82" charset="0"/>
              </a:rPr>
            </a:br>
            <a:r>
              <a:rPr lang="en-IN" sz="8000" dirty="0" smtClean="0">
                <a:solidFill>
                  <a:srgbClr val="C00000"/>
                </a:solidFill>
                <a:latin typeface="Algerian" pitchFamily="82" charset="0"/>
              </a:rPr>
              <a:t>Thank You</a:t>
            </a:r>
            <a:endParaRPr lang="en-US" sz="8000" dirty="0">
              <a:solidFill>
                <a:srgbClr val="C00000"/>
              </a:solidFill>
              <a:latin typeface="Algerian"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D0CCBE7-0228-4EE0-87F9-2DEFC1CF016F}"/>
              </a:ext>
            </a:extLst>
          </p:cNvPr>
          <p:cNvSpPr>
            <a:spLocks noGrp="1"/>
          </p:cNvSpPr>
          <p:nvPr>
            <p:ph type="title"/>
          </p:nvPr>
        </p:nvSpPr>
        <p:spPr>
          <a:xfrm>
            <a:off x="241540" y="198408"/>
            <a:ext cx="10548380" cy="6456834"/>
          </a:xfrm>
        </p:spPr>
        <p:txBody>
          <a:bodyPr>
            <a:normAutofit fontScale="90000"/>
          </a:bodyPr>
          <a:lstStyle/>
          <a:p>
            <a:r>
              <a:rPr lang="en-IN" u="sng" dirty="0">
                <a:solidFill>
                  <a:srgbClr val="002060"/>
                </a:solidFill>
                <a:latin typeface="Times New Roman" panose="02020603050405020304" pitchFamily="18" charset="0"/>
                <a:cs typeface="Times New Roman" panose="02020603050405020304" pitchFamily="18" charset="0"/>
              </a:rPr>
              <a:t>Table of Contents –</a:t>
            </a: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1.Introduction</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2.Languages and Technologies </a:t>
            </a:r>
            <a:r>
              <a:rPr lang="en-IN" dirty="0" smtClean="0">
                <a:solidFill>
                  <a:srgbClr val="002060"/>
                </a:solidFill>
                <a:latin typeface="Times New Roman" panose="02020603050405020304" pitchFamily="18" charset="0"/>
                <a:cs typeface="Times New Roman" panose="02020603050405020304" pitchFamily="18" charset="0"/>
              </a:rPr>
              <a:t>used</a:t>
            </a:r>
            <a:r>
              <a:rPr lang="en-IN" smtClean="0">
                <a:solidFill>
                  <a:srgbClr val="002060"/>
                </a:solidFill>
                <a:latin typeface="Times New Roman" panose="02020603050405020304" pitchFamily="18" charset="0"/>
                <a:cs typeface="Times New Roman" panose="02020603050405020304" pitchFamily="18" charset="0"/>
              </a:rPr>
              <a:t/>
            </a:r>
            <a:br>
              <a:rPr lang="en-IN" smtClean="0">
                <a:solidFill>
                  <a:srgbClr val="002060"/>
                </a:solidFill>
                <a:latin typeface="Times New Roman" panose="02020603050405020304" pitchFamily="18" charset="0"/>
                <a:cs typeface="Times New Roman" panose="02020603050405020304" pitchFamily="18" charset="0"/>
              </a:rPr>
            </a:br>
            <a:r>
              <a:rPr lang="en-IN" smtClean="0">
                <a:solidFill>
                  <a:srgbClr val="002060"/>
                </a:solidFill>
                <a:latin typeface="Times New Roman" panose="02020603050405020304" pitchFamily="18" charset="0"/>
                <a:cs typeface="Times New Roman" panose="02020603050405020304" pitchFamily="18" charset="0"/>
              </a:rPr>
              <a:t>3.Features </a:t>
            </a: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4.Working</a:t>
            </a: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5.Software </a:t>
            </a:r>
            <a:r>
              <a:rPr lang="en-IN" dirty="0">
                <a:solidFill>
                  <a:srgbClr val="002060"/>
                </a:solidFill>
                <a:latin typeface="Times New Roman" panose="02020603050405020304" pitchFamily="18" charset="0"/>
                <a:cs typeface="Times New Roman" panose="02020603050405020304" pitchFamily="18" charset="0"/>
              </a:rPr>
              <a:t>Tools</a:t>
            </a:r>
            <a:br>
              <a:rPr lang="en-IN" dirty="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6.Hardware </a:t>
            </a:r>
            <a:r>
              <a:rPr lang="en-IN" dirty="0">
                <a:solidFill>
                  <a:srgbClr val="002060"/>
                </a:solidFill>
                <a:latin typeface="Times New Roman" panose="02020603050405020304" pitchFamily="18" charset="0"/>
                <a:cs typeface="Times New Roman" panose="02020603050405020304" pitchFamily="18" charset="0"/>
              </a:rPr>
              <a:t>Specifications</a:t>
            </a:r>
            <a:br>
              <a:rPr lang="en-IN" dirty="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7.Deployment </a:t>
            </a: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8.Advantages</a:t>
            </a: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9.Scope </a:t>
            </a: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10.Conclusion</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279832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63477-F95B-43B3-8E4D-A6618CEB24DB}"/>
              </a:ext>
            </a:extLst>
          </p:cNvPr>
          <p:cNvSpPr>
            <a:spLocks noGrp="1"/>
          </p:cNvSpPr>
          <p:nvPr>
            <p:ph type="title"/>
          </p:nvPr>
        </p:nvSpPr>
        <p:spPr>
          <a:xfrm>
            <a:off x="174929" y="159025"/>
            <a:ext cx="11926956" cy="6861977"/>
          </a:xfrm>
        </p:spPr>
        <p:txBody>
          <a:bodyPr>
            <a:normAutofit fontScale="90000"/>
          </a:bodyPr>
          <a:lstStyle/>
          <a:p>
            <a:pPr algn="l"/>
            <a:r>
              <a:rPr lang="en-IN" dirty="0">
                <a:solidFill>
                  <a:srgbClr val="002060"/>
                </a:solidFill>
                <a:latin typeface="Times New Roman" panose="02020603050405020304" pitchFamily="18" charset="0"/>
                <a:cs typeface="Times New Roman" panose="02020603050405020304" pitchFamily="18" charset="0"/>
              </a:rPr>
              <a:t>Introduction –</a:t>
            </a:r>
            <a:br>
              <a:rPr lang="en-IN" dirty="0">
                <a:solidFill>
                  <a:srgbClr val="002060"/>
                </a:solidFill>
                <a:latin typeface="Times New Roman" panose="02020603050405020304" pitchFamily="18" charset="0"/>
                <a:cs typeface="Times New Roman" panose="02020603050405020304" pitchFamily="18" charset="0"/>
              </a:rPr>
            </a:br>
            <a:r>
              <a:rPr lang="en-IN" sz="2000" dirty="0">
                <a:solidFill>
                  <a:srgbClr val="00206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Today the development of artificial intelligence (AI) systems that can organize a natural human-machine interaction (through voice, communication, gestures, facial expressions, etc.) are gaining in popularity.</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Virtual assistants are one of the AI based software programs that help you ease your day to day tasks, such as showing weather reports, creating remainders, making shopping lists etc. They can take commands via text (online chatbots) or by voice. Voice-based intelligent assistants need an invoking word or wake word to activate the listener.</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t>
            </a:r>
            <a:br>
              <a:rPr lang="en-US" sz="2000" b="0" i="0" dirty="0">
                <a:solidFill>
                  <a:srgbClr val="000000"/>
                </a:solidFill>
                <a:effectLst/>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a:solidFill>
                  <a:srgbClr val="222222"/>
                </a:solidFill>
                <a:effectLst/>
                <a:latin typeface="Times New Roman" panose="02020603050405020304" pitchFamily="18" charset="0"/>
                <a:cs typeface="Times New Roman" panose="02020603050405020304" pitchFamily="18" charset="0"/>
              </a:rPr>
              <a:t>It’s not very complicated and can be easily achieved in Python. Personal digital assistants are capturing a lot of attention lately. With growing advancements in artificial intelligence, training the machines to tackle day-to-day tasks is the </a:t>
            </a:r>
            <a:r>
              <a:rPr lang="en-US" sz="2000" b="0" i="0" dirty="0" err="1">
                <a:solidFill>
                  <a:srgbClr val="222222"/>
                </a:solidFill>
                <a:effectLst/>
                <a:latin typeface="Times New Roman" panose="02020603050405020304" pitchFamily="18" charset="0"/>
                <a:cs typeface="Times New Roman" panose="02020603050405020304" pitchFamily="18" charset="0"/>
              </a:rPr>
              <a:t>norm.Voice</a:t>
            </a:r>
            <a:r>
              <a:rPr lang="en-US" sz="2000" b="0" i="0" dirty="0">
                <a:solidFill>
                  <a:srgbClr val="222222"/>
                </a:solidFill>
                <a:effectLst/>
                <a:latin typeface="Times New Roman" panose="02020603050405020304" pitchFamily="18" charset="0"/>
                <a:cs typeface="Times New Roman" panose="02020603050405020304" pitchFamily="18" charset="0"/>
              </a:rPr>
              <a:t> based personal assistants have gained a lot of popularity in this era of smart homes and smart devices. </a:t>
            </a:r>
            <a:br>
              <a:rPr lang="en-US" sz="2000" b="0" i="0" dirty="0">
                <a:solidFill>
                  <a:srgbClr val="222222"/>
                </a:solidFill>
                <a:effectLst/>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D51CF9D4-B665-417B-8283-D7BDE293C3B7}"/>
              </a:ext>
            </a:extLst>
          </p:cNvPr>
          <p:cNvPicPr>
            <a:picLocks noChangeAspect="1"/>
          </p:cNvPicPr>
          <p:nvPr/>
        </p:nvPicPr>
        <p:blipFill>
          <a:blip r:embed="rId2"/>
          <a:stretch>
            <a:fillRect/>
          </a:stretch>
        </p:blipFill>
        <p:spPr>
          <a:xfrm>
            <a:off x="1956021" y="2385391"/>
            <a:ext cx="8022865" cy="3196425"/>
          </a:xfrm>
          <a:prstGeom prst="rect">
            <a:avLst/>
          </a:prstGeom>
        </p:spPr>
      </p:pic>
    </p:spTree>
    <p:extLst>
      <p:ext uri="{BB962C8B-B14F-4D97-AF65-F5344CB8AC3E}">
        <p14:creationId xmlns:p14="http://schemas.microsoft.com/office/powerpoint/2010/main" xmlns="" val="478577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902" y="112143"/>
            <a:ext cx="12028098" cy="6616461"/>
          </a:xfrm>
        </p:spPr>
        <p:txBody>
          <a:bodyPr/>
          <a:lstStyle/>
          <a:p>
            <a:endParaRPr lang="en-US" dirty="0"/>
          </a:p>
        </p:txBody>
      </p:sp>
      <p:pic>
        <p:nvPicPr>
          <p:cNvPr id="7" name="Picture 6" descr="1ede71f6-c987-4b50-9f34-b078560cb414.jfif"/>
          <p:cNvPicPr>
            <a:picLocks noChangeAspect="1"/>
          </p:cNvPicPr>
          <p:nvPr/>
        </p:nvPicPr>
        <p:blipFill>
          <a:blip r:embed="rId2"/>
          <a:stretch>
            <a:fillRect/>
          </a:stretch>
        </p:blipFill>
        <p:spPr>
          <a:xfrm>
            <a:off x="-198408" y="0"/>
            <a:ext cx="12390408"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84A3E5-DBA9-4E94-947C-3D31D6E24A78}"/>
              </a:ext>
            </a:extLst>
          </p:cNvPr>
          <p:cNvSpPr>
            <a:spLocks noGrp="1"/>
          </p:cNvSpPr>
          <p:nvPr>
            <p:ph type="title"/>
          </p:nvPr>
        </p:nvSpPr>
        <p:spPr>
          <a:xfrm>
            <a:off x="0" y="1"/>
            <a:ext cx="12047551" cy="6858000"/>
          </a:xfrm>
        </p:spPr>
        <p:txBody>
          <a:bodyPr>
            <a:normAutofit fontScale="90000"/>
          </a:bodyPr>
          <a:lstStyle/>
          <a:p>
            <a:r>
              <a:rPr lang="en-IN" u="sng" dirty="0">
                <a:solidFill>
                  <a:srgbClr val="002060"/>
                </a:solidFill>
                <a:latin typeface="Times New Roman" panose="02020603050405020304" pitchFamily="18" charset="0"/>
                <a:cs typeface="Times New Roman" panose="02020603050405020304" pitchFamily="18" charset="0"/>
              </a:rPr>
              <a:t>Languages and Technologies used </a:t>
            </a:r>
            <a:r>
              <a:rPr lang="en-IN" dirty="0">
                <a:solidFill>
                  <a:srgbClr val="002060"/>
                </a:solidFill>
                <a:latin typeface="Times New Roman" panose="02020603050405020304" pitchFamily="18" charset="0"/>
                <a:cs typeface="Times New Roman" panose="02020603050405020304" pitchFamily="18" charset="0"/>
              </a:rPr>
              <a:t>–</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languages –</a:t>
            </a:r>
            <a:br>
              <a:rPr lang="en-IN" dirty="0">
                <a:solidFill>
                  <a:srgbClr val="002060"/>
                </a:solidFill>
                <a:latin typeface="Times New Roman" panose="02020603050405020304" pitchFamily="18" charset="0"/>
                <a:cs typeface="Times New Roman" panose="02020603050405020304" pitchFamily="18" charset="0"/>
              </a:rPr>
            </a:br>
            <a:r>
              <a:rPr lang="en-IN" dirty="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Core Python –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t>
            </a:r>
            <a:r>
              <a:rPr lang="en-US" sz="2000" b="0" i="0" dirty="0">
                <a:solidFill>
                  <a:srgbClr val="202124"/>
                </a:solidFill>
                <a:effectLst/>
                <a:latin typeface="arial" panose="020B0604020202020204" pitchFamily="34" charset="0"/>
              </a:rPr>
              <a:t>Python is an interpreted, object-oriented, high-level programming language with dynamic semantics. ... Python's simple, </a:t>
            </a:r>
            <a:r>
              <a:rPr lang="en-US" sz="2000" b="1" i="0" dirty="0">
                <a:solidFill>
                  <a:srgbClr val="202124"/>
                </a:solidFill>
                <a:effectLst/>
                <a:latin typeface="arial" panose="020B0604020202020204" pitchFamily="34" charset="0"/>
              </a:rPr>
              <a:t>easy to learn syntax emphasizes readability</a:t>
            </a:r>
            <a:r>
              <a:rPr lang="en-US" sz="2000" b="0" i="0" dirty="0">
                <a:solidFill>
                  <a:srgbClr val="202124"/>
                </a:solidFill>
                <a:effectLst/>
                <a:latin typeface="arial" panose="020B0604020202020204" pitchFamily="34" charset="0"/>
              </a:rPr>
              <a:t> and therefore reduces the cost of program maintenance. Python supports modules and packages, which encourages program modularity and code reuse.</a:t>
            </a:r>
            <a:br>
              <a:rPr lang="en-US" sz="2000" b="0" i="0" dirty="0">
                <a:solidFill>
                  <a:srgbClr val="202124"/>
                </a:solidFill>
                <a:effectLst/>
                <a:latin typeface="arial" panose="020B0604020202020204" pitchFamily="34" charset="0"/>
              </a:rPr>
            </a:br>
            <a:r>
              <a:rPr lang="en-IN" dirty="0">
                <a:solidFill>
                  <a:srgbClr val="002060"/>
                </a:solidFill>
                <a:latin typeface="Times New Roman" panose="02020603050405020304" pitchFamily="18" charset="0"/>
                <a:cs typeface="Times New Roman" panose="02020603050405020304" pitchFamily="18" charset="0"/>
              </a:rPr>
              <a:t>Technologies </a:t>
            </a:r>
            <a:r>
              <a:rPr lang="en-IN" dirty="0" smtClean="0">
                <a:solidFill>
                  <a:srgbClr val="002060"/>
                </a:solidFill>
                <a:latin typeface="Times New Roman" panose="02020603050405020304" pitchFamily="18" charset="0"/>
                <a:cs typeface="Times New Roman" panose="02020603050405020304" pitchFamily="18" charset="0"/>
              </a:rPr>
              <a:t>–</a:t>
            </a:r>
            <a:r>
              <a:rPr lang="en-IN" dirty="0">
                <a:solidFill>
                  <a:srgbClr val="002060"/>
                </a:solidFill>
                <a:latin typeface="Times New Roman" panose="02020603050405020304" pitchFamily="18" charset="0"/>
                <a:cs typeface="Times New Roman" panose="02020603050405020304" pitchFamily="18" charset="0"/>
              </a:rPr>
              <a:t/>
            </a:r>
            <a:br>
              <a:rPr lang="en-IN" dirty="0">
                <a:solidFill>
                  <a:srgbClr val="002060"/>
                </a:solidFill>
                <a:latin typeface="Times New Roman" panose="02020603050405020304" pitchFamily="18" charset="0"/>
                <a:cs typeface="Times New Roman" panose="02020603050405020304" pitchFamily="18" charset="0"/>
              </a:rPr>
            </a:br>
            <a:r>
              <a:rPr lang="en-IN" dirty="0" smtClean="0">
                <a:solidFill>
                  <a:srgbClr val="002060"/>
                </a:solidFill>
                <a:latin typeface="Times New Roman" panose="02020603050405020304" pitchFamily="18" charset="0"/>
                <a:cs typeface="Times New Roman" panose="02020603050405020304" pitchFamily="18" charset="0"/>
              </a:rPr>
              <a:t>          AI</a:t>
            </a:r>
            <a:r>
              <a:rPr lang="en-IN" sz="2800" dirty="0">
                <a:solidFill>
                  <a:srgbClr val="002060"/>
                </a:solidFill>
                <a:latin typeface="Times New Roman" panose="02020603050405020304" pitchFamily="18" charset="0"/>
                <a:cs typeface="Times New Roman" panose="02020603050405020304" pitchFamily="18" charset="0"/>
              </a:rPr>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GUI –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t>
            </a:r>
            <a:r>
              <a:rPr lang="en-US" sz="1800" b="0" i="0" dirty="0">
                <a:solidFill>
                  <a:srgbClr val="202124"/>
                </a:solidFill>
                <a:effectLst/>
                <a:latin typeface="arial" panose="020B0604020202020204" pitchFamily="34" charset="0"/>
              </a:rPr>
              <a:t>A </a:t>
            </a:r>
            <a:r>
              <a:rPr lang="en-US" sz="1800" b="1" i="0" dirty="0">
                <a:solidFill>
                  <a:srgbClr val="202124"/>
                </a:solidFill>
                <a:effectLst/>
                <a:latin typeface="arial" panose="020B0604020202020204" pitchFamily="34" charset="0"/>
              </a:rPr>
              <a:t>graphical user interface</a:t>
            </a:r>
            <a:r>
              <a:rPr lang="en-US" sz="1800" b="0" i="0" dirty="0">
                <a:solidFill>
                  <a:srgbClr val="202124"/>
                </a:solidFill>
                <a:effectLst/>
                <a:latin typeface="arial" panose="020B0604020202020204" pitchFamily="34" charset="0"/>
              </a:rPr>
              <a:t> (GUI) is a type of user interface through which users interact with electronic devices via visual indicator representations.</a:t>
            </a:r>
            <a:r>
              <a:rPr lang="en-IN" dirty="0">
                <a:solidFill>
                  <a:srgbClr val="002060"/>
                </a:solidFill>
                <a:latin typeface="Times New Roman" panose="02020603050405020304" pitchFamily="18" charset="0"/>
                <a:cs typeface="Times New Roman" panose="02020603050405020304" pitchFamily="18" charset="0"/>
              </a:rPr>
              <a:t> </a:t>
            </a:r>
            <a:r>
              <a:rPr lang="en-IN" sz="2800" dirty="0">
                <a:solidFill>
                  <a:srgbClr val="002060"/>
                </a:solidFill>
                <a:latin typeface="Times New Roman" panose="02020603050405020304" pitchFamily="18" charset="0"/>
                <a:cs typeface="Times New Roman" panose="02020603050405020304" pitchFamily="18" charset="0"/>
              </a:rPr>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API – </a:t>
            </a:r>
            <a:br>
              <a:rPr lang="en-IN" sz="2800" dirty="0">
                <a:solidFill>
                  <a:srgbClr val="002060"/>
                </a:solidFill>
                <a:latin typeface="Times New Roman" panose="02020603050405020304" pitchFamily="18" charset="0"/>
                <a:cs typeface="Times New Roman" panose="02020603050405020304" pitchFamily="18" charset="0"/>
              </a:rPr>
            </a:br>
            <a:r>
              <a:rPr lang="en-US" sz="2000" b="0" i="0" dirty="0">
                <a:solidFill>
                  <a:srgbClr val="202124"/>
                </a:solidFill>
                <a:effectLst/>
                <a:latin typeface="arial" panose="020B0604020202020204" pitchFamily="34" charset="0"/>
              </a:rPr>
              <a:t>An API (Application Programming Interface) is a </a:t>
            </a:r>
            <a:r>
              <a:rPr lang="en-US" sz="2000" b="1" i="0" dirty="0">
                <a:solidFill>
                  <a:srgbClr val="202124"/>
                </a:solidFill>
                <a:effectLst/>
                <a:latin typeface="arial" panose="020B0604020202020204" pitchFamily="34" charset="0"/>
              </a:rPr>
              <a:t>set of operations a software component</a:t>
            </a:r>
            <a:r>
              <a:rPr lang="en-US" sz="2000" b="0" i="0" dirty="0">
                <a:solidFill>
                  <a:srgbClr val="202124"/>
                </a:solidFill>
                <a:effectLst/>
                <a:latin typeface="arial" panose="020B0604020202020204" pitchFamily="34" charset="0"/>
              </a:rPr>
              <a:t> (i.e., a system, a sub-system, class, or a function) provides to its clients. For example, we use the API of the String class provided by </a:t>
            </a:r>
            <a:r>
              <a:rPr lang="en-US" sz="2000" dirty="0" smtClean="0">
                <a:solidFill>
                  <a:srgbClr val="202124"/>
                </a:solidFill>
                <a:latin typeface="arial" panose="020B0604020202020204" pitchFamily="34" charset="0"/>
              </a:rPr>
              <a:t>Python</a:t>
            </a:r>
            <a:r>
              <a:rPr lang="en-US" sz="2000" b="0" i="0" dirty="0" smtClean="0">
                <a:solidFill>
                  <a:srgbClr val="202124"/>
                </a:solidFill>
                <a:effectLst/>
                <a:latin typeface="arial" panose="020B0604020202020204" pitchFamily="34" charset="0"/>
              </a:rPr>
              <a:t> </a:t>
            </a:r>
            <a:r>
              <a:rPr lang="en-US" sz="2000" b="0" i="0" dirty="0">
                <a:solidFill>
                  <a:srgbClr val="202124"/>
                </a:solidFill>
                <a:effectLst/>
                <a:latin typeface="arial" panose="020B0604020202020204" pitchFamily="34" charset="0"/>
              </a:rPr>
              <a:t>library in our programming.</a:t>
            </a:r>
            <a:r>
              <a:rPr lang="en-IN" sz="2000" dirty="0">
                <a:solidFill>
                  <a:srgbClr val="002060"/>
                </a:solidFill>
                <a:latin typeface="Times New Roman" panose="02020603050405020304" pitchFamily="18" charset="0"/>
                <a:cs typeface="Times New Roman" panose="02020603050405020304" pitchFamily="18" charset="0"/>
              </a:rPr>
              <a:t/>
            </a:r>
            <a:br>
              <a:rPr lang="en-IN" sz="20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r>
            <a:br>
              <a:rPr lang="en-IN" sz="28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r>
            <a:br>
              <a:rPr lang="en-IN" sz="2800" dirty="0">
                <a:solidFill>
                  <a:srgbClr val="002060"/>
                </a:solidFill>
                <a:latin typeface="Times New Roman" panose="02020603050405020304" pitchFamily="18" charset="0"/>
                <a:cs typeface="Times New Roman" panose="02020603050405020304" pitchFamily="18" charset="0"/>
              </a:rPr>
            </a:br>
            <a:r>
              <a:rPr lang="en-IN" sz="2700" dirty="0">
                <a:solidFill>
                  <a:srgbClr val="002060"/>
                </a:solidFill>
                <a:latin typeface="Times New Roman" panose="02020603050405020304" pitchFamily="18" charset="0"/>
                <a:cs typeface="Times New Roman" panose="02020603050405020304" pitchFamily="18" charset="0"/>
              </a:rPr>
              <a:t/>
            </a:r>
            <a:br>
              <a:rPr lang="en-IN" sz="2700" dirty="0">
                <a:solidFill>
                  <a:srgbClr val="002060"/>
                </a:solidFill>
                <a:latin typeface="Times New Roman" panose="02020603050405020304" pitchFamily="18" charset="0"/>
                <a:cs typeface="Times New Roman" panose="02020603050405020304" pitchFamily="18" charset="0"/>
              </a:rPr>
            </a:br>
            <a:r>
              <a:rPr lang="en-IN" sz="2700" dirty="0">
                <a:solidFill>
                  <a:srgbClr val="002060"/>
                </a:solidFill>
                <a:latin typeface="Times New Roman" panose="02020603050405020304" pitchFamily="18" charset="0"/>
                <a:cs typeface="Times New Roman" panose="02020603050405020304" pitchFamily="18" charset="0"/>
              </a:rPr>
              <a:t/>
            </a:r>
            <a:br>
              <a:rPr lang="en-IN" sz="2700" dirty="0">
                <a:solidFill>
                  <a:srgbClr val="002060"/>
                </a:solidFill>
                <a:latin typeface="Times New Roman" panose="02020603050405020304" pitchFamily="18" charset="0"/>
                <a:cs typeface="Times New Roman" panose="02020603050405020304" pitchFamily="18" charset="0"/>
              </a:rPr>
            </a:br>
            <a:r>
              <a:rPr lang="en-IN" sz="2700" dirty="0">
                <a:solidFill>
                  <a:srgbClr val="002060"/>
                </a:solidFill>
                <a:latin typeface="Times New Roman" panose="02020603050405020304" pitchFamily="18" charset="0"/>
                <a:cs typeface="Times New Roman" panose="02020603050405020304" pitchFamily="18" charset="0"/>
              </a:rPr>
              <a:t>    </a:t>
            </a:r>
            <a:r>
              <a:rPr lang="en-IN" sz="3100" dirty="0">
                <a:solidFill>
                  <a:srgbClr val="002060"/>
                </a:solidFill>
                <a:latin typeface="Times New Roman" panose="02020603050405020304" pitchFamily="18" charset="0"/>
                <a:cs typeface="Times New Roman" panose="02020603050405020304" pitchFamily="18" charset="0"/>
              </a:rPr>
              <a:t/>
            </a:r>
            <a:br>
              <a:rPr lang="en-IN" sz="3100" dirty="0">
                <a:solidFill>
                  <a:srgbClr val="002060"/>
                </a:solidFill>
                <a:latin typeface="Times New Roman" panose="02020603050405020304" pitchFamily="18" charset="0"/>
                <a:cs typeface="Times New Roman" panose="02020603050405020304" pitchFamily="18" charset="0"/>
              </a:rPr>
            </a:br>
            <a:r>
              <a:rPr lang="en-IN" sz="2800" dirty="0">
                <a:solidFill>
                  <a:srgbClr val="002060"/>
                </a:solidFill>
                <a:latin typeface="Times New Roman" panose="02020603050405020304" pitchFamily="18" charset="0"/>
                <a:cs typeface="Times New Roman" panose="02020603050405020304" pitchFamily="18" charset="0"/>
              </a:rPr>
              <a:t/>
            </a:r>
            <a:br>
              <a:rPr lang="en-IN" sz="2800" dirty="0">
                <a:solidFill>
                  <a:srgbClr val="002060"/>
                </a:solidFill>
                <a:latin typeface="Times New Roman" panose="02020603050405020304" pitchFamily="18" charset="0"/>
                <a:cs typeface="Times New Roman" panose="02020603050405020304" pitchFamily="18" charset="0"/>
              </a:rPr>
            </a:b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194803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endParaRPr lang="en-US" dirty="0"/>
          </a:p>
        </p:txBody>
      </p:sp>
      <p:pic>
        <p:nvPicPr>
          <p:cNvPr id="3" name="Picture 2" descr="990b3119-e6b2-4d6d-91de-68078b7c4586.jfif"/>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endParaRPr lang="en-US" dirty="0"/>
          </a:p>
        </p:txBody>
      </p:sp>
      <p:pic>
        <p:nvPicPr>
          <p:cNvPr id="5" name="Picture 4" descr="fa51c0a1-091b-4156-a260-dd38314ef0e9.jfif"/>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endParaRPr lang="en-US" dirty="0"/>
          </a:p>
        </p:txBody>
      </p:sp>
      <p:pic>
        <p:nvPicPr>
          <p:cNvPr id="3" name="Picture 2" descr="a9dc2742-ff7c-4a9b-b32e-72aeaeb471ef.jfif"/>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6858000"/>
          </a:xfrm>
        </p:spPr>
        <p:txBody>
          <a:bodyPr/>
          <a:lstStyle/>
          <a:p>
            <a:endParaRPr lang="en-US" dirty="0"/>
          </a:p>
        </p:txBody>
      </p:sp>
      <p:pic>
        <p:nvPicPr>
          <p:cNvPr id="3" name="Picture 2" descr="96e6a919-3a33-4da6-a0b0-4bee09a5f520.jfif"/>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Metro</Template>
  <TotalTime>3470</TotalTime>
  <Words>73</Words>
  <Application>Microsoft Office PowerPoint</Application>
  <PresentationFormat>Custom</PresentationFormat>
  <Paragraphs>20</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Facet</vt:lpstr>
      <vt:lpstr>Virtual  Assistant</vt:lpstr>
      <vt:lpstr>Table of Contents –  1.Introduction 2.Languages and Technologies used 3.Features  4.Working 5.Software Tools 6.Hardware Specifications 7.Deployment  8.Advantages 9.Scope  10.Conclusion</vt:lpstr>
      <vt:lpstr>Introduction –   Today the development of artificial intelligence (AI) systems that can organize a natural human-machine interaction (through voice, communication, gestures, facial expressions, etc.) are gaining in popularity.                                Virtual assistants are one of the AI based software programs that help you ease your day to day tasks, such as showing weather reports, creating remainders, making shopping lists etc. They can take commands via text (online chatbots) or by voice. Voice-based intelligent assistants need an invoking word or wake word to activate the listener.                                           It’s not very complicated and can be easily achieved in Python. Personal digital assistants are capturing a lot of attention lately. With growing advancements in artificial intelligence, training the machines to tackle day-to-day tasks is the norm.Voice based personal assistants have gained a lot of popularity in this era of smart homes and smart devices.  </vt:lpstr>
      <vt:lpstr>Slide 4</vt:lpstr>
      <vt:lpstr>Languages and Technologies used –  languages –             Core Python –                          Python is an interpreted, object-oriented, high-level programming language with dynamic semantics. ... Python's simple, easy to learn syntax emphasizes readability and therefore reduces the cost of program maintenance. Python supports modules and packages, which encourages program modularity and code reuse. Technologies –           AI              GUI –                     A graphical user interface (GUI) is a type of user interface through which users interact with electronic devices via visual indicator representations.               API –  An API (Application Programming Interface) is a set of operations a software component (i.e., a system, a sub-system, class, or a function) provides to its clients. For example, we use the API of the String class provided by Python library in our programming.           </vt:lpstr>
      <vt:lpstr>Slide 6</vt:lpstr>
      <vt:lpstr>Slide 7</vt:lpstr>
      <vt:lpstr>Slide 8</vt:lpstr>
      <vt:lpstr>Slide 9</vt:lpstr>
      <vt:lpstr>Slide 10</vt:lpstr>
      <vt:lpstr>Software Tools –                                  Visual Studio Code(VS code)                                                                    Python Software(Version 3.10.0)                                                                           QT designer(App)    Hardware Specifications –                       Winsdows Operating System                         Intel Core i5  10th Gen                         4GB Ram 64-bit                         1TB Hard Disk  </vt:lpstr>
      <vt:lpstr>Virtual Assistant Life Cycle –   </vt:lpstr>
      <vt:lpstr>Deployment –                           If any other or Client want to execute this virtual Assistant Software using Python in his/her system,  they must have following least specifications in their system -:   a. 2 GB RAM b. 5 GB Free Space in internal memory c. Modern Operating system d. 2 GB graphic card e. Normal Processor is required  </vt:lpstr>
      <vt:lpstr>Advantages –   1. It saves time.  2. User perform multiple tasks at the same time.  3. This software is most useful for ‘specially abled’ people.  4. People can do their work by staying away from their system.  5. Encouraging users to spend less time facing display screens.  6. There is no need for user to work sitting in one place for a long time.</vt:lpstr>
      <vt:lpstr>Scope –          In IT sector        In Marketing       In Education       In Society       In Medical Field    And it is useful for many other sectors…  </vt:lpstr>
      <vt:lpstr>Conclusion –                     This is how simple it is to build our own voice assistant. You can add many more features such as play your favorite songs, give weather details, open email application, compose emails, restart your system, etc. You can integrate this Software into System as well.                      We will add more features to this software in future and try to make it even more innovative.                       The entire Coding is in python and additional features are created by using GUI..  </vt:lpstr>
      <vt:lpstr>  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Desktop Assistant</dc:title>
  <dc:creator>Amit Singh</dc:creator>
  <cp:lastModifiedBy>hp</cp:lastModifiedBy>
  <cp:revision>28</cp:revision>
  <dcterms:created xsi:type="dcterms:W3CDTF">2021-10-27T08:41:02Z</dcterms:created>
  <dcterms:modified xsi:type="dcterms:W3CDTF">2022-04-24T06:05:41Z</dcterms:modified>
</cp:coreProperties>
</file>