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4630400" cy="8229600"/>
  <p:notesSz cx="8229600" cy="14630400"/>
  <p:embeddedFontLst>
    <p:embeddedFont>
      <p:font typeface="Instrument Sans Semi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F7728A-1957-4E5C-A7D5-E643EB3C429A}" v="1" dt="2025-06-22T14:11:52.0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3" d="100"/>
          <a:sy n="53" d="100"/>
        </p:scale>
        <p:origin x="74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6034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FF"/>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685505" y="3370541"/>
            <a:ext cx="7401282" cy="372070"/>
          </a:xfrm>
          <a:prstGeom prst="rect">
            <a:avLst/>
          </a:prstGeom>
          <a:noFill/>
          <a:ln/>
        </p:spPr>
        <p:txBody>
          <a:bodyPr wrap="none" lIns="0" tIns="0" rIns="0" bIns="0" rtlCol="0" anchor="t"/>
          <a:lstStyle/>
          <a:p>
            <a:pPr marL="0" indent="0" algn="l">
              <a:lnSpc>
                <a:spcPts val="2900"/>
              </a:lnSpc>
              <a:buNone/>
            </a:pPr>
            <a:r>
              <a:rPr lang="en-US" sz="2300" b="1" dirty="0">
                <a:solidFill>
                  <a:srgbClr val="091C53"/>
                </a:solidFill>
                <a:latin typeface="Times New Roman" panose="02020603050405020304" pitchFamily="18" charset="0"/>
                <a:ea typeface="Instrument Sans Semi Bold" pitchFamily="34" charset="-122"/>
                <a:cs typeface="Times New Roman" panose="02020603050405020304" pitchFamily="18" charset="0"/>
              </a:rPr>
              <a:t>Wellness Segmentation Using Clustering Techniques</a:t>
            </a:r>
            <a:endParaRPr lang="en-US" sz="2300" b="1" dirty="0">
              <a:latin typeface="Times New Roman" panose="02020603050405020304" pitchFamily="18" charset="0"/>
              <a:cs typeface="Times New Roman" panose="02020603050405020304" pitchFamily="18" charset="0"/>
            </a:endParaRPr>
          </a:p>
        </p:txBody>
      </p:sp>
      <p:sp>
        <p:nvSpPr>
          <p:cNvPr id="4" name="Text 1"/>
          <p:cNvSpPr/>
          <p:nvPr/>
        </p:nvSpPr>
        <p:spPr>
          <a:xfrm>
            <a:off x="793790" y="3891439"/>
            <a:ext cx="3253859" cy="372070"/>
          </a:xfrm>
          <a:prstGeom prst="rect">
            <a:avLst/>
          </a:prstGeom>
          <a:noFill/>
          <a:ln/>
        </p:spPr>
        <p:txBody>
          <a:bodyPr wrap="none" lIns="0" tIns="0" rIns="0" bIns="0" rtlCol="0" anchor="t"/>
          <a:lstStyle/>
          <a:p>
            <a:pPr marL="0" indent="0" algn="l">
              <a:lnSpc>
                <a:spcPts val="2900"/>
              </a:lnSpc>
              <a:buNone/>
            </a:pPr>
            <a:r>
              <a:rPr lang="en-US" sz="2300" dirty="0">
                <a:solidFill>
                  <a:srgbClr val="091C53"/>
                </a:solidFill>
                <a:latin typeface="Times New Roman" panose="02020603050405020304" pitchFamily="18" charset="0"/>
                <a:ea typeface="Instrument Sans Semi Bold" pitchFamily="34" charset="-122"/>
                <a:cs typeface="Times New Roman" panose="02020603050405020304" pitchFamily="18" charset="0"/>
              </a:rPr>
              <a:t>By Amit Prakash Rajput</a:t>
            </a:r>
            <a:endParaRPr lang="en-US" sz="2300" dirty="0">
              <a:latin typeface="Times New Roman" panose="02020603050405020304" pitchFamily="18" charset="0"/>
              <a:cs typeface="Times New Roman" panose="02020603050405020304" pitchFamily="18" charset="0"/>
            </a:endParaRPr>
          </a:p>
        </p:txBody>
      </p:sp>
      <p:sp>
        <p:nvSpPr>
          <p:cNvPr id="5" name="Shape 2"/>
          <p:cNvSpPr/>
          <p:nvPr/>
        </p:nvSpPr>
        <p:spPr>
          <a:xfrm>
            <a:off x="793790" y="4576048"/>
            <a:ext cx="317540" cy="317540"/>
          </a:xfrm>
          <a:prstGeom prst="roundRect">
            <a:avLst>
              <a:gd name="adj" fmla="val 28793492"/>
            </a:avLst>
          </a:prstGeom>
          <a:solidFill>
            <a:srgbClr val="FDFEAD"/>
          </a:solidFill>
          <a:ln w="7620">
            <a:solidFill>
              <a:srgbClr val="FFFFFF"/>
            </a:solidFill>
            <a:prstDash val="solid"/>
          </a:ln>
        </p:spPr>
      </p:sp>
      <p:sp>
        <p:nvSpPr>
          <p:cNvPr id="6" name="Text 3"/>
          <p:cNvSpPr/>
          <p:nvPr/>
        </p:nvSpPr>
        <p:spPr>
          <a:xfrm>
            <a:off x="885587" y="4686062"/>
            <a:ext cx="133945" cy="97512"/>
          </a:xfrm>
          <a:prstGeom prst="rect">
            <a:avLst/>
          </a:prstGeom>
          <a:noFill/>
          <a:ln/>
        </p:spPr>
        <p:txBody>
          <a:bodyPr wrap="none" lIns="0" tIns="0" rIns="0" bIns="0" rtlCol="0" anchor="t"/>
          <a:lstStyle/>
          <a:p>
            <a:pPr marL="0" indent="0" algn="ctr">
              <a:lnSpc>
                <a:spcPts val="750"/>
              </a:lnSpc>
              <a:buNone/>
            </a:pPr>
            <a:r>
              <a:rPr lang="en-US" sz="750" dirty="0">
                <a:solidFill>
                  <a:srgbClr val="38383C"/>
                </a:solidFill>
                <a:latin typeface="Times New Roman" panose="02020603050405020304" pitchFamily="18" charset="0"/>
                <a:ea typeface="Instrument Sans Medium" pitchFamily="34" charset="-122"/>
                <a:cs typeface="Times New Roman" panose="02020603050405020304" pitchFamily="18" charset="0"/>
              </a:rPr>
              <a:t>AR</a:t>
            </a:r>
            <a:endParaRPr lang="en-US" sz="750" dirty="0">
              <a:latin typeface="Times New Roman" panose="02020603050405020304" pitchFamily="18" charset="0"/>
              <a:cs typeface="Times New Roman" panose="02020603050405020304" pitchFamily="18" charset="0"/>
            </a:endParaRPr>
          </a:p>
        </p:txBody>
      </p:sp>
      <p:sp>
        <p:nvSpPr>
          <p:cNvPr id="7" name="Text 4"/>
          <p:cNvSpPr/>
          <p:nvPr/>
        </p:nvSpPr>
        <p:spPr>
          <a:xfrm>
            <a:off x="1210508" y="4561165"/>
            <a:ext cx="1738074" cy="347305"/>
          </a:xfrm>
          <a:prstGeom prst="rect">
            <a:avLst/>
          </a:prstGeom>
          <a:noFill/>
          <a:ln/>
        </p:spPr>
        <p:txBody>
          <a:bodyPr wrap="none" lIns="0" tIns="0" rIns="0" bIns="0" rtlCol="0" anchor="t"/>
          <a:lstStyle/>
          <a:p>
            <a:pPr marL="0" indent="0" algn="l">
              <a:lnSpc>
                <a:spcPts val="2700"/>
              </a:lnSpc>
              <a:buNone/>
            </a:pPr>
            <a:r>
              <a:rPr lang="en-US" sz="1950" b="1" dirty="0">
                <a:solidFill>
                  <a:srgbClr val="1E3063"/>
                </a:solidFill>
                <a:latin typeface="Times New Roman" panose="02020603050405020304" pitchFamily="18" charset="0"/>
                <a:ea typeface="Instrument Sans Bold" pitchFamily="34" charset="-122"/>
                <a:cs typeface="Times New Roman" panose="02020603050405020304" pitchFamily="18" charset="0"/>
              </a:rPr>
              <a:t>by Amit Rajput</a:t>
            </a:r>
            <a:endParaRPr lang="en-US" sz="19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004054"/>
            <a:ext cx="10995898" cy="620078"/>
          </a:xfrm>
          <a:prstGeom prst="rect">
            <a:avLst/>
          </a:prstGeom>
          <a:noFill/>
          <a:ln/>
        </p:spPr>
        <p:txBody>
          <a:bodyPr wrap="none" lIns="0" tIns="0" rIns="0" bIns="0" rtlCol="0" anchor="t"/>
          <a:lstStyle/>
          <a:p>
            <a:pPr marL="0" indent="0" algn="l">
              <a:lnSpc>
                <a:spcPts val="4850"/>
              </a:lnSpc>
              <a:buNone/>
            </a:pPr>
            <a:r>
              <a:rPr lang="en-US" sz="3900" dirty="0">
                <a:solidFill>
                  <a:srgbClr val="091C53"/>
                </a:solidFill>
                <a:latin typeface="Instrument Sans Semi Bold" pitchFamily="34" charset="0"/>
                <a:ea typeface="Instrument Sans Semi Bold" pitchFamily="34" charset="-122"/>
                <a:cs typeface="Instrument Sans Semi Bold" pitchFamily="34" charset="-120"/>
              </a:rPr>
              <a:t>PCA Visualization: Unveiling Cluster Separation</a:t>
            </a:r>
            <a:endParaRPr lang="en-US" sz="3900" dirty="0"/>
          </a:p>
        </p:txBody>
      </p:sp>
      <p:sp>
        <p:nvSpPr>
          <p:cNvPr id="3" name="Text 1"/>
          <p:cNvSpPr/>
          <p:nvPr/>
        </p:nvSpPr>
        <p:spPr>
          <a:xfrm>
            <a:off x="793790" y="2020967"/>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Principal Component Analysis (PCA) proved invaluable for visualizing the intricate relationships within our high-dimensional wellness data. By reducing the original five features into two principal components, we were able to plot the data in a 2D space, offering a clearer perspective on the identified clusters.</a:t>
            </a:r>
            <a:endParaRPr lang="en-US" sz="1550" dirty="0"/>
          </a:p>
        </p:txBody>
      </p:sp>
      <p:sp>
        <p:nvSpPr>
          <p:cNvPr id="4" name="Text 2"/>
          <p:cNvSpPr/>
          <p:nvPr/>
        </p:nvSpPr>
        <p:spPr>
          <a:xfrm>
            <a:off x="793790" y="3375422"/>
            <a:ext cx="6279356" cy="158769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The reduction to two principal components allowed us to observe the spatial distribution of the patient clusters. Although some overlap was visible, indicating a degree of shared characteristics between certain groups, the visualization clearly revealed distinct groupings.</a:t>
            </a:r>
            <a:endParaRPr lang="en-US" sz="1550" dirty="0"/>
          </a:p>
        </p:txBody>
      </p:sp>
      <p:sp>
        <p:nvSpPr>
          <p:cNvPr id="5" name="Text 3"/>
          <p:cNvSpPr/>
          <p:nvPr/>
        </p:nvSpPr>
        <p:spPr>
          <a:xfrm>
            <a:off x="793790" y="5141714"/>
            <a:ext cx="6279356" cy="190523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Each color on the plot represents a different cluster identified by our algorithms, showing how patients with similar wellness profiles tend to congregate in specific regions of the reduced space. This visual separation reinforces the validity of our clustering results, providing an intuitive understanding of the underlying segments within the patient population.</a:t>
            </a:r>
            <a:endParaRPr lang="en-US" sz="1550" dirty="0"/>
          </a:p>
        </p:txBody>
      </p:sp>
      <p:sp>
        <p:nvSpPr>
          <p:cNvPr id="6" name="Text 4"/>
          <p:cNvSpPr/>
          <p:nvPr/>
        </p:nvSpPr>
        <p:spPr>
          <a:xfrm>
            <a:off x="7564874" y="3375422"/>
            <a:ext cx="6279356" cy="158769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This visual confirmation is crucial for validating the effectiveness of the clustering techniques and for communicating complex data patterns in an accessible manner to healthcare professionals. It highlights the potential for tailored interventions based on these visually distinct patient profiles.</a:t>
            </a:r>
            <a:endParaRPr lang="en-US" sz="15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2561987"/>
            <a:ext cx="3015853" cy="372070"/>
          </a:xfrm>
          <a:prstGeom prst="rect">
            <a:avLst/>
          </a:prstGeom>
          <a:noFill/>
          <a:ln/>
        </p:spPr>
        <p:txBody>
          <a:bodyPr wrap="none" lIns="0" tIns="0" rIns="0" bIns="0" rtlCol="0" anchor="t"/>
          <a:lstStyle/>
          <a:p>
            <a:pPr marL="0" indent="0" algn="l">
              <a:lnSpc>
                <a:spcPts val="2900"/>
              </a:lnSpc>
              <a:buNone/>
            </a:pPr>
            <a:r>
              <a:rPr lang="en-US" sz="2300" b="1" dirty="0">
                <a:solidFill>
                  <a:srgbClr val="091C53"/>
                </a:solidFill>
                <a:latin typeface="Instrument Sans Semi Bold" pitchFamily="34" charset="0"/>
                <a:ea typeface="Instrument Sans Semi Bold" pitchFamily="34" charset="-122"/>
                <a:cs typeface="Instrument Sans Semi Bold" pitchFamily="34" charset="-120"/>
              </a:rPr>
              <a:t>Discussion &amp; Insights</a:t>
            </a:r>
            <a:endParaRPr lang="en-US" sz="2300" dirty="0"/>
          </a:p>
        </p:txBody>
      </p:sp>
      <p:sp>
        <p:nvSpPr>
          <p:cNvPr id="3" name="Text 1"/>
          <p:cNvSpPr/>
          <p:nvPr/>
        </p:nvSpPr>
        <p:spPr>
          <a:xfrm>
            <a:off x="793790" y="3330893"/>
            <a:ext cx="13042821" cy="635079"/>
          </a:xfrm>
          <a:prstGeom prst="rect">
            <a:avLst/>
          </a:prstGeom>
          <a:noFill/>
          <a:ln/>
        </p:spPr>
        <p:txBody>
          <a:bodyPr wrap="square" lIns="0" tIns="0" rIns="0" bIns="0" rtlCol="0" anchor="t"/>
          <a:lstStyle/>
          <a:p>
            <a:pPr marL="0" indent="0" algn="l">
              <a:lnSpc>
                <a:spcPts val="2500"/>
              </a:lnSpc>
              <a:buNone/>
            </a:pPr>
            <a:r>
              <a:rPr lang="en-US" sz="1550" b="1" dirty="0">
                <a:solidFill>
                  <a:srgbClr val="1E3063"/>
                </a:solidFill>
                <a:latin typeface="Arial" panose="020B0604020202020204" pitchFamily="34" charset="0"/>
                <a:ea typeface="Instrument Sans Medium" pitchFamily="34" charset="-122"/>
                <a:cs typeface="Arial" panose="020B0604020202020204" pitchFamily="34" charset="0"/>
              </a:rPr>
              <a:t>Title:</a:t>
            </a: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 Key Insights from Clustering</a:t>
            </a:r>
            <a:r>
              <a:rPr lang="en-US" sz="1550" b="1" dirty="0">
                <a:solidFill>
                  <a:srgbClr val="1E3063"/>
                </a:solidFill>
                <a:latin typeface="Arial" panose="020B0604020202020204" pitchFamily="34" charset="0"/>
                <a:ea typeface="Instrument Sans Medium" pitchFamily="34" charset="-122"/>
                <a:cs typeface="Arial" panose="020B0604020202020204" pitchFamily="34" charset="0"/>
              </a:rPr>
              <a:t>Bullet Points:</a:t>
            </a:r>
            <a:endParaRPr lang="en-US" sz="1550" dirty="0"/>
          </a:p>
        </p:txBody>
      </p:sp>
      <p:sp>
        <p:nvSpPr>
          <p:cNvPr id="4" name="Text 2"/>
          <p:cNvSpPr/>
          <p:nvPr/>
        </p:nvSpPr>
        <p:spPr>
          <a:xfrm>
            <a:off x="793790" y="4189214"/>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Clusters reveal clear wellness patterns such as high stress with low activity, or balanced health habits.</a:t>
            </a:r>
            <a:endParaRPr lang="en-US" sz="1550" dirty="0"/>
          </a:p>
        </p:txBody>
      </p:sp>
      <p:sp>
        <p:nvSpPr>
          <p:cNvPr id="5" name="Text 3"/>
          <p:cNvSpPr/>
          <p:nvPr/>
        </p:nvSpPr>
        <p:spPr>
          <a:xfrm>
            <a:off x="793790" y="4576167"/>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These groupings can guide healthcare providers in developing more personalized interventions.</a:t>
            </a:r>
            <a:endParaRPr lang="en-US" sz="1550" dirty="0"/>
          </a:p>
        </p:txBody>
      </p:sp>
      <p:sp>
        <p:nvSpPr>
          <p:cNvPr id="6" name="Text 4"/>
          <p:cNvSpPr/>
          <p:nvPr/>
        </p:nvSpPr>
        <p:spPr>
          <a:xfrm>
            <a:off x="793790" y="4963120"/>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DBSCAN’s limited success shows that not all clustering algorithms work well on overlapping lifestyle data.</a:t>
            </a:r>
            <a:endParaRPr lang="en-US" sz="1550" dirty="0"/>
          </a:p>
        </p:txBody>
      </p:sp>
      <p:sp>
        <p:nvSpPr>
          <p:cNvPr id="7" name="Text 5"/>
          <p:cNvSpPr/>
          <p:nvPr/>
        </p:nvSpPr>
        <p:spPr>
          <a:xfrm>
            <a:off x="793790" y="535007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Despite modest silhouette scores, K-Means segmentation offers practical wellness profiles.</a:t>
            </a:r>
            <a:endParaRPr lang="en-US" sz="15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275403"/>
            <a:ext cx="6587252" cy="620078"/>
          </a:xfrm>
          <a:prstGeom prst="rect">
            <a:avLst/>
          </a:prstGeom>
          <a:noFill/>
          <a:ln/>
        </p:spPr>
        <p:txBody>
          <a:bodyPr wrap="none" lIns="0" tIns="0" rIns="0" bIns="0" rtlCol="0" anchor="t"/>
          <a:lstStyle/>
          <a:p>
            <a:pPr marL="0" indent="0" algn="l">
              <a:lnSpc>
                <a:spcPts val="4850"/>
              </a:lnSpc>
              <a:buNone/>
            </a:pPr>
            <a:r>
              <a:rPr lang="en-US" sz="3900" dirty="0">
                <a:solidFill>
                  <a:srgbClr val="091C53"/>
                </a:solidFill>
                <a:latin typeface="Instrument Sans Semi Bold" pitchFamily="34" charset="0"/>
                <a:ea typeface="Instrument Sans Semi Bold" pitchFamily="34" charset="-122"/>
                <a:cs typeface="Instrument Sans Semi Bold" pitchFamily="34" charset="-120"/>
              </a:rPr>
              <a:t>Key Insights from Clustering</a:t>
            </a:r>
            <a:endParaRPr lang="en-US" sz="3900" dirty="0"/>
          </a:p>
        </p:txBody>
      </p:sp>
      <p:sp>
        <p:nvSpPr>
          <p:cNvPr id="3" name="Shape 1"/>
          <p:cNvSpPr/>
          <p:nvPr/>
        </p:nvSpPr>
        <p:spPr>
          <a:xfrm>
            <a:off x="793790" y="3292316"/>
            <a:ext cx="446484" cy="446484"/>
          </a:xfrm>
          <a:prstGeom prst="roundRect">
            <a:avLst>
              <a:gd name="adj" fmla="val 40008"/>
            </a:avLst>
          </a:prstGeom>
          <a:solidFill>
            <a:srgbClr val="CEE6FD"/>
          </a:solidFill>
          <a:ln/>
        </p:spPr>
      </p:sp>
      <p:sp>
        <p:nvSpPr>
          <p:cNvPr id="4" name="Text 2"/>
          <p:cNvSpPr/>
          <p:nvPr/>
        </p:nvSpPr>
        <p:spPr>
          <a:xfrm>
            <a:off x="1438632" y="3360539"/>
            <a:ext cx="3083243" cy="310158"/>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Wellness Patterns Emerge</a:t>
            </a:r>
            <a:endParaRPr lang="en-US" sz="1950" dirty="0"/>
          </a:p>
        </p:txBody>
      </p:sp>
      <p:sp>
        <p:nvSpPr>
          <p:cNvPr id="5" name="Text 3"/>
          <p:cNvSpPr/>
          <p:nvPr/>
        </p:nvSpPr>
        <p:spPr>
          <a:xfrm>
            <a:off x="1438632" y="3789759"/>
            <a:ext cx="5752505" cy="63507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Clusters reveal distinct wellness profiles. Examples include high stress with low activity, or balanced health habits.</a:t>
            </a:r>
            <a:endParaRPr lang="en-US" sz="1550" dirty="0"/>
          </a:p>
        </p:txBody>
      </p:sp>
      <p:sp>
        <p:nvSpPr>
          <p:cNvPr id="6" name="Shape 4"/>
          <p:cNvSpPr/>
          <p:nvPr/>
        </p:nvSpPr>
        <p:spPr>
          <a:xfrm>
            <a:off x="7439144" y="3292316"/>
            <a:ext cx="446484" cy="446484"/>
          </a:xfrm>
          <a:prstGeom prst="roundRect">
            <a:avLst>
              <a:gd name="adj" fmla="val 40008"/>
            </a:avLst>
          </a:prstGeom>
          <a:solidFill>
            <a:srgbClr val="CEE6FD"/>
          </a:solidFill>
          <a:ln/>
        </p:spPr>
      </p:sp>
      <p:sp>
        <p:nvSpPr>
          <p:cNvPr id="7" name="Text 5"/>
          <p:cNvSpPr/>
          <p:nvPr/>
        </p:nvSpPr>
        <p:spPr>
          <a:xfrm>
            <a:off x="8083987" y="3360539"/>
            <a:ext cx="3101340" cy="310158"/>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Personalized Interventions</a:t>
            </a:r>
            <a:endParaRPr lang="en-US" sz="1950" dirty="0"/>
          </a:p>
        </p:txBody>
      </p:sp>
      <p:sp>
        <p:nvSpPr>
          <p:cNvPr id="8" name="Text 6"/>
          <p:cNvSpPr/>
          <p:nvPr/>
        </p:nvSpPr>
        <p:spPr>
          <a:xfrm>
            <a:off x="8083987" y="3789759"/>
            <a:ext cx="5752624" cy="63507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These groupings guide healthcare providers. They can now develop more tailored patient support plans.</a:t>
            </a:r>
            <a:endParaRPr lang="en-US" sz="1550" dirty="0"/>
          </a:p>
        </p:txBody>
      </p:sp>
      <p:sp>
        <p:nvSpPr>
          <p:cNvPr id="9" name="Shape 7"/>
          <p:cNvSpPr/>
          <p:nvPr/>
        </p:nvSpPr>
        <p:spPr>
          <a:xfrm>
            <a:off x="793790" y="4821674"/>
            <a:ext cx="446484" cy="446484"/>
          </a:xfrm>
          <a:prstGeom prst="roundRect">
            <a:avLst>
              <a:gd name="adj" fmla="val 40008"/>
            </a:avLst>
          </a:prstGeom>
          <a:solidFill>
            <a:srgbClr val="CEE6FD"/>
          </a:solidFill>
          <a:ln/>
        </p:spPr>
      </p:sp>
      <p:sp>
        <p:nvSpPr>
          <p:cNvPr id="10" name="Text 8"/>
          <p:cNvSpPr/>
          <p:nvPr/>
        </p:nvSpPr>
        <p:spPr>
          <a:xfrm>
            <a:off x="1438632" y="4889897"/>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Algorithm Suitability</a:t>
            </a:r>
            <a:endParaRPr lang="en-US" sz="1950" dirty="0"/>
          </a:p>
        </p:txBody>
      </p:sp>
      <p:sp>
        <p:nvSpPr>
          <p:cNvPr id="11" name="Text 9"/>
          <p:cNvSpPr/>
          <p:nvPr/>
        </p:nvSpPr>
        <p:spPr>
          <a:xfrm>
            <a:off x="1438632" y="5319117"/>
            <a:ext cx="5752505" cy="63507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DBSCAN had limited success. Not all clustering algorithms fit overlapping lifestyle data.</a:t>
            </a:r>
            <a:endParaRPr lang="en-US" sz="1550" dirty="0"/>
          </a:p>
        </p:txBody>
      </p:sp>
      <p:sp>
        <p:nvSpPr>
          <p:cNvPr id="12" name="Shape 10"/>
          <p:cNvSpPr/>
          <p:nvPr/>
        </p:nvSpPr>
        <p:spPr>
          <a:xfrm>
            <a:off x="7439144" y="4821674"/>
            <a:ext cx="446484" cy="446484"/>
          </a:xfrm>
          <a:prstGeom prst="roundRect">
            <a:avLst>
              <a:gd name="adj" fmla="val 40008"/>
            </a:avLst>
          </a:prstGeom>
          <a:solidFill>
            <a:srgbClr val="CEE6FD"/>
          </a:solidFill>
          <a:ln/>
        </p:spPr>
      </p:sp>
      <p:sp>
        <p:nvSpPr>
          <p:cNvPr id="13" name="Text 11"/>
          <p:cNvSpPr/>
          <p:nvPr/>
        </p:nvSpPr>
        <p:spPr>
          <a:xfrm>
            <a:off x="8083987" y="4889897"/>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Practical Profiles</a:t>
            </a:r>
            <a:endParaRPr lang="en-US" sz="1950" dirty="0"/>
          </a:p>
        </p:txBody>
      </p:sp>
      <p:sp>
        <p:nvSpPr>
          <p:cNvPr id="14" name="Text 12"/>
          <p:cNvSpPr/>
          <p:nvPr/>
        </p:nvSpPr>
        <p:spPr>
          <a:xfrm>
            <a:off x="8083987" y="5319117"/>
            <a:ext cx="5752624" cy="63507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K-Means segmentation delivers valuable insights. Despite modest scores, it yields practical wellness profiles.</a:t>
            </a:r>
            <a:endParaRPr lang="en-US" sz="15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2175034"/>
            <a:ext cx="4643676" cy="372070"/>
          </a:xfrm>
          <a:prstGeom prst="rect">
            <a:avLst/>
          </a:prstGeom>
          <a:noFill/>
          <a:ln/>
        </p:spPr>
        <p:txBody>
          <a:bodyPr wrap="none" lIns="0" tIns="0" rIns="0" bIns="0" rtlCol="0" anchor="t"/>
          <a:lstStyle/>
          <a:p>
            <a:pPr marL="0" indent="0" algn="l">
              <a:lnSpc>
                <a:spcPts val="2900"/>
              </a:lnSpc>
              <a:buNone/>
            </a:pPr>
            <a:r>
              <a:rPr lang="en-US" sz="2300" b="1" dirty="0">
                <a:solidFill>
                  <a:srgbClr val="091C53"/>
                </a:solidFill>
                <a:latin typeface="Instrument Sans Semi Bold" pitchFamily="34" charset="0"/>
                <a:ea typeface="Instrument Sans Semi Bold" pitchFamily="34" charset="-122"/>
                <a:cs typeface="Instrument Sans Semi Bold" pitchFamily="34" charset="-120"/>
              </a:rPr>
              <a:t>Conclusion &amp; Recommendations</a:t>
            </a:r>
            <a:endParaRPr lang="en-US" sz="2300" dirty="0"/>
          </a:p>
        </p:txBody>
      </p:sp>
      <p:sp>
        <p:nvSpPr>
          <p:cNvPr id="3" name="Text 1"/>
          <p:cNvSpPr/>
          <p:nvPr/>
        </p:nvSpPr>
        <p:spPr>
          <a:xfrm>
            <a:off x="793790" y="2943939"/>
            <a:ext cx="13042821" cy="635079"/>
          </a:xfrm>
          <a:prstGeom prst="rect">
            <a:avLst/>
          </a:prstGeom>
          <a:noFill/>
          <a:ln/>
        </p:spPr>
        <p:txBody>
          <a:bodyPr wrap="square" lIns="0" tIns="0" rIns="0" bIns="0" rtlCol="0" anchor="t"/>
          <a:lstStyle/>
          <a:p>
            <a:pPr marL="0" indent="0" algn="l">
              <a:lnSpc>
                <a:spcPts val="2500"/>
              </a:lnSpc>
              <a:buNone/>
            </a:pPr>
            <a:r>
              <a:rPr lang="en-US" sz="1550" b="1" dirty="0">
                <a:solidFill>
                  <a:srgbClr val="1E3063"/>
                </a:solidFill>
                <a:latin typeface="Arial" panose="020B0604020202020204" pitchFamily="34" charset="0"/>
                <a:ea typeface="Instrument Sans Medium" pitchFamily="34" charset="-122"/>
                <a:cs typeface="Arial" panose="020B0604020202020204" pitchFamily="34" charset="0"/>
              </a:rPr>
              <a:t>Title:</a:t>
            </a: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 Final Thoughts and Recommendations</a:t>
            </a:r>
            <a:r>
              <a:rPr lang="en-US" sz="1550" b="1" dirty="0">
                <a:solidFill>
                  <a:srgbClr val="1E3063"/>
                </a:solidFill>
                <a:latin typeface="Arial" panose="020B0604020202020204" pitchFamily="34" charset="0"/>
                <a:ea typeface="Instrument Sans Medium" pitchFamily="34" charset="-122"/>
                <a:cs typeface="Arial" panose="020B0604020202020204" pitchFamily="34" charset="0"/>
              </a:rPr>
              <a:t>Bullet Points:</a:t>
            </a:r>
            <a:endParaRPr lang="en-US" sz="1550" dirty="0"/>
          </a:p>
        </p:txBody>
      </p:sp>
      <p:sp>
        <p:nvSpPr>
          <p:cNvPr id="4" name="Text 2"/>
          <p:cNvSpPr/>
          <p:nvPr/>
        </p:nvSpPr>
        <p:spPr>
          <a:xfrm>
            <a:off x="793790" y="3802261"/>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Clustering methods, especially K-Means, were effective in identifying patient segments.</a:t>
            </a:r>
            <a:endParaRPr lang="en-US" sz="1550" dirty="0"/>
          </a:p>
        </p:txBody>
      </p:sp>
      <p:sp>
        <p:nvSpPr>
          <p:cNvPr id="5" name="Text 3"/>
          <p:cNvSpPr/>
          <p:nvPr/>
        </p:nvSpPr>
        <p:spPr>
          <a:xfrm>
            <a:off x="793790" y="4189214"/>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PCA simplified the data, making patterns easier to interpret and visualize.</a:t>
            </a:r>
            <a:endParaRPr lang="en-US" sz="1550" dirty="0"/>
          </a:p>
        </p:txBody>
      </p:sp>
      <p:sp>
        <p:nvSpPr>
          <p:cNvPr id="6" name="Text 4"/>
          <p:cNvSpPr/>
          <p:nvPr/>
        </p:nvSpPr>
        <p:spPr>
          <a:xfrm>
            <a:off x="793790" y="4576167"/>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Recommendations:</a:t>
            </a:r>
            <a:endParaRPr lang="en-US" sz="1550" dirty="0"/>
          </a:p>
        </p:txBody>
      </p:sp>
      <p:sp>
        <p:nvSpPr>
          <p:cNvPr id="7" name="Text 5"/>
          <p:cNvSpPr/>
          <p:nvPr/>
        </p:nvSpPr>
        <p:spPr>
          <a:xfrm>
            <a:off x="793790" y="4963120"/>
            <a:ext cx="13042821" cy="317540"/>
          </a:xfrm>
          <a:prstGeom prst="rect">
            <a:avLst/>
          </a:prstGeom>
          <a:noFill/>
          <a:ln/>
        </p:spPr>
        <p:txBody>
          <a:bodyPr wrap="none" lIns="0" tIns="0" rIns="0" bIns="0" rtlCol="0" anchor="t"/>
          <a:lstStyle/>
          <a:p>
            <a:pPr marL="685800" lvl="1"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Add features like age, gender, and chronic conditions.</a:t>
            </a:r>
            <a:endParaRPr lang="en-US" sz="1550" dirty="0"/>
          </a:p>
        </p:txBody>
      </p:sp>
      <p:sp>
        <p:nvSpPr>
          <p:cNvPr id="8" name="Text 6"/>
          <p:cNvSpPr/>
          <p:nvPr/>
        </p:nvSpPr>
        <p:spPr>
          <a:xfrm>
            <a:off x="793790" y="5350073"/>
            <a:ext cx="13042821" cy="317540"/>
          </a:xfrm>
          <a:prstGeom prst="rect">
            <a:avLst/>
          </a:prstGeom>
          <a:noFill/>
          <a:ln/>
        </p:spPr>
        <p:txBody>
          <a:bodyPr wrap="none" lIns="0" tIns="0" rIns="0" bIns="0" rtlCol="0" anchor="t"/>
          <a:lstStyle/>
          <a:p>
            <a:pPr marL="685800" lvl="1"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Use time-series data to track patient progress.</a:t>
            </a:r>
            <a:endParaRPr lang="en-US" sz="1550" dirty="0"/>
          </a:p>
        </p:txBody>
      </p:sp>
      <p:sp>
        <p:nvSpPr>
          <p:cNvPr id="9" name="Text 7"/>
          <p:cNvSpPr/>
          <p:nvPr/>
        </p:nvSpPr>
        <p:spPr>
          <a:xfrm>
            <a:off x="793790" y="5737027"/>
            <a:ext cx="13042821" cy="317540"/>
          </a:xfrm>
          <a:prstGeom prst="rect">
            <a:avLst/>
          </a:prstGeom>
          <a:noFill/>
          <a:ln/>
        </p:spPr>
        <p:txBody>
          <a:bodyPr wrap="none" lIns="0" tIns="0" rIns="0" bIns="0" rtlCol="0" anchor="t"/>
          <a:lstStyle/>
          <a:p>
            <a:pPr marL="685800" lvl="1" indent="-342900" algn="l">
              <a:lnSpc>
                <a:spcPts val="2500"/>
              </a:lnSpc>
              <a:buSzPct val="100000"/>
              <a:buChar char="•"/>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Design customized wellness programs for each identified cluster.</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280190" y="661988"/>
            <a:ext cx="7187565" cy="353378"/>
          </a:xfrm>
          <a:prstGeom prst="rect">
            <a:avLst/>
          </a:prstGeom>
          <a:noFill/>
          <a:ln/>
        </p:spPr>
        <p:txBody>
          <a:bodyPr wrap="none" lIns="0" tIns="0" rIns="0" bIns="0" rtlCol="0" anchor="t"/>
          <a:lstStyle/>
          <a:p>
            <a:pPr marL="0" indent="0" algn="l">
              <a:lnSpc>
                <a:spcPts val="2750"/>
              </a:lnSpc>
              <a:buNone/>
            </a:pPr>
            <a:r>
              <a:rPr lang="en-US" sz="2200" dirty="0">
                <a:solidFill>
                  <a:srgbClr val="091C53"/>
                </a:solidFill>
                <a:latin typeface="Instrument Sans Semi Bold" pitchFamily="34" charset="0"/>
                <a:ea typeface="Instrument Sans Semi Bold" pitchFamily="34" charset="-122"/>
                <a:cs typeface="Instrument Sans Semi Bold" pitchFamily="34" charset="-120"/>
              </a:rPr>
              <a:t>Abstract: A Data-Driven Approach to Patient Wellness</a:t>
            </a:r>
            <a:endParaRPr lang="en-US" sz="2200" dirty="0"/>
          </a:p>
        </p:txBody>
      </p:sp>
      <p:sp>
        <p:nvSpPr>
          <p:cNvPr id="4" name="Shape 1"/>
          <p:cNvSpPr/>
          <p:nvPr/>
        </p:nvSpPr>
        <p:spPr>
          <a:xfrm>
            <a:off x="6280190" y="1227415"/>
            <a:ext cx="424220" cy="424220"/>
          </a:xfrm>
          <a:prstGeom prst="roundRect">
            <a:avLst>
              <a:gd name="adj" fmla="val 40002"/>
            </a:avLst>
          </a:prstGeom>
          <a:solidFill>
            <a:srgbClr val="CEE6FD"/>
          </a:solidFill>
          <a:ln/>
        </p:spPr>
      </p:sp>
      <p:sp>
        <p:nvSpPr>
          <p:cNvPr id="5" name="Text 2"/>
          <p:cNvSpPr/>
          <p:nvPr/>
        </p:nvSpPr>
        <p:spPr>
          <a:xfrm>
            <a:off x="6892885" y="1292185"/>
            <a:ext cx="3201710" cy="294680"/>
          </a:xfrm>
          <a:prstGeom prst="rect">
            <a:avLst/>
          </a:prstGeom>
          <a:noFill/>
          <a:ln/>
        </p:spPr>
        <p:txBody>
          <a:bodyPr wrap="none" lIns="0" tIns="0" rIns="0" bIns="0" rtlCol="0" anchor="t"/>
          <a:lstStyle/>
          <a:p>
            <a:pPr marL="0" indent="0" algn="l">
              <a:lnSpc>
                <a:spcPts val="2300"/>
              </a:lnSpc>
              <a:buNone/>
            </a:pPr>
            <a:r>
              <a:rPr lang="en-US" sz="1850" dirty="0">
                <a:solidFill>
                  <a:srgbClr val="1E3063"/>
                </a:solidFill>
                <a:latin typeface="Instrument Sans Semi Bold" pitchFamily="34" charset="0"/>
                <a:ea typeface="Instrument Sans Semi Bold" pitchFamily="34" charset="-122"/>
                <a:cs typeface="Instrument Sans Semi Bold" pitchFamily="34" charset="-120"/>
              </a:rPr>
              <a:t>Patient Grouping by Lifestyle</a:t>
            </a:r>
            <a:endParaRPr lang="en-US" sz="1850" dirty="0"/>
          </a:p>
        </p:txBody>
      </p:sp>
      <p:sp>
        <p:nvSpPr>
          <p:cNvPr id="6" name="Text 3"/>
          <p:cNvSpPr/>
          <p:nvPr/>
        </p:nvSpPr>
        <p:spPr>
          <a:xfrm>
            <a:off x="6892885" y="1699974"/>
            <a:ext cx="6943725" cy="905113"/>
          </a:xfrm>
          <a:prstGeom prst="rect">
            <a:avLst/>
          </a:prstGeom>
          <a:noFill/>
          <a:ln/>
        </p:spPr>
        <p:txBody>
          <a:bodyPr wrap="square" lIns="0" tIns="0" rIns="0" bIns="0" rtlCol="0" anchor="t"/>
          <a:lstStyle/>
          <a:p>
            <a:pPr marL="0" indent="0" algn="l">
              <a:lnSpc>
                <a:spcPts val="2350"/>
              </a:lnSpc>
              <a:buNone/>
            </a:pPr>
            <a:r>
              <a:rPr lang="en-US" sz="1450" dirty="0">
                <a:solidFill>
                  <a:srgbClr val="1E3063"/>
                </a:solidFill>
                <a:latin typeface="Arial" panose="020B0604020202020204" pitchFamily="34" charset="0"/>
                <a:ea typeface="Instrument Sans Medium" pitchFamily="34" charset="-122"/>
                <a:cs typeface="Arial" panose="020B0604020202020204" pitchFamily="34" charset="0"/>
              </a:rPr>
              <a:t>We systematically grouped patients based on key lifestyle metrics: exercise frequency, meal quality, sleep duration, stress levels, and Body Mass Index (BMI).</a:t>
            </a:r>
            <a:endParaRPr lang="en-US" sz="1450" dirty="0"/>
          </a:p>
        </p:txBody>
      </p:sp>
      <p:sp>
        <p:nvSpPr>
          <p:cNvPr id="7" name="Shape 4"/>
          <p:cNvSpPr/>
          <p:nvPr/>
        </p:nvSpPr>
        <p:spPr>
          <a:xfrm>
            <a:off x="6280190" y="2982158"/>
            <a:ext cx="424220" cy="424220"/>
          </a:xfrm>
          <a:prstGeom prst="roundRect">
            <a:avLst>
              <a:gd name="adj" fmla="val 40002"/>
            </a:avLst>
          </a:prstGeom>
          <a:solidFill>
            <a:srgbClr val="CEE6FD"/>
          </a:solidFill>
          <a:ln/>
        </p:spPr>
      </p:sp>
      <p:sp>
        <p:nvSpPr>
          <p:cNvPr id="8" name="Text 5"/>
          <p:cNvSpPr/>
          <p:nvPr/>
        </p:nvSpPr>
        <p:spPr>
          <a:xfrm>
            <a:off x="6892885" y="3046928"/>
            <a:ext cx="3657481" cy="294680"/>
          </a:xfrm>
          <a:prstGeom prst="rect">
            <a:avLst/>
          </a:prstGeom>
          <a:noFill/>
          <a:ln/>
        </p:spPr>
        <p:txBody>
          <a:bodyPr wrap="none" lIns="0" tIns="0" rIns="0" bIns="0" rtlCol="0" anchor="t"/>
          <a:lstStyle/>
          <a:p>
            <a:pPr marL="0" indent="0" algn="l">
              <a:lnSpc>
                <a:spcPts val="2300"/>
              </a:lnSpc>
              <a:buNone/>
            </a:pPr>
            <a:r>
              <a:rPr lang="en-US" sz="1850" dirty="0">
                <a:solidFill>
                  <a:srgbClr val="1E3063"/>
                </a:solidFill>
                <a:latin typeface="Instrument Sans Semi Bold" pitchFamily="34" charset="0"/>
                <a:ea typeface="Instrument Sans Semi Bold" pitchFamily="34" charset="-122"/>
                <a:cs typeface="Instrument Sans Semi Bold" pitchFamily="34" charset="-120"/>
              </a:rPr>
              <a:t>Advanced Clustering Techniques</a:t>
            </a:r>
            <a:endParaRPr lang="en-US" sz="1850" dirty="0"/>
          </a:p>
        </p:txBody>
      </p:sp>
      <p:sp>
        <p:nvSpPr>
          <p:cNvPr id="9" name="Text 6"/>
          <p:cNvSpPr/>
          <p:nvPr/>
        </p:nvSpPr>
        <p:spPr>
          <a:xfrm>
            <a:off x="6892885" y="3454717"/>
            <a:ext cx="6943725" cy="603409"/>
          </a:xfrm>
          <a:prstGeom prst="rect">
            <a:avLst/>
          </a:prstGeom>
          <a:noFill/>
          <a:ln/>
        </p:spPr>
        <p:txBody>
          <a:bodyPr wrap="square" lIns="0" tIns="0" rIns="0" bIns="0" rtlCol="0" anchor="t"/>
          <a:lstStyle/>
          <a:p>
            <a:pPr marL="0" indent="0" algn="l">
              <a:lnSpc>
                <a:spcPts val="2350"/>
              </a:lnSpc>
              <a:buNone/>
            </a:pPr>
            <a:r>
              <a:rPr lang="en-US" sz="1450" dirty="0">
                <a:solidFill>
                  <a:srgbClr val="1E3063"/>
                </a:solidFill>
                <a:latin typeface="Arial" panose="020B0604020202020204" pitchFamily="34" charset="0"/>
                <a:ea typeface="Instrument Sans Medium" pitchFamily="34" charset="-122"/>
                <a:cs typeface="Arial" panose="020B0604020202020204" pitchFamily="34" charset="0"/>
              </a:rPr>
              <a:t>We applied K-Means, Hierarchical, and DBSCAN clustering algorithms to identify natural groupings within the patient data.</a:t>
            </a:r>
            <a:endParaRPr lang="en-US" sz="1450" dirty="0"/>
          </a:p>
        </p:txBody>
      </p:sp>
      <p:sp>
        <p:nvSpPr>
          <p:cNvPr id="10" name="Shape 7"/>
          <p:cNvSpPr/>
          <p:nvPr/>
        </p:nvSpPr>
        <p:spPr>
          <a:xfrm>
            <a:off x="6280190" y="4435197"/>
            <a:ext cx="424220" cy="424220"/>
          </a:xfrm>
          <a:prstGeom prst="roundRect">
            <a:avLst>
              <a:gd name="adj" fmla="val 40002"/>
            </a:avLst>
          </a:prstGeom>
          <a:solidFill>
            <a:srgbClr val="CEE6FD"/>
          </a:solidFill>
          <a:ln/>
        </p:spPr>
      </p:sp>
      <p:sp>
        <p:nvSpPr>
          <p:cNvPr id="11" name="Text 8"/>
          <p:cNvSpPr/>
          <p:nvPr/>
        </p:nvSpPr>
        <p:spPr>
          <a:xfrm>
            <a:off x="6892885" y="4499967"/>
            <a:ext cx="3935254" cy="294680"/>
          </a:xfrm>
          <a:prstGeom prst="rect">
            <a:avLst/>
          </a:prstGeom>
          <a:noFill/>
          <a:ln/>
        </p:spPr>
        <p:txBody>
          <a:bodyPr wrap="none" lIns="0" tIns="0" rIns="0" bIns="0" rtlCol="0" anchor="t"/>
          <a:lstStyle/>
          <a:p>
            <a:pPr marL="0" indent="0" algn="l">
              <a:lnSpc>
                <a:spcPts val="2300"/>
              </a:lnSpc>
              <a:buNone/>
            </a:pPr>
            <a:r>
              <a:rPr lang="en-US" sz="1850" dirty="0">
                <a:solidFill>
                  <a:srgbClr val="1E3063"/>
                </a:solidFill>
                <a:latin typeface="Instrument Sans Semi Bold" pitchFamily="34" charset="0"/>
                <a:ea typeface="Instrument Sans Semi Bold" pitchFamily="34" charset="-122"/>
                <a:cs typeface="Instrument Sans Semi Bold" pitchFamily="34" charset="-120"/>
              </a:rPr>
              <a:t>Dimensionality Reduction with PCA</a:t>
            </a:r>
            <a:endParaRPr lang="en-US" sz="1850" dirty="0"/>
          </a:p>
        </p:txBody>
      </p:sp>
      <p:sp>
        <p:nvSpPr>
          <p:cNvPr id="12" name="Text 9"/>
          <p:cNvSpPr/>
          <p:nvPr/>
        </p:nvSpPr>
        <p:spPr>
          <a:xfrm>
            <a:off x="6892885" y="4907756"/>
            <a:ext cx="6943725" cy="905113"/>
          </a:xfrm>
          <a:prstGeom prst="rect">
            <a:avLst/>
          </a:prstGeom>
          <a:noFill/>
          <a:ln/>
        </p:spPr>
        <p:txBody>
          <a:bodyPr wrap="square" lIns="0" tIns="0" rIns="0" bIns="0" rtlCol="0" anchor="t"/>
          <a:lstStyle/>
          <a:p>
            <a:pPr marL="0" indent="0" algn="l">
              <a:lnSpc>
                <a:spcPts val="2350"/>
              </a:lnSpc>
              <a:buNone/>
            </a:pPr>
            <a:r>
              <a:rPr lang="en-US" sz="1450" dirty="0">
                <a:solidFill>
                  <a:srgbClr val="1E3063"/>
                </a:solidFill>
                <a:latin typeface="Arial" panose="020B0604020202020204" pitchFamily="34" charset="0"/>
                <a:ea typeface="Instrument Sans Medium" pitchFamily="34" charset="-122"/>
                <a:cs typeface="Arial" panose="020B0604020202020204" pitchFamily="34" charset="0"/>
              </a:rPr>
              <a:t>Principal Component Analysis (PCA) was utilized for effective visualization and to reduce the complexity of high-dimensional data, making patterns more discernible.</a:t>
            </a:r>
            <a:endParaRPr lang="en-US" sz="1450" dirty="0"/>
          </a:p>
        </p:txBody>
      </p:sp>
      <p:sp>
        <p:nvSpPr>
          <p:cNvPr id="13" name="Shape 10"/>
          <p:cNvSpPr/>
          <p:nvPr/>
        </p:nvSpPr>
        <p:spPr>
          <a:xfrm>
            <a:off x="6280190" y="6189940"/>
            <a:ext cx="424220" cy="424220"/>
          </a:xfrm>
          <a:prstGeom prst="roundRect">
            <a:avLst>
              <a:gd name="adj" fmla="val 40002"/>
            </a:avLst>
          </a:prstGeom>
          <a:solidFill>
            <a:srgbClr val="CEE6FD"/>
          </a:solidFill>
          <a:ln/>
        </p:spPr>
      </p:sp>
      <p:sp>
        <p:nvSpPr>
          <p:cNvPr id="14" name="Text 11"/>
          <p:cNvSpPr/>
          <p:nvPr/>
        </p:nvSpPr>
        <p:spPr>
          <a:xfrm>
            <a:off x="6892885" y="6254710"/>
            <a:ext cx="3197662" cy="294680"/>
          </a:xfrm>
          <a:prstGeom prst="rect">
            <a:avLst/>
          </a:prstGeom>
          <a:noFill/>
          <a:ln/>
        </p:spPr>
        <p:txBody>
          <a:bodyPr wrap="none" lIns="0" tIns="0" rIns="0" bIns="0" rtlCol="0" anchor="t"/>
          <a:lstStyle/>
          <a:p>
            <a:pPr marL="0" indent="0" algn="l">
              <a:lnSpc>
                <a:spcPts val="2300"/>
              </a:lnSpc>
              <a:buNone/>
            </a:pPr>
            <a:r>
              <a:rPr lang="en-US" sz="1850" dirty="0">
                <a:solidFill>
                  <a:srgbClr val="1E3063"/>
                </a:solidFill>
                <a:latin typeface="Instrument Sans Semi Bold" pitchFamily="34" charset="0"/>
                <a:ea typeface="Instrument Sans Semi Bold" pitchFamily="34" charset="-122"/>
                <a:cs typeface="Instrument Sans Semi Bold" pitchFamily="34" charset="-120"/>
              </a:rPr>
              <a:t>Targeted Wellness Programs</a:t>
            </a:r>
            <a:endParaRPr lang="en-US" sz="1850" dirty="0"/>
          </a:p>
        </p:txBody>
      </p:sp>
      <p:sp>
        <p:nvSpPr>
          <p:cNvPr id="15" name="Text 12"/>
          <p:cNvSpPr/>
          <p:nvPr/>
        </p:nvSpPr>
        <p:spPr>
          <a:xfrm>
            <a:off x="6892885" y="6662499"/>
            <a:ext cx="6943725" cy="905113"/>
          </a:xfrm>
          <a:prstGeom prst="rect">
            <a:avLst/>
          </a:prstGeom>
          <a:noFill/>
          <a:ln/>
        </p:spPr>
        <p:txBody>
          <a:bodyPr wrap="square" lIns="0" tIns="0" rIns="0" bIns="0" rtlCol="0" anchor="t"/>
          <a:lstStyle/>
          <a:p>
            <a:pPr marL="0" indent="0" algn="l">
              <a:lnSpc>
                <a:spcPts val="2350"/>
              </a:lnSpc>
              <a:buNone/>
            </a:pPr>
            <a:r>
              <a:rPr lang="en-US" sz="1450" dirty="0">
                <a:solidFill>
                  <a:srgbClr val="1E3063"/>
                </a:solidFill>
                <a:latin typeface="Arial" panose="020B0604020202020204" pitchFamily="34" charset="0"/>
                <a:ea typeface="Instrument Sans Medium" pitchFamily="34" charset="-122"/>
                <a:cs typeface="Arial" panose="020B0604020202020204" pitchFamily="34" charset="0"/>
              </a:rPr>
              <a:t>The identified patient wellness profiles provide a robust foundation for developing and implementing highly targeted and personalized wellness programs, moving beyond one-size-fits-all approaches.</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38977"/>
            <a:ext cx="10594538" cy="620078"/>
          </a:xfrm>
          <a:prstGeom prst="rect">
            <a:avLst/>
          </a:prstGeom>
          <a:noFill/>
          <a:ln/>
        </p:spPr>
        <p:txBody>
          <a:bodyPr wrap="none" lIns="0" tIns="0" rIns="0" bIns="0" rtlCol="0" anchor="t"/>
          <a:lstStyle/>
          <a:p>
            <a:pPr marL="0" indent="0" algn="l">
              <a:lnSpc>
                <a:spcPts val="4850"/>
              </a:lnSpc>
              <a:buNone/>
            </a:pPr>
            <a:r>
              <a:rPr lang="en-US" sz="3900" dirty="0">
                <a:solidFill>
                  <a:srgbClr val="091C53"/>
                </a:solidFill>
                <a:latin typeface="Instrument Sans Semi Bold" pitchFamily="34" charset="0"/>
                <a:ea typeface="Instrument Sans Semi Bold" pitchFamily="34" charset="-122"/>
                <a:cs typeface="Instrument Sans Semi Bold" pitchFamily="34" charset="-120"/>
              </a:rPr>
              <a:t>Introduction: Tailoring Wellness Interventions</a:t>
            </a:r>
            <a:endParaRPr lang="en-US" sz="3900" dirty="0"/>
          </a:p>
        </p:txBody>
      </p:sp>
      <p:sp>
        <p:nvSpPr>
          <p:cNvPr id="3" name="Text 1"/>
          <p:cNvSpPr/>
          <p:nvPr/>
        </p:nvSpPr>
        <p:spPr>
          <a:xfrm>
            <a:off x="793790" y="2355890"/>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Wellness is inherently multidimensional, encompassing physical, mental, and emotional well-being. Acknowledging this complexity is crucial for effective health interventions. Traditional, generic wellness programs often fall short because they fail to address the unique needs and challenges of diverse patient groups.</a:t>
            </a:r>
            <a:endParaRPr lang="en-US" sz="1550" dirty="0"/>
          </a:p>
        </p:txBody>
      </p:sp>
      <p:sp>
        <p:nvSpPr>
          <p:cNvPr id="4" name="Shape 2"/>
          <p:cNvSpPr/>
          <p:nvPr/>
        </p:nvSpPr>
        <p:spPr>
          <a:xfrm>
            <a:off x="793790" y="3531751"/>
            <a:ext cx="4215289" cy="3358872"/>
          </a:xfrm>
          <a:prstGeom prst="roundRect">
            <a:avLst>
              <a:gd name="adj" fmla="val 5318"/>
            </a:avLst>
          </a:prstGeom>
          <a:solidFill>
            <a:srgbClr val="CEE6FD"/>
          </a:solidFill>
          <a:ln/>
        </p:spPr>
      </p:sp>
      <p:sp>
        <p:nvSpPr>
          <p:cNvPr id="5" name="Text 3"/>
          <p:cNvSpPr/>
          <p:nvPr/>
        </p:nvSpPr>
        <p:spPr>
          <a:xfrm>
            <a:off x="992148" y="3730109"/>
            <a:ext cx="3818573" cy="620316"/>
          </a:xfrm>
          <a:prstGeom prst="rect">
            <a:avLst/>
          </a:prstGeom>
          <a:noFill/>
          <a:ln/>
        </p:spPr>
        <p:txBody>
          <a:bodyPr wrap="squar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The Multidimensionality of Wellness</a:t>
            </a:r>
            <a:endParaRPr lang="en-US" sz="1950" dirty="0"/>
          </a:p>
        </p:txBody>
      </p:sp>
      <p:sp>
        <p:nvSpPr>
          <p:cNvPr id="6" name="Text 4"/>
          <p:cNvSpPr/>
          <p:nvPr/>
        </p:nvSpPr>
        <p:spPr>
          <a:xfrm>
            <a:off x="992148" y="4469487"/>
            <a:ext cx="3818573" cy="222277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True wellness extends beyond physical health, integrating mental clarity, emotional stability, and social connection. Understanding these interconnected aspects is fundamental to designing comprehensive health strategies.</a:t>
            </a:r>
            <a:endParaRPr lang="en-US" sz="1550" dirty="0"/>
          </a:p>
        </p:txBody>
      </p:sp>
      <p:sp>
        <p:nvSpPr>
          <p:cNvPr id="7" name="Shape 5"/>
          <p:cNvSpPr/>
          <p:nvPr/>
        </p:nvSpPr>
        <p:spPr>
          <a:xfrm>
            <a:off x="5207437" y="3531751"/>
            <a:ext cx="4215408" cy="3358872"/>
          </a:xfrm>
          <a:prstGeom prst="roundRect">
            <a:avLst>
              <a:gd name="adj" fmla="val 5318"/>
            </a:avLst>
          </a:prstGeom>
          <a:solidFill>
            <a:srgbClr val="CEE6FD"/>
          </a:solidFill>
          <a:ln/>
        </p:spPr>
      </p:sp>
      <p:sp>
        <p:nvSpPr>
          <p:cNvPr id="8" name="Text 6"/>
          <p:cNvSpPr/>
          <p:nvPr/>
        </p:nvSpPr>
        <p:spPr>
          <a:xfrm>
            <a:off x="5405795" y="3730109"/>
            <a:ext cx="3767495" cy="310158"/>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Limitations of Generic Programs</a:t>
            </a:r>
            <a:endParaRPr lang="en-US" sz="1950" dirty="0"/>
          </a:p>
        </p:txBody>
      </p:sp>
      <p:sp>
        <p:nvSpPr>
          <p:cNvPr id="9" name="Text 7"/>
          <p:cNvSpPr/>
          <p:nvPr/>
        </p:nvSpPr>
        <p:spPr>
          <a:xfrm>
            <a:off x="5405795" y="4159329"/>
            <a:ext cx="3818692" cy="190523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Broad-based wellness initiatives frequently lack the specificity required to resonate with individuals. This often leads to low engagement and limited long-term impact, highlighting the need for more personalized approaches.</a:t>
            </a:r>
            <a:endParaRPr lang="en-US" sz="1550" dirty="0"/>
          </a:p>
        </p:txBody>
      </p:sp>
      <p:sp>
        <p:nvSpPr>
          <p:cNvPr id="10" name="Shape 8"/>
          <p:cNvSpPr/>
          <p:nvPr/>
        </p:nvSpPr>
        <p:spPr>
          <a:xfrm>
            <a:off x="9621203" y="3531751"/>
            <a:ext cx="4215289" cy="3358872"/>
          </a:xfrm>
          <a:prstGeom prst="roundRect">
            <a:avLst>
              <a:gd name="adj" fmla="val 5318"/>
            </a:avLst>
          </a:prstGeom>
          <a:solidFill>
            <a:srgbClr val="CEE6FD"/>
          </a:solidFill>
          <a:ln/>
        </p:spPr>
      </p:sp>
      <p:sp>
        <p:nvSpPr>
          <p:cNvPr id="11" name="Text 9"/>
          <p:cNvSpPr/>
          <p:nvPr/>
        </p:nvSpPr>
        <p:spPr>
          <a:xfrm>
            <a:off x="9819561" y="3730109"/>
            <a:ext cx="3188137" cy="310158"/>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Data-Driven Customization</a:t>
            </a:r>
            <a:endParaRPr lang="en-US" sz="1950" dirty="0"/>
          </a:p>
        </p:txBody>
      </p:sp>
      <p:sp>
        <p:nvSpPr>
          <p:cNvPr id="12" name="Text 10"/>
          <p:cNvSpPr/>
          <p:nvPr/>
        </p:nvSpPr>
        <p:spPr>
          <a:xfrm>
            <a:off x="9819561" y="4159329"/>
            <a:ext cx="3818573" cy="222277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Our primary objective is to leverage advanced data-driven clustering techniques. By identifying distinct patient segments, we aim to enable the creation of highly tailored wellness interventions that are more relevant and effective for specific groups.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443157"/>
            <a:ext cx="11998047" cy="620078"/>
          </a:xfrm>
          <a:prstGeom prst="rect">
            <a:avLst/>
          </a:prstGeom>
          <a:noFill/>
          <a:ln/>
        </p:spPr>
        <p:txBody>
          <a:bodyPr wrap="none" lIns="0" tIns="0" rIns="0" bIns="0" rtlCol="0" anchor="t"/>
          <a:lstStyle/>
          <a:p>
            <a:pPr marL="0" indent="0" algn="l">
              <a:lnSpc>
                <a:spcPts val="4850"/>
              </a:lnSpc>
              <a:buNone/>
            </a:pPr>
            <a:r>
              <a:rPr lang="en-US" sz="3900" b="1" dirty="0">
                <a:solidFill>
                  <a:srgbClr val="091C53"/>
                </a:solidFill>
                <a:latin typeface="Times New Roman" panose="02020603050405020304" pitchFamily="18" charset="0"/>
                <a:ea typeface="Instrument Sans Semi Bold" pitchFamily="34" charset="-122"/>
                <a:cs typeface="Times New Roman" panose="02020603050405020304" pitchFamily="18" charset="0"/>
              </a:rPr>
              <a:t>Dataset &amp; Features: Capturing Lifestyle Dimensions</a:t>
            </a:r>
            <a:endParaRPr lang="en-US" sz="3900" b="1" dirty="0">
              <a:latin typeface="Times New Roman" panose="02020603050405020304" pitchFamily="18" charset="0"/>
              <a:cs typeface="Times New Roman" panose="02020603050405020304" pitchFamily="18" charset="0"/>
            </a:endParaRPr>
          </a:p>
        </p:txBody>
      </p:sp>
      <p:sp>
        <p:nvSpPr>
          <p:cNvPr id="3" name="Text 1"/>
          <p:cNvSpPr/>
          <p:nvPr/>
        </p:nvSpPr>
        <p:spPr>
          <a:xfrm>
            <a:off x="793790" y="2460069"/>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Times New Roman" panose="02020603050405020304" pitchFamily="18" charset="0"/>
                <a:ea typeface="Instrument Sans Medium" pitchFamily="34" charset="-122"/>
                <a:cs typeface="Times New Roman" panose="02020603050405020304" pitchFamily="18" charset="0"/>
              </a:rPr>
              <a:t>Our analysis was built upon a comprehensive dataset collected from 200 subjects, meticulously capturing five critical dimensions of their daily lifestyle and physiological state. This rich feature set allowed us to construct a detailed picture of individual wellness profiles.</a:t>
            </a:r>
            <a:endParaRPr lang="en-US" sz="1550" dirty="0">
              <a:latin typeface="Times New Roman" panose="02020603050405020304" pitchFamily="18" charset="0"/>
              <a:cs typeface="Times New Roman" panose="02020603050405020304" pitchFamily="18" charset="0"/>
            </a:endParaRPr>
          </a:p>
        </p:txBody>
      </p:sp>
      <p:sp>
        <p:nvSpPr>
          <p:cNvPr id="4" name="Text 2"/>
          <p:cNvSpPr/>
          <p:nvPr/>
        </p:nvSpPr>
        <p:spPr>
          <a:xfrm>
            <a:off x="793790" y="3496984"/>
            <a:ext cx="6279356" cy="635080"/>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1E3063"/>
                </a:solidFill>
                <a:latin typeface="Arial" panose="020B0604020202020204" pitchFamily="34" charset="0"/>
                <a:ea typeface="Instrument Sans Medium" pitchFamily="34" charset="-122"/>
                <a:cs typeface="Arial" panose="020B0604020202020204" pitchFamily="34" charset="0"/>
              </a:rPr>
              <a:t>Exercise time:</a:t>
            </a: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 Measured in minutes per day, quantifying physical activity levels.</a:t>
            </a:r>
            <a:endParaRPr lang="en-US" sz="1550" dirty="0"/>
          </a:p>
        </p:txBody>
      </p:sp>
      <p:sp>
        <p:nvSpPr>
          <p:cNvPr id="5" name="Text 3"/>
          <p:cNvSpPr/>
          <p:nvPr/>
        </p:nvSpPr>
        <p:spPr>
          <a:xfrm>
            <a:off x="793790" y="4201478"/>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1E3063"/>
                </a:solidFill>
                <a:latin typeface="Arial" panose="020B0604020202020204" pitchFamily="34" charset="0"/>
                <a:ea typeface="Instrument Sans Medium" pitchFamily="34" charset="-122"/>
                <a:cs typeface="Arial" panose="020B0604020202020204" pitchFamily="34" charset="0"/>
              </a:rPr>
              <a:t>Healthy meals:</a:t>
            </a: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 Number of healthy meals consumed per day, reflecting dietary habits.</a:t>
            </a:r>
            <a:endParaRPr lang="en-US" sz="1550" dirty="0"/>
          </a:p>
        </p:txBody>
      </p:sp>
      <p:sp>
        <p:nvSpPr>
          <p:cNvPr id="6" name="Text 4"/>
          <p:cNvSpPr/>
          <p:nvPr/>
        </p:nvSpPr>
        <p:spPr>
          <a:xfrm>
            <a:off x="793790" y="4905970"/>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1E3063"/>
                </a:solidFill>
                <a:latin typeface="Arial" panose="020B0604020202020204" pitchFamily="34" charset="0"/>
                <a:ea typeface="Instrument Sans Medium" pitchFamily="34" charset="-122"/>
                <a:cs typeface="Arial" panose="020B0604020202020204" pitchFamily="34" charset="0"/>
              </a:rPr>
              <a:t>Sleep hours:</a:t>
            </a: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 Average hours of sleep per night, indicating restorative rest.</a:t>
            </a:r>
            <a:endParaRPr lang="en-US" sz="1550" dirty="0"/>
          </a:p>
        </p:txBody>
      </p:sp>
      <p:sp>
        <p:nvSpPr>
          <p:cNvPr id="7" name="Text 5"/>
          <p:cNvSpPr/>
          <p:nvPr/>
        </p:nvSpPr>
        <p:spPr>
          <a:xfrm>
            <a:off x="7564874" y="3496985"/>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1E3063"/>
                </a:solidFill>
                <a:latin typeface="Arial" panose="020B0604020202020204" pitchFamily="34" charset="0"/>
                <a:ea typeface="Instrument Sans Medium" pitchFamily="34" charset="-122"/>
                <a:cs typeface="Arial" panose="020B0604020202020204" pitchFamily="34" charset="0"/>
              </a:rPr>
              <a:t>Stress level:</a:t>
            </a: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 A self-reported scale from 1 to 10, capturing psychological </a:t>
            </a:r>
            <a:r>
              <a:rPr lang="en-US" sz="1550" dirty="0">
                <a:solidFill>
                  <a:srgbClr val="1E3063"/>
                </a:solidFill>
                <a:latin typeface="Times New Roman" panose="02020603050405020304" pitchFamily="18" charset="0"/>
                <a:ea typeface="Instrument Sans Medium" pitchFamily="34" charset="-122"/>
                <a:cs typeface="Arial" panose="020B0604020202020204" pitchFamily="34" charset="0"/>
              </a:rPr>
              <a:t>well-being</a:t>
            </a: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a:t>
            </a:r>
            <a:endParaRPr lang="en-US" sz="1550" dirty="0"/>
          </a:p>
        </p:txBody>
      </p:sp>
      <p:sp>
        <p:nvSpPr>
          <p:cNvPr id="8" name="Text 6"/>
          <p:cNvSpPr/>
          <p:nvPr/>
        </p:nvSpPr>
        <p:spPr>
          <a:xfrm>
            <a:off x="7564874" y="4201478"/>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1E3063"/>
                </a:solidFill>
                <a:latin typeface="Arial" panose="020B0604020202020204" pitchFamily="34" charset="0"/>
                <a:ea typeface="Instrument Sans Medium" pitchFamily="34" charset="-122"/>
                <a:cs typeface="Arial" panose="020B0604020202020204" pitchFamily="34" charset="0"/>
              </a:rPr>
              <a:t>BMI:</a:t>
            </a: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 Body </a:t>
            </a:r>
            <a:r>
              <a:rPr lang="en-US" sz="1550" dirty="0">
                <a:solidFill>
                  <a:srgbClr val="1E3063"/>
                </a:solidFill>
                <a:latin typeface="Times New Roman" panose="02020603050405020304" pitchFamily="18" charset="0"/>
                <a:ea typeface="Instrument Sans Medium" pitchFamily="34" charset="-122"/>
                <a:cs typeface="Arial" panose="020B0604020202020204" pitchFamily="34" charset="0"/>
              </a:rPr>
              <a:t>Mass</a:t>
            </a: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 Index, a key indicator of overall physical health.</a:t>
            </a:r>
            <a:endParaRPr lang="en-US" sz="1550" dirty="0"/>
          </a:p>
        </p:txBody>
      </p:sp>
      <p:sp>
        <p:nvSpPr>
          <p:cNvPr id="9" name="Text 7"/>
          <p:cNvSpPr/>
          <p:nvPr/>
        </p:nvSpPr>
        <p:spPr>
          <a:xfrm>
            <a:off x="801409" y="5610462"/>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The combination of these features provided a robust basis for segmenting individuals, offering insights into how various lifestyle factors interact within different patient groups. Each metric was carefully selected to provide meaningful, actionable data for wellness program development.</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887141"/>
            <a:ext cx="9431536" cy="620078"/>
          </a:xfrm>
          <a:prstGeom prst="rect">
            <a:avLst/>
          </a:prstGeom>
          <a:noFill/>
          <a:ln/>
        </p:spPr>
        <p:txBody>
          <a:bodyPr wrap="none" lIns="0" tIns="0" rIns="0" bIns="0" rtlCol="0" anchor="t"/>
          <a:lstStyle/>
          <a:p>
            <a:pPr marL="0" indent="0" algn="l">
              <a:lnSpc>
                <a:spcPts val="4850"/>
              </a:lnSpc>
              <a:buNone/>
            </a:pPr>
            <a:r>
              <a:rPr lang="en-US" sz="3900" dirty="0">
                <a:solidFill>
                  <a:srgbClr val="091C53"/>
                </a:solidFill>
                <a:latin typeface="Instrument Sans Semi Bold" pitchFamily="34" charset="0"/>
                <a:ea typeface="Instrument Sans Semi Bold" pitchFamily="34" charset="-122"/>
                <a:cs typeface="Instrument Sans Semi Bold" pitchFamily="34" charset="-120"/>
              </a:rPr>
              <a:t>Exploratory Data Analysis: Initial Insights</a:t>
            </a:r>
            <a:endParaRPr lang="en-US" sz="3900" dirty="0"/>
          </a:p>
        </p:txBody>
      </p:sp>
      <p:sp>
        <p:nvSpPr>
          <p:cNvPr id="3" name="Text 1"/>
          <p:cNvSpPr/>
          <p:nvPr/>
        </p:nvSpPr>
        <p:spPr>
          <a:xfrm>
            <a:off x="793790" y="290405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Initial exploratory data analysis revealed several interesting patterns and distributions within our dataset. These preliminary insights were crucial for understanding the underlying characteristics of our subjects before applying more complex modeling techniques.</a:t>
            </a:r>
            <a:endParaRPr lang="en-US" sz="1550" dirty="0"/>
          </a:p>
        </p:txBody>
      </p:sp>
      <p:sp>
        <p:nvSpPr>
          <p:cNvPr id="4" name="Text 2"/>
          <p:cNvSpPr/>
          <p:nvPr/>
        </p:nvSpPr>
        <p:spPr>
          <a:xfrm>
            <a:off x="793790" y="3940969"/>
            <a:ext cx="6279356" cy="190523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Most subjects exhibited moderate levels of physical activity, with the majority engaging in exercise for approximately 20-40 minutes per day. Dietary habits showed a tendency towards 2-3 healthy meals daily, aligning with general nutritional guidelines. Sleep patterns were generally consistent, with most individuals reporting 6-8 hours of sleep per night.</a:t>
            </a:r>
            <a:endParaRPr lang="en-US" sz="1550" dirty="0"/>
          </a:p>
        </p:txBody>
      </p:sp>
      <p:sp>
        <p:nvSpPr>
          <p:cNvPr id="5" name="Text 3"/>
          <p:cNvSpPr/>
          <p:nvPr/>
        </p:nvSpPr>
        <p:spPr>
          <a:xfrm>
            <a:off x="7564874" y="3940969"/>
            <a:ext cx="6279356" cy="222277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In contrast, stress levels and BMI demonstrated considerable variability across the cohort, indicating a wide range of individual experiences in these areas. A notable finding was the weak correlation observed between stress and BMI, with a coefficient of -0.13. This suggests that while both are important wellness indicators, they do not strongly influence each other directly in our dataset, implying distinct underlying factors contributing to each.</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79621"/>
            <a:ext cx="9942076" cy="620078"/>
          </a:xfrm>
          <a:prstGeom prst="rect">
            <a:avLst/>
          </a:prstGeom>
          <a:noFill/>
          <a:ln/>
        </p:spPr>
        <p:txBody>
          <a:bodyPr wrap="none" lIns="0" tIns="0" rIns="0" bIns="0" rtlCol="0" anchor="t"/>
          <a:lstStyle/>
          <a:p>
            <a:pPr marL="0" indent="0" algn="l">
              <a:lnSpc>
                <a:spcPts val="4850"/>
              </a:lnSpc>
              <a:buNone/>
            </a:pPr>
            <a:r>
              <a:rPr lang="en-US" sz="3900" dirty="0">
                <a:solidFill>
                  <a:srgbClr val="091C53"/>
                </a:solidFill>
                <a:latin typeface="Instrument Sans Semi Bold" pitchFamily="34" charset="0"/>
                <a:ea typeface="Instrument Sans Semi Bold" pitchFamily="34" charset="-122"/>
                <a:cs typeface="Instrument Sans Semi Bold" pitchFamily="34" charset="-120"/>
              </a:rPr>
              <a:t>Data Preprocessing: Preparing for Analysis</a:t>
            </a:r>
            <a:endParaRPr lang="en-US" sz="3900" dirty="0"/>
          </a:p>
        </p:txBody>
      </p:sp>
      <p:sp>
        <p:nvSpPr>
          <p:cNvPr id="3" name="Text 1"/>
          <p:cNvSpPr/>
          <p:nvPr/>
        </p:nvSpPr>
        <p:spPr>
          <a:xfrm>
            <a:off x="793790" y="1796534"/>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Rigorous data preprocessing was essential to ensure the reliability and interpretability of our clustering results. This critical phase involved two main steps: feature standardization and dimensionality reduction using Principal Component Analysis (PCA).</a:t>
            </a:r>
            <a:endParaRPr lang="en-US" sz="1550" dirty="0"/>
          </a:p>
        </p:txBody>
      </p:sp>
      <p:pic>
        <p:nvPicPr>
          <p:cNvPr id="4" name="Image 0" descr="preencoded.png"/>
          <p:cNvPicPr>
            <a:picLocks noChangeAspect="1"/>
          </p:cNvPicPr>
          <p:nvPr/>
        </p:nvPicPr>
        <p:blipFill>
          <a:blip r:embed="rId3"/>
          <a:stretch>
            <a:fillRect/>
          </a:stretch>
        </p:blipFill>
        <p:spPr>
          <a:xfrm>
            <a:off x="793790" y="2654856"/>
            <a:ext cx="4347567" cy="793790"/>
          </a:xfrm>
          <a:prstGeom prst="rect">
            <a:avLst/>
          </a:prstGeom>
        </p:spPr>
      </p:pic>
      <p:sp>
        <p:nvSpPr>
          <p:cNvPr id="5" name="Text 2"/>
          <p:cNvSpPr/>
          <p:nvPr/>
        </p:nvSpPr>
        <p:spPr>
          <a:xfrm>
            <a:off x="992148" y="3647003"/>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Standardization</a:t>
            </a:r>
            <a:endParaRPr lang="en-US" sz="1950" dirty="0"/>
          </a:p>
        </p:txBody>
      </p:sp>
      <p:sp>
        <p:nvSpPr>
          <p:cNvPr id="6" name="Text 3"/>
          <p:cNvSpPr/>
          <p:nvPr/>
        </p:nvSpPr>
        <p:spPr>
          <a:xfrm>
            <a:off x="992148" y="4076224"/>
            <a:ext cx="3950851" cy="2857857"/>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All features were standardized using z-score normalization. This process rescales the data to have a mean of 0 and a standard deviation of 1, preventing features with larger numerical ranges from disproportionately influencing the clustering algorithms. It ensures that distance calculations are not biased by the scale of the original data.</a:t>
            </a:r>
            <a:endParaRPr lang="en-US" sz="1550" dirty="0"/>
          </a:p>
        </p:txBody>
      </p:sp>
      <p:pic>
        <p:nvPicPr>
          <p:cNvPr id="7" name="Image 1" descr="preencoded.png"/>
          <p:cNvPicPr>
            <a:picLocks noChangeAspect="1"/>
          </p:cNvPicPr>
          <p:nvPr/>
        </p:nvPicPr>
        <p:blipFill>
          <a:blip r:embed="rId4"/>
          <a:stretch>
            <a:fillRect/>
          </a:stretch>
        </p:blipFill>
        <p:spPr>
          <a:xfrm>
            <a:off x="5141357" y="2654856"/>
            <a:ext cx="4347567" cy="793790"/>
          </a:xfrm>
          <a:prstGeom prst="rect">
            <a:avLst/>
          </a:prstGeom>
        </p:spPr>
      </p:pic>
      <p:sp>
        <p:nvSpPr>
          <p:cNvPr id="8" name="Text 4"/>
          <p:cNvSpPr/>
          <p:nvPr/>
        </p:nvSpPr>
        <p:spPr>
          <a:xfrm>
            <a:off x="5339715" y="3647003"/>
            <a:ext cx="3012400" cy="310158"/>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Dimensionality Reduction</a:t>
            </a:r>
            <a:endParaRPr lang="en-US" sz="1950" dirty="0"/>
          </a:p>
        </p:txBody>
      </p:sp>
      <p:sp>
        <p:nvSpPr>
          <p:cNvPr id="9" name="Text 5"/>
          <p:cNvSpPr/>
          <p:nvPr/>
        </p:nvSpPr>
        <p:spPr>
          <a:xfrm>
            <a:off x="5339715" y="4076224"/>
            <a:ext cx="3950851" cy="2857857"/>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Principal Component Analysis (PCA) was applied to reduce the dataset to two principal components. This step was crucial for visualizing the clusters in a 2D space, making complex relationships more intuitive to understand. The reduction from five features to two components significantly simplified the plotting process without losing critical information.</a:t>
            </a:r>
            <a:endParaRPr lang="en-US" sz="1550" dirty="0"/>
          </a:p>
        </p:txBody>
      </p:sp>
      <p:pic>
        <p:nvPicPr>
          <p:cNvPr id="10" name="Image 2" descr="preencoded.png"/>
          <p:cNvPicPr>
            <a:picLocks noChangeAspect="1"/>
          </p:cNvPicPr>
          <p:nvPr/>
        </p:nvPicPr>
        <p:blipFill>
          <a:blip r:embed="rId5"/>
          <a:stretch>
            <a:fillRect/>
          </a:stretch>
        </p:blipFill>
        <p:spPr>
          <a:xfrm>
            <a:off x="9488924" y="2654856"/>
            <a:ext cx="4347567" cy="793790"/>
          </a:xfrm>
          <a:prstGeom prst="rect">
            <a:avLst/>
          </a:prstGeom>
        </p:spPr>
      </p:pic>
      <p:sp>
        <p:nvSpPr>
          <p:cNvPr id="11" name="Text 6"/>
          <p:cNvSpPr/>
          <p:nvPr/>
        </p:nvSpPr>
        <p:spPr>
          <a:xfrm>
            <a:off x="9687282" y="3647003"/>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1E3063"/>
                </a:solidFill>
                <a:latin typeface="Instrument Sans Semi Bold" pitchFamily="34" charset="0"/>
                <a:ea typeface="Instrument Sans Semi Bold" pitchFamily="34" charset="-122"/>
                <a:cs typeface="Instrument Sans Semi Bold" pitchFamily="34" charset="-120"/>
              </a:rPr>
              <a:t>Variance Retention</a:t>
            </a:r>
            <a:endParaRPr lang="en-US" sz="1950" dirty="0"/>
          </a:p>
        </p:txBody>
      </p:sp>
      <p:sp>
        <p:nvSpPr>
          <p:cNvPr id="12" name="Text 7"/>
          <p:cNvSpPr/>
          <p:nvPr/>
        </p:nvSpPr>
        <p:spPr>
          <a:xfrm>
            <a:off x="9687282" y="4076224"/>
            <a:ext cx="3950851" cy="3175397"/>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Despite reducing the dimensions, PCA successfully retained most of the original variance within the dataset. This indicates that the two principal components adequately captured the underlying structure and variability of the data, ensuring that our visualizations accurately represented the relationships between data points while simplifying the overall complexity.</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829151"/>
            <a:ext cx="11932563" cy="620078"/>
          </a:xfrm>
          <a:prstGeom prst="rect">
            <a:avLst/>
          </a:prstGeom>
          <a:noFill/>
          <a:ln/>
        </p:spPr>
        <p:txBody>
          <a:bodyPr wrap="none" lIns="0" tIns="0" rIns="0" bIns="0" rtlCol="0" anchor="t"/>
          <a:lstStyle/>
          <a:p>
            <a:pPr marL="0" indent="0" algn="l">
              <a:lnSpc>
                <a:spcPts val="4850"/>
              </a:lnSpc>
              <a:buNone/>
            </a:pPr>
            <a:r>
              <a:rPr lang="en-US" sz="3900" dirty="0">
                <a:solidFill>
                  <a:srgbClr val="091C53"/>
                </a:solidFill>
                <a:latin typeface="Instrument Sans Semi Bold" pitchFamily="34" charset="0"/>
                <a:ea typeface="Instrument Sans Semi Bold" pitchFamily="34" charset="-122"/>
                <a:cs typeface="Instrument Sans Semi Bold" pitchFamily="34" charset="-120"/>
              </a:rPr>
              <a:t>Clustering Algorithms: Exploring Patient Segments</a:t>
            </a:r>
            <a:endParaRPr lang="en-US" sz="3900" dirty="0"/>
          </a:p>
        </p:txBody>
      </p:sp>
      <p:sp>
        <p:nvSpPr>
          <p:cNvPr id="3" name="Text 1"/>
          <p:cNvSpPr/>
          <p:nvPr/>
        </p:nvSpPr>
        <p:spPr>
          <a:xfrm>
            <a:off x="793790" y="1846064"/>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To identify distinct patient segments, we employed three prominent clustering algorithms: K-Means, Hierarchical Clustering, and DBSCAN. Each algorithm approaches the problem of grouping data points in a unique way, providing different perspectives on the inherent structure of our wellness dataset.</a:t>
            </a:r>
            <a:endParaRPr lang="en-US" sz="1550" dirty="0"/>
          </a:p>
        </p:txBody>
      </p:sp>
      <p:sp>
        <p:nvSpPr>
          <p:cNvPr id="4" name="Text 2"/>
          <p:cNvSpPr/>
          <p:nvPr/>
        </p:nvSpPr>
        <p:spPr>
          <a:xfrm>
            <a:off x="793790" y="3220283"/>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091C53"/>
                </a:solidFill>
                <a:latin typeface="Instrument Sans Semi Bold" pitchFamily="34" charset="0"/>
                <a:ea typeface="Instrument Sans Semi Bold" pitchFamily="34" charset="-122"/>
                <a:cs typeface="Instrument Sans Semi Bold" pitchFamily="34" charset="-120"/>
              </a:rPr>
              <a:t>K-Means Clustering</a:t>
            </a:r>
            <a:endParaRPr lang="en-US" sz="1950" dirty="0"/>
          </a:p>
        </p:txBody>
      </p:sp>
      <p:sp>
        <p:nvSpPr>
          <p:cNvPr id="5" name="Text 3"/>
          <p:cNvSpPr/>
          <p:nvPr/>
        </p:nvSpPr>
        <p:spPr>
          <a:xfrm>
            <a:off x="793790" y="3728799"/>
            <a:ext cx="4024313" cy="254031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For K-Means, we determined an optimal number of clusters, k=7, after careful consideration of both the Elbow Method and Silhouette Score. This configuration aimed to balance within-cluster cohesion and between-cluster separation, providing a robust segmentation of our patient population.</a:t>
            </a:r>
            <a:endParaRPr lang="en-US" sz="1550" dirty="0"/>
          </a:p>
        </p:txBody>
      </p:sp>
      <p:sp>
        <p:nvSpPr>
          <p:cNvPr id="6" name="Text 4"/>
          <p:cNvSpPr/>
          <p:nvPr/>
        </p:nvSpPr>
        <p:spPr>
          <a:xfrm>
            <a:off x="5309830" y="3220283"/>
            <a:ext cx="2671286" cy="310158"/>
          </a:xfrm>
          <a:prstGeom prst="rect">
            <a:avLst/>
          </a:prstGeom>
          <a:noFill/>
          <a:ln/>
        </p:spPr>
        <p:txBody>
          <a:bodyPr wrap="none" lIns="0" tIns="0" rIns="0" bIns="0" rtlCol="0" anchor="t"/>
          <a:lstStyle/>
          <a:p>
            <a:pPr marL="0" indent="0" algn="l">
              <a:lnSpc>
                <a:spcPts val="2400"/>
              </a:lnSpc>
              <a:buNone/>
            </a:pPr>
            <a:r>
              <a:rPr lang="en-US" sz="1950" dirty="0">
                <a:solidFill>
                  <a:srgbClr val="091C53"/>
                </a:solidFill>
                <a:latin typeface="Instrument Sans Semi Bold" pitchFamily="34" charset="0"/>
                <a:ea typeface="Instrument Sans Semi Bold" pitchFamily="34" charset="-122"/>
                <a:cs typeface="Instrument Sans Semi Bold" pitchFamily="34" charset="-120"/>
              </a:rPr>
              <a:t>Hierarchical Clustering</a:t>
            </a:r>
            <a:endParaRPr lang="en-US" sz="1950" dirty="0"/>
          </a:p>
        </p:txBody>
      </p:sp>
      <p:sp>
        <p:nvSpPr>
          <p:cNvPr id="7" name="Text 5"/>
          <p:cNvSpPr/>
          <p:nvPr/>
        </p:nvSpPr>
        <p:spPr>
          <a:xfrm>
            <a:off x="5309830" y="3728799"/>
            <a:ext cx="4024313" cy="1905238"/>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Hierarchical Clustering revealed four distinct groups based on the dendrogram analysis. This method offers a visual, tree-like representation of data relationships, allowing us to identify nested clusters and different levels of similarity among patients.</a:t>
            </a:r>
            <a:endParaRPr lang="en-US" sz="1550" dirty="0"/>
          </a:p>
        </p:txBody>
      </p:sp>
      <p:sp>
        <p:nvSpPr>
          <p:cNvPr id="8" name="Text 6"/>
          <p:cNvSpPr/>
          <p:nvPr/>
        </p:nvSpPr>
        <p:spPr>
          <a:xfrm>
            <a:off x="9825871" y="3220283"/>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091C53"/>
                </a:solidFill>
                <a:latin typeface="Instrument Sans Semi Bold" pitchFamily="34" charset="0"/>
                <a:ea typeface="Instrument Sans Semi Bold" pitchFamily="34" charset="-122"/>
                <a:cs typeface="Instrument Sans Semi Bold" pitchFamily="34" charset="-120"/>
              </a:rPr>
              <a:t>DBSCAN</a:t>
            </a:r>
            <a:endParaRPr lang="en-US" sz="1950" dirty="0"/>
          </a:p>
        </p:txBody>
      </p:sp>
      <p:sp>
        <p:nvSpPr>
          <p:cNvPr id="9" name="Text 7"/>
          <p:cNvSpPr/>
          <p:nvPr/>
        </p:nvSpPr>
        <p:spPr>
          <a:xfrm>
            <a:off x="9825871" y="3728799"/>
            <a:ext cx="4024313" cy="3492937"/>
          </a:xfrm>
          <a:prstGeom prst="rect">
            <a:avLst/>
          </a:prstGeom>
          <a:noFill/>
          <a:ln/>
        </p:spPr>
        <p:txBody>
          <a:bodyPr wrap="square" lIns="0" tIns="0" rIns="0" bIns="0" rtlCol="0" anchor="t"/>
          <a:lstStyle/>
          <a:p>
            <a:pPr marL="0" indent="0" algn="l">
              <a:lnSpc>
                <a:spcPts val="2500"/>
              </a:lnSpc>
              <a:buNone/>
            </a:pPr>
            <a:r>
              <a:rPr lang="en-US" sz="1550" dirty="0">
                <a:solidFill>
                  <a:srgbClr val="1E3063"/>
                </a:solidFill>
                <a:latin typeface="Arial" panose="020B0604020202020204" pitchFamily="34" charset="0"/>
                <a:ea typeface="Instrument Sans Medium" pitchFamily="34" charset="-122"/>
                <a:cs typeface="Arial" panose="020B0604020202020204" pitchFamily="34" charset="0"/>
              </a:rPr>
              <a:t>DBSCAN (Density-Based Spatial Clustering of Applications with Noise) yielded less satisfactory results in this context. The algorithm identified numerous noise points, suggesting a lack of clearly defined, dense clusters in our dataset under the chosen parameters. It primarily formed one dominant cluster, indicating that our data might not have the clear density variations that DBSCAN is designed to detect effectively.</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749260"/>
            <a:ext cx="7084219" cy="403146"/>
          </a:xfrm>
          <a:prstGeom prst="rect">
            <a:avLst/>
          </a:prstGeom>
          <a:noFill/>
          <a:ln/>
        </p:spPr>
        <p:txBody>
          <a:bodyPr wrap="none" lIns="0" tIns="0" rIns="0" bIns="0" rtlCol="0" anchor="t"/>
          <a:lstStyle/>
          <a:p>
            <a:pPr marL="0" indent="0" algn="l">
              <a:lnSpc>
                <a:spcPts val="3150"/>
              </a:lnSpc>
              <a:buNone/>
            </a:pPr>
            <a:r>
              <a:rPr lang="en-US" sz="2500" dirty="0">
                <a:solidFill>
                  <a:srgbClr val="091C53"/>
                </a:solidFill>
                <a:latin typeface="Instrument Sans Semi Bold" pitchFamily="34" charset="0"/>
                <a:ea typeface="Instrument Sans Semi Bold" pitchFamily="34" charset="-122"/>
                <a:cs typeface="Instrument Sans Semi Bold" pitchFamily="34" charset="-120"/>
              </a:rPr>
              <a:t>Evaluation Metrics: Quantifying Cluster Quality</a:t>
            </a:r>
            <a:endParaRPr lang="en-US" sz="2500" dirty="0"/>
          </a:p>
        </p:txBody>
      </p:sp>
      <p:sp>
        <p:nvSpPr>
          <p:cNvPr id="3" name="Text 1"/>
          <p:cNvSpPr/>
          <p:nvPr/>
        </p:nvSpPr>
        <p:spPr>
          <a:xfrm>
            <a:off x="793790" y="1410414"/>
            <a:ext cx="13042821" cy="412909"/>
          </a:xfrm>
          <a:prstGeom prst="rect">
            <a:avLst/>
          </a:prstGeom>
          <a:noFill/>
          <a:ln/>
        </p:spPr>
        <p:txBody>
          <a:bodyPr wrap="square" lIns="0" tIns="0" rIns="0" bIns="0" rtlCol="0" anchor="t"/>
          <a:lstStyle/>
          <a:p>
            <a:pPr marL="0" indent="0" algn="l">
              <a:lnSpc>
                <a:spcPts val="1600"/>
              </a:lnSpc>
              <a:buNone/>
            </a:pPr>
            <a:r>
              <a:rPr lang="en-US" sz="1000" dirty="0">
                <a:solidFill>
                  <a:srgbClr val="1E3063"/>
                </a:solidFill>
                <a:latin typeface="Arial" panose="020B0604020202020204" pitchFamily="34" charset="0"/>
                <a:ea typeface="Instrument Sans Medium" pitchFamily="34" charset="-122"/>
                <a:cs typeface="Arial" panose="020B0604020202020204" pitchFamily="34" charset="0"/>
              </a:rPr>
              <a:t>Evaluating the quality of the clusters is crucial for determining the most effective segmentation strategy. We primarily relied on Silhouette Scores, a widely used metric that measures how similar an object is to its own cluster compared to other clusters.</a:t>
            </a:r>
            <a:endParaRPr lang="en-US" sz="1000" dirty="0"/>
          </a:p>
        </p:txBody>
      </p:sp>
      <p:pic>
        <p:nvPicPr>
          <p:cNvPr id="4" name="Image 0" descr="preencoded.png"/>
          <p:cNvPicPr>
            <a:picLocks noChangeAspect="1"/>
          </p:cNvPicPr>
          <p:nvPr/>
        </p:nvPicPr>
        <p:blipFill>
          <a:blip r:embed="rId3"/>
          <a:stretch>
            <a:fillRect/>
          </a:stretch>
        </p:blipFill>
        <p:spPr>
          <a:xfrm>
            <a:off x="793790" y="1968341"/>
            <a:ext cx="8477726" cy="4747498"/>
          </a:xfrm>
          <a:prstGeom prst="rect">
            <a:avLst/>
          </a:prstGeom>
        </p:spPr>
      </p:pic>
      <p:sp>
        <p:nvSpPr>
          <p:cNvPr id="5" name="Text 2"/>
          <p:cNvSpPr/>
          <p:nvPr/>
        </p:nvSpPr>
        <p:spPr>
          <a:xfrm>
            <a:off x="793790" y="6860858"/>
            <a:ext cx="13042821" cy="619363"/>
          </a:xfrm>
          <a:prstGeom prst="rect">
            <a:avLst/>
          </a:prstGeom>
          <a:noFill/>
          <a:ln/>
        </p:spPr>
        <p:txBody>
          <a:bodyPr wrap="square" lIns="0" tIns="0" rIns="0" bIns="0" rtlCol="0" anchor="t"/>
          <a:lstStyle/>
          <a:p>
            <a:pPr marL="0" indent="0" algn="l">
              <a:lnSpc>
                <a:spcPts val="1600"/>
              </a:lnSpc>
              <a:buNone/>
            </a:pPr>
            <a:r>
              <a:rPr lang="en-US" sz="1000" dirty="0">
                <a:solidFill>
                  <a:srgbClr val="1E3063"/>
                </a:solidFill>
                <a:latin typeface="Arial" panose="020B0604020202020204" pitchFamily="34" charset="0"/>
                <a:ea typeface="Instrument Sans Medium" pitchFamily="34" charset="-122"/>
                <a:cs typeface="Arial" panose="020B0604020202020204" pitchFamily="34" charset="0"/>
              </a:rPr>
              <a:t>The Silhouette Score for K-Means (k=7) was 0.178, indicating a reasonable degree of separation and cohesion within the clusters. Hierarchical Clustering (k=4) yielded a lower score of 0.114, suggesting less distinct clusters. DBSCAN's results were not directly applicable for a meaningful Silhouette Score comparison due to the high number of noise points and the formation of a single dominant cluster, effectively indicating poor segmentation for our dataset. Based on these quantitative evaluations, K-Means was selected as the preferred method for its clearer and more interpretable segmentation of patient wellness profiles.</a:t>
            </a:r>
            <a:endParaRPr lang="en-US" sz="1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50570"/>
            <a:ext cx="10682168" cy="558165"/>
          </a:xfrm>
          <a:prstGeom prst="rect">
            <a:avLst/>
          </a:prstGeom>
          <a:noFill/>
          <a:ln/>
        </p:spPr>
        <p:txBody>
          <a:bodyPr wrap="none" lIns="0" tIns="0" rIns="0" bIns="0" rtlCol="0" anchor="t"/>
          <a:lstStyle/>
          <a:p>
            <a:pPr marL="0" indent="0" algn="l">
              <a:lnSpc>
                <a:spcPts val="4350"/>
              </a:lnSpc>
              <a:buNone/>
            </a:pPr>
            <a:r>
              <a:rPr lang="en-US" sz="3500" dirty="0">
                <a:solidFill>
                  <a:srgbClr val="091C53"/>
                </a:solidFill>
                <a:latin typeface="Instrument Sans Semi Bold" pitchFamily="34" charset="0"/>
                <a:ea typeface="Instrument Sans Semi Bold" pitchFamily="34" charset="-122"/>
                <a:cs typeface="Instrument Sans Semi Bold" pitchFamily="34" charset="-120"/>
              </a:rPr>
              <a:t>Sample Cluster Profiles: Diverse Wellness Journeys</a:t>
            </a:r>
            <a:endParaRPr lang="en-US" sz="3500" dirty="0"/>
          </a:p>
        </p:txBody>
      </p:sp>
      <p:sp>
        <p:nvSpPr>
          <p:cNvPr id="3" name="Text 1"/>
          <p:cNvSpPr/>
          <p:nvPr/>
        </p:nvSpPr>
        <p:spPr>
          <a:xfrm>
            <a:off x="793790" y="1665923"/>
            <a:ext cx="13042821" cy="571500"/>
          </a:xfrm>
          <a:prstGeom prst="rect">
            <a:avLst/>
          </a:prstGeom>
          <a:noFill/>
          <a:ln/>
        </p:spPr>
        <p:txBody>
          <a:bodyPr wrap="square" lIns="0" tIns="0" rIns="0" bIns="0" rtlCol="0" anchor="t"/>
          <a:lstStyle/>
          <a:p>
            <a:pPr marL="0" indent="0" algn="l">
              <a:lnSpc>
                <a:spcPts val="2250"/>
              </a:lnSpc>
              <a:buNone/>
            </a:pPr>
            <a:r>
              <a:rPr lang="en-US" sz="1400" dirty="0">
                <a:solidFill>
                  <a:srgbClr val="1E3063"/>
                </a:solidFill>
                <a:latin typeface="Arial" panose="020B0604020202020204" pitchFamily="34" charset="0"/>
                <a:ea typeface="Instrument Sans Medium" pitchFamily="34" charset="-122"/>
                <a:cs typeface="Arial" panose="020B0604020202020204" pitchFamily="34" charset="0"/>
              </a:rPr>
              <a:t>Understanding the characteristics of each identified cluster is vital for developing targeted wellness interventions. These sample profiles highlight the diverse lifestyle patterns present within our dataset, offering actionable insights for personalized program design.</a:t>
            </a:r>
            <a:endParaRPr lang="en-US" sz="1400" dirty="0"/>
          </a:p>
        </p:txBody>
      </p:sp>
      <p:sp>
        <p:nvSpPr>
          <p:cNvPr id="4" name="Text 2"/>
          <p:cNvSpPr/>
          <p:nvPr/>
        </p:nvSpPr>
        <p:spPr>
          <a:xfrm>
            <a:off x="1094542" y="3765352"/>
            <a:ext cx="3809286" cy="278963"/>
          </a:xfrm>
          <a:prstGeom prst="rect">
            <a:avLst/>
          </a:prstGeom>
          <a:noFill/>
          <a:ln/>
        </p:spPr>
        <p:txBody>
          <a:bodyPr wrap="none" lIns="0" tIns="0" rIns="0" bIns="0" rtlCol="0" anchor="t"/>
          <a:lstStyle/>
          <a:p>
            <a:pPr marL="0" indent="0" algn="r">
              <a:lnSpc>
                <a:spcPts val="2150"/>
              </a:lnSpc>
              <a:buNone/>
            </a:pPr>
            <a:r>
              <a:rPr lang="en-US" sz="1750" dirty="0">
                <a:solidFill>
                  <a:srgbClr val="1E3063"/>
                </a:solidFill>
                <a:latin typeface="Instrument Sans Semi Bold" pitchFamily="34" charset="0"/>
                <a:ea typeface="Instrument Sans Semi Bold" pitchFamily="34" charset="-122"/>
                <a:cs typeface="Instrument Sans Semi Bold" pitchFamily="34" charset="-120"/>
              </a:rPr>
              <a:t>Cluster 0: The Sedentary &amp; Stressed</a:t>
            </a:r>
            <a:endParaRPr lang="en-US" sz="1750" dirty="0"/>
          </a:p>
        </p:txBody>
      </p:sp>
      <p:sp>
        <p:nvSpPr>
          <p:cNvPr id="5" name="Text 3"/>
          <p:cNvSpPr/>
          <p:nvPr/>
        </p:nvSpPr>
        <p:spPr>
          <a:xfrm>
            <a:off x="793790" y="4151471"/>
            <a:ext cx="4110038" cy="2000250"/>
          </a:xfrm>
          <a:prstGeom prst="rect">
            <a:avLst/>
          </a:prstGeom>
          <a:noFill/>
          <a:ln/>
        </p:spPr>
        <p:txBody>
          <a:bodyPr wrap="square" lIns="0" tIns="0" rIns="0" bIns="0" rtlCol="0" anchor="t"/>
          <a:lstStyle/>
          <a:p>
            <a:pPr marL="0" indent="0" algn="r">
              <a:lnSpc>
                <a:spcPts val="2250"/>
              </a:lnSpc>
              <a:buNone/>
            </a:pPr>
            <a:r>
              <a:rPr lang="en-US" sz="1400" dirty="0">
                <a:solidFill>
                  <a:srgbClr val="1E3063"/>
                </a:solidFill>
                <a:latin typeface="Arial" panose="020B0604020202020204" pitchFamily="34" charset="0"/>
                <a:ea typeface="Instrument Sans Medium" pitchFamily="34" charset="-122"/>
                <a:cs typeface="Arial" panose="020B0604020202020204" pitchFamily="34" charset="0"/>
              </a:rPr>
              <a:t>This cluster, often representing a group with higher health risks, typically engages in only 20 minutes of exercise daily, consumes just 2 healthy meals, and averages 6.5 hours of sleep. A defining feature is their elevated stress level (7.5) and a higher BMI of 28, indicating a need for comprehensive intervention.</a:t>
            </a:r>
            <a:endParaRPr lang="en-US" sz="1400" dirty="0"/>
          </a:p>
        </p:txBody>
      </p:sp>
      <p:pic>
        <p:nvPicPr>
          <p:cNvPr id="6" name="Image 0" descr="preencoded.png"/>
          <p:cNvPicPr>
            <a:picLocks noChangeAspect="1"/>
          </p:cNvPicPr>
          <p:nvPr/>
        </p:nvPicPr>
        <p:blipFill>
          <a:blip r:embed="rId3"/>
          <a:stretch>
            <a:fillRect/>
          </a:stretch>
        </p:blipFill>
        <p:spPr>
          <a:xfrm>
            <a:off x="5261015" y="2904411"/>
            <a:ext cx="4108371" cy="4108371"/>
          </a:xfrm>
          <a:prstGeom prst="rect">
            <a:avLst/>
          </a:prstGeom>
        </p:spPr>
      </p:pic>
      <p:pic>
        <p:nvPicPr>
          <p:cNvPr id="7" name="Image 1" descr="preencoded.png"/>
          <p:cNvPicPr>
            <a:picLocks noChangeAspect="1"/>
          </p:cNvPicPr>
          <p:nvPr/>
        </p:nvPicPr>
        <p:blipFill>
          <a:blip r:embed="rId4"/>
          <a:stretch>
            <a:fillRect/>
          </a:stretch>
        </p:blipFill>
        <p:spPr>
          <a:xfrm>
            <a:off x="5743575" y="4791551"/>
            <a:ext cx="267176" cy="333970"/>
          </a:xfrm>
          <a:prstGeom prst="rect">
            <a:avLst/>
          </a:prstGeom>
        </p:spPr>
      </p:pic>
      <p:sp>
        <p:nvSpPr>
          <p:cNvPr id="8" name="Text 4"/>
          <p:cNvSpPr/>
          <p:nvPr/>
        </p:nvSpPr>
        <p:spPr>
          <a:xfrm>
            <a:off x="9637276" y="2438281"/>
            <a:ext cx="3358991" cy="278963"/>
          </a:xfrm>
          <a:prstGeom prst="rect">
            <a:avLst/>
          </a:prstGeom>
          <a:noFill/>
          <a:ln/>
        </p:spPr>
        <p:txBody>
          <a:bodyPr wrap="none" lIns="0" tIns="0" rIns="0" bIns="0" rtlCol="0" anchor="t"/>
          <a:lstStyle/>
          <a:p>
            <a:pPr marL="0" indent="0" algn="l">
              <a:lnSpc>
                <a:spcPts val="2150"/>
              </a:lnSpc>
              <a:buNone/>
            </a:pPr>
            <a:r>
              <a:rPr lang="en-US" sz="1750" dirty="0">
                <a:solidFill>
                  <a:srgbClr val="1E3063"/>
                </a:solidFill>
                <a:latin typeface="Instrument Sans Semi Bold" pitchFamily="34" charset="0"/>
                <a:ea typeface="Instrument Sans Semi Bold" pitchFamily="34" charset="-122"/>
                <a:cs typeface="Instrument Sans Semi Bold" pitchFamily="34" charset="-120"/>
              </a:rPr>
              <a:t>Cluster 1: The Balanced &amp; Active</a:t>
            </a:r>
            <a:endParaRPr lang="en-US" sz="1750" dirty="0"/>
          </a:p>
        </p:txBody>
      </p:sp>
      <p:sp>
        <p:nvSpPr>
          <p:cNvPr id="9" name="Text 5"/>
          <p:cNvSpPr/>
          <p:nvPr/>
        </p:nvSpPr>
        <p:spPr>
          <a:xfrm>
            <a:off x="9637276" y="2824401"/>
            <a:ext cx="4199334" cy="2000250"/>
          </a:xfrm>
          <a:prstGeom prst="rect">
            <a:avLst/>
          </a:prstGeom>
          <a:noFill/>
          <a:ln/>
        </p:spPr>
        <p:txBody>
          <a:bodyPr wrap="square" lIns="0" tIns="0" rIns="0" bIns="0" rtlCol="0" anchor="t"/>
          <a:lstStyle/>
          <a:p>
            <a:pPr marL="0" indent="0" algn="l">
              <a:lnSpc>
                <a:spcPts val="2250"/>
              </a:lnSpc>
              <a:buNone/>
            </a:pPr>
            <a:r>
              <a:rPr lang="en-US" sz="1400" dirty="0">
                <a:solidFill>
                  <a:srgbClr val="1E3063"/>
                </a:solidFill>
                <a:latin typeface="Arial" panose="020B0604020202020204" pitchFamily="34" charset="0"/>
                <a:ea typeface="Instrument Sans Medium" pitchFamily="34" charset="-122"/>
                <a:cs typeface="Arial" panose="020B0604020202020204" pitchFamily="34" charset="0"/>
              </a:rPr>
              <a:t>Individuals in this cluster demonstrate a more balanced lifestyle, with 35 minutes of daily exercise, 3 healthy meals, and a robust 7.8 hours of sleep. Their stress levels are moderate (5), and they maintain a healthy BMI of 24. This group might benefit from maintenance programs or advanced wellness strategies.</a:t>
            </a:r>
            <a:endParaRPr lang="en-US" sz="1400" dirty="0"/>
          </a:p>
        </p:txBody>
      </p:sp>
      <p:pic>
        <p:nvPicPr>
          <p:cNvPr id="10" name="Image 2" descr="preencoded.png"/>
          <p:cNvPicPr>
            <a:picLocks noChangeAspect="1"/>
          </p:cNvPicPr>
          <p:nvPr/>
        </p:nvPicPr>
        <p:blipFill>
          <a:blip r:embed="rId5"/>
          <a:stretch>
            <a:fillRect/>
          </a:stretch>
        </p:blipFill>
        <p:spPr>
          <a:xfrm>
            <a:off x="5261015" y="2904411"/>
            <a:ext cx="4108371" cy="4108371"/>
          </a:xfrm>
          <a:prstGeom prst="rect">
            <a:avLst/>
          </a:prstGeom>
        </p:spPr>
      </p:pic>
      <p:pic>
        <p:nvPicPr>
          <p:cNvPr id="11" name="Image 3" descr="preencoded.png"/>
          <p:cNvPicPr>
            <a:picLocks noChangeAspect="1"/>
          </p:cNvPicPr>
          <p:nvPr/>
        </p:nvPicPr>
        <p:blipFill>
          <a:blip r:embed="rId6"/>
          <a:stretch>
            <a:fillRect/>
          </a:stretch>
        </p:blipFill>
        <p:spPr>
          <a:xfrm>
            <a:off x="7900511" y="3546158"/>
            <a:ext cx="267176" cy="333970"/>
          </a:xfrm>
          <a:prstGeom prst="rect">
            <a:avLst/>
          </a:prstGeom>
        </p:spPr>
      </p:pic>
      <p:sp>
        <p:nvSpPr>
          <p:cNvPr id="12" name="Text 6"/>
          <p:cNvSpPr/>
          <p:nvPr/>
        </p:nvSpPr>
        <p:spPr>
          <a:xfrm>
            <a:off x="9637276" y="5092541"/>
            <a:ext cx="3955256" cy="278963"/>
          </a:xfrm>
          <a:prstGeom prst="rect">
            <a:avLst/>
          </a:prstGeom>
          <a:noFill/>
          <a:ln/>
        </p:spPr>
        <p:txBody>
          <a:bodyPr wrap="none" lIns="0" tIns="0" rIns="0" bIns="0" rtlCol="0" anchor="t"/>
          <a:lstStyle/>
          <a:p>
            <a:pPr marL="0" indent="0" algn="l">
              <a:lnSpc>
                <a:spcPts val="2150"/>
              </a:lnSpc>
              <a:buNone/>
            </a:pPr>
            <a:r>
              <a:rPr lang="en-US" sz="1750" dirty="0">
                <a:solidFill>
                  <a:srgbClr val="1E3063"/>
                </a:solidFill>
                <a:latin typeface="Instrument Sans Semi Bold" pitchFamily="34" charset="0"/>
                <a:ea typeface="Instrument Sans Semi Bold" pitchFamily="34" charset="-122"/>
                <a:cs typeface="Instrument Sans Semi Bold" pitchFamily="34" charset="-120"/>
              </a:rPr>
              <a:t>Cluster 2: The Exhausted &amp; Unhealthy</a:t>
            </a:r>
            <a:endParaRPr lang="en-US" sz="1750" dirty="0"/>
          </a:p>
        </p:txBody>
      </p:sp>
      <p:sp>
        <p:nvSpPr>
          <p:cNvPr id="13" name="Text 7"/>
          <p:cNvSpPr/>
          <p:nvPr/>
        </p:nvSpPr>
        <p:spPr>
          <a:xfrm>
            <a:off x="9637276" y="5478661"/>
            <a:ext cx="4199334" cy="2000250"/>
          </a:xfrm>
          <a:prstGeom prst="rect">
            <a:avLst/>
          </a:prstGeom>
          <a:noFill/>
          <a:ln/>
        </p:spPr>
        <p:txBody>
          <a:bodyPr wrap="square" lIns="0" tIns="0" rIns="0" bIns="0" rtlCol="0" anchor="t"/>
          <a:lstStyle/>
          <a:p>
            <a:pPr marL="0" indent="0" algn="l">
              <a:lnSpc>
                <a:spcPts val="2250"/>
              </a:lnSpc>
              <a:buNone/>
            </a:pPr>
            <a:r>
              <a:rPr lang="en-US" sz="1400" dirty="0">
                <a:solidFill>
                  <a:srgbClr val="1E3063"/>
                </a:solidFill>
                <a:latin typeface="Arial" panose="020B0604020202020204" pitchFamily="34" charset="0"/>
                <a:ea typeface="Instrument Sans Medium" pitchFamily="34" charset="-122"/>
                <a:cs typeface="Arial" panose="020B0604020202020204" pitchFamily="34" charset="0"/>
              </a:rPr>
              <a:t>Characterized by very low physical activity (10 min exercise), minimal healthy eating (1 meal), and insufficient sleep (5.5 hrs), this cluster faces significant health challenges. Their stress levels are alarmingly high (8.5), coupled with a high BMI of 31, pointing to an urgent need for foundational health improvements.</a:t>
            </a:r>
            <a:endParaRPr lang="en-US" sz="1400" dirty="0"/>
          </a:p>
        </p:txBody>
      </p:sp>
      <p:pic>
        <p:nvPicPr>
          <p:cNvPr id="14" name="Image 4" descr="preencoded.png"/>
          <p:cNvPicPr>
            <a:picLocks noChangeAspect="1"/>
          </p:cNvPicPr>
          <p:nvPr/>
        </p:nvPicPr>
        <p:blipFill>
          <a:blip r:embed="rId7"/>
          <a:stretch>
            <a:fillRect/>
          </a:stretch>
        </p:blipFill>
        <p:spPr>
          <a:xfrm>
            <a:off x="5261015" y="2904411"/>
            <a:ext cx="4108371" cy="4108371"/>
          </a:xfrm>
          <a:prstGeom prst="rect">
            <a:avLst/>
          </a:prstGeom>
        </p:spPr>
      </p:pic>
      <p:pic>
        <p:nvPicPr>
          <p:cNvPr id="15" name="Image 5" descr="preencoded.png"/>
          <p:cNvPicPr>
            <a:picLocks noChangeAspect="1"/>
          </p:cNvPicPr>
          <p:nvPr/>
        </p:nvPicPr>
        <p:blipFill>
          <a:blip r:embed="rId8"/>
          <a:stretch>
            <a:fillRect/>
          </a:stretch>
        </p:blipFill>
        <p:spPr>
          <a:xfrm>
            <a:off x="7900511" y="6036826"/>
            <a:ext cx="267176" cy="3339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1869</Words>
  <Application>Microsoft Office PowerPoint</Application>
  <PresentationFormat>Custom</PresentationFormat>
  <Paragraphs>101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Times New Roman</vt:lpstr>
      <vt:lpstr>Arial</vt:lpstr>
      <vt:lpstr>Instrument Sans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AMIT RAJPUT</dc:creator>
  <cp:lastModifiedBy>Amit Rajput</cp:lastModifiedBy>
  <cp:revision>2</cp:revision>
  <dcterms:created xsi:type="dcterms:W3CDTF">2025-06-22T13:59:08Z</dcterms:created>
  <dcterms:modified xsi:type="dcterms:W3CDTF">2025-06-22T14:12:39Z</dcterms:modified>
</cp:coreProperties>
</file>