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54358E-1AF7-4209-A489-46557AA30C63}" v="3" dt="2024-05-29T11:26:36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352A-0DDE-EAB6-9BC8-C19608194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876B2-506A-EB17-7089-9817DD3F1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7AAD5-9585-513E-14B1-85A3D60E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430D1-86B3-F567-8B8B-820D87C2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CAFA-0930-070F-E91A-DC42AA42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37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FC4A-60F0-0560-10ED-F62C5340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2ED75-98ED-6A3D-5732-B503A0099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3D48-90CF-13B0-F4A5-55B593320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CD9A-DE14-E548-EB87-04F2B28D6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4FB06-BB27-274A-6208-BBF505DE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56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EBAC4-EEE9-4281-8415-3DF08AF79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75D3D-50BB-C18C-4A8E-3EE407160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4F733-E04E-C310-9CDF-253F95B7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71884-484E-8B22-57FA-F9A01043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8F73D-46BF-BB8C-1E07-876F1B13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08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E0C6-5240-2EED-3823-B896FB37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3F78-D817-E0F7-EE6E-F0C50A888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AB3E8-F5BA-E08F-4E74-02BD1702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8DEDD-B329-4E2F-4270-BF3B676E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31A7-2DEB-E363-6615-20C74E26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32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6A8D-B49A-CE93-5DED-D12877C53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9E4AE-4765-9341-7E7A-CFBEB036B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6452-D210-EF39-073B-8B778439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8943-F882-4C47-8BA1-05813367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1AE0-611F-0504-F28D-53CBA1A5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763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E64A-C943-4EEE-08DF-0069A041A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E57A-DEE8-EC98-ECE7-0989BCAB2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879E0-6525-2465-2848-753432BC9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E4E2F-0BFB-50B1-878D-AC9919E6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4C3C2-409E-D212-13BE-D85711E0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A87A2-38AB-499E-307B-C5E83F9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60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B475-CF07-5D73-7751-AF854D62C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814F2-86E7-1F18-FF1A-5906E7DB5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AA4BD-D232-8407-6769-2C67854C1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5CE91-E7F5-9163-EF04-C41A98061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3FB41-C38B-0D11-4481-E010C4306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024762-6E09-8387-8A1A-90AC9469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2C2F4-4FB9-B726-77B2-2791AAEE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C26A6-8B17-4625-50C0-86C398E2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5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8409-1138-75FF-033F-3DA647E2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9CF3B-0671-8541-FE15-7E02FD58E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55A0D-7FA7-5EA5-B887-1BCDA5EEB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11C2F-806F-7865-6A7A-F984B046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73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0D0B9-895B-40FA-259B-069BE61FA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33EB8-B4FF-B90D-A536-987AECA4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14EAE-AA03-838A-70F9-E3BDF982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52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EC78-D5A3-18D4-239B-8D83088E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43D8-FD09-9540-A1F2-553FAEFFA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477E8-B2AC-E1A0-230C-1DF6DC7D0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038EE-8B23-D7BC-3F1B-C7B05735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DCE86-3E44-173A-9476-22C001E6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13091-8BC2-EEF5-F66C-866171A3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00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98D5-8D28-41FF-38AA-02A7CA26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75F7A-E152-4216-735A-44BC2221BD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C02BF-B36D-7991-F7A8-793E206F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FA515-E68F-7B41-7A51-5AA55F56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6839B-C412-B1B4-D857-6AED36FB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B095E-FAA4-AF51-08FB-A7FC5F9E9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4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8A791-4685-37CF-5BBB-284C4CD22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E2496-1055-6758-41A4-BC2CB113C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2B43C-4ED5-0A15-0AA5-D2D8DA06E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4663-A203-442A-8928-79472EBEB9DE}" type="datetimeFigureOut">
              <a:rPr lang="en-IN" smtClean="0"/>
              <a:t>29-05-2024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0EC4-371F-61A6-2D84-95C085FF3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BD3C-5B41-35C9-213B-9497492F0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751E6-D184-4BB7-87C8-EE6BD2C85E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59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in/amit-kumar-0784b725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CBBB-0435-6D2B-66F2-116E5CF3D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521" y="1945855"/>
            <a:ext cx="9144000" cy="15544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rgbClr val="E7E6E6"/>
                </a:solidFill>
                <a:effectLst/>
                <a:latin typeface="Britannic Bold" panose="020B09030607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Coffee shop sales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100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Excel project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90449-73E3-A1CB-D874-8CA05ABA0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07" y="6366388"/>
            <a:ext cx="4296698" cy="4916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Presented</a:t>
            </a:r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by : - Amit </a:t>
            </a:r>
            <a:r>
              <a:rPr lang="en-US" dirty="0">
                <a:solidFill>
                  <a:schemeClr val="bg2"/>
                </a:solidFill>
                <a:cs typeface="Arial" panose="020B0604020202020204" pitchFamily="34" charset="0"/>
              </a:rPr>
              <a:t>Kumar</a:t>
            </a:r>
          </a:p>
        </p:txBody>
      </p:sp>
      <p:pic>
        <p:nvPicPr>
          <p:cNvPr id="5" name="Graphic 1" descr="Coffee with solid fill">
            <a:extLst>
              <a:ext uri="{FF2B5EF4-FFF2-40B4-BE49-F238E27FC236}">
                <a16:creationId xmlns:a16="http://schemas.microsoft.com/office/drawing/2014/main" id="{AF801392-700B-BD5E-5008-A0A99B86E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21110" cy="52111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7191267-81B2-2CCF-38DC-DF7023BF021A}"/>
              </a:ext>
            </a:extLst>
          </p:cNvPr>
          <p:cNvSpPr/>
          <p:nvPr/>
        </p:nvSpPr>
        <p:spPr>
          <a:xfrm>
            <a:off x="8485238" y="1972963"/>
            <a:ext cx="702532" cy="562026"/>
          </a:xfrm>
          <a:custGeom>
            <a:avLst/>
            <a:gdLst>
              <a:gd name="connsiteX0" fmla="*/ 702533 w 702532"/>
              <a:gd name="connsiteY0" fmla="*/ 238299 h 562026"/>
              <a:gd name="connsiteX1" fmla="*/ 539545 w 702532"/>
              <a:gd name="connsiteY1" fmla="*/ 67443 h 562026"/>
              <a:gd name="connsiteX2" fmla="*/ 539545 w 702532"/>
              <a:gd name="connsiteY2" fmla="*/ 0 h 562026"/>
              <a:gd name="connsiteX3" fmla="*/ 0 w 702532"/>
              <a:gd name="connsiteY3" fmla="*/ 0 h 562026"/>
              <a:gd name="connsiteX4" fmla="*/ 0 w 702532"/>
              <a:gd name="connsiteY4" fmla="*/ 517064 h 562026"/>
              <a:gd name="connsiteX5" fmla="*/ 44962 w 702532"/>
              <a:gd name="connsiteY5" fmla="*/ 562026 h 562026"/>
              <a:gd name="connsiteX6" fmla="*/ 494583 w 702532"/>
              <a:gd name="connsiteY6" fmla="*/ 562026 h 562026"/>
              <a:gd name="connsiteX7" fmla="*/ 539545 w 702532"/>
              <a:gd name="connsiteY7" fmla="*/ 517064 h 562026"/>
              <a:gd name="connsiteX8" fmla="*/ 539545 w 702532"/>
              <a:gd name="connsiteY8" fmla="*/ 410279 h 562026"/>
              <a:gd name="connsiteX9" fmla="*/ 702533 w 702532"/>
              <a:gd name="connsiteY9" fmla="*/ 238299 h 562026"/>
              <a:gd name="connsiteX10" fmla="*/ 540669 w 702532"/>
              <a:gd name="connsiteY10" fmla="*/ 342836 h 562026"/>
              <a:gd name="connsiteX11" fmla="*/ 540669 w 702532"/>
              <a:gd name="connsiteY11" fmla="*/ 134886 h 562026"/>
              <a:gd name="connsiteX12" fmla="*/ 636214 w 702532"/>
              <a:gd name="connsiteY12" fmla="*/ 238299 h 562026"/>
              <a:gd name="connsiteX13" fmla="*/ 540669 w 702532"/>
              <a:gd name="connsiteY13" fmla="*/ 342836 h 5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02532" h="562026">
                <a:moveTo>
                  <a:pt x="702533" y="238299"/>
                </a:moveTo>
                <a:cubicBezTo>
                  <a:pt x="702533" y="146127"/>
                  <a:pt x="630593" y="71939"/>
                  <a:pt x="539545" y="67443"/>
                </a:cubicBezTo>
                <a:lnTo>
                  <a:pt x="539545" y="0"/>
                </a:lnTo>
                <a:lnTo>
                  <a:pt x="0" y="0"/>
                </a:lnTo>
                <a:lnTo>
                  <a:pt x="0" y="517064"/>
                </a:lnTo>
                <a:cubicBezTo>
                  <a:pt x="0" y="541793"/>
                  <a:pt x="20233" y="562026"/>
                  <a:pt x="44962" y="562026"/>
                </a:cubicBezTo>
                <a:lnTo>
                  <a:pt x="494583" y="562026"/>
                </a:lnTo>
                <a:cubicBezTo>
                  <a:pt x="519312" y="562026"/>
                  <a:pt x="539545" y="541793"/>
                  <a:pt x="539545" y="517064"/>
                </a:cubicBezTo>
                <a:lnTo>
                  <a:pt x="539545" y="410279"/>
                </a:lnTo>
                <a:cubicBezTo>
                  <a:pt x="630593" y="405783"/>
                  <a:pt x="702533" y="330471"/>
                  <a:pt x="702533" y="238299"/>
                </a:cubicBezTo>
                <a:close/>
                <a:moveTo>
                  <a:pt x="540669" y="342836"/>
                </a:moveTo>
                <a:lnTo>
                  <a:pt x="540669" y="134886"/>
                </a:lnTo>
                <a:cubicBezTo>
                  <a:pt x="594624" y="139382"/>
                  <a:pt x="636214" y="184345"/>
                  <a:pt x="636214" y="238299"/>
                </a:cubicBezTo>
                <a:cubicBezTo>
                  <a:pt x="636214" y="292254"/>
                  <a:pt x="593500" y="338340"/>
                  <a:pt x="540669" y="342836"/>
                </a:cubicBezTo>
                <a:close/>
              </a:path>
            </a:pathLst>
          </a:custGeom>
          <a:solidFill>
            <a:schemeClr val="bg2"/>
          </a:solidFill>
          <a:ln w="11212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DC6E70-94A9-020F-36CF-550DEBC7FEED}"/>
              </a:ext>
            </a:extLst>
          </p:cNvPr>
          <p:cNvGrpSpPr/>
          <p:nvPr/>
        </p:nvGrpSpPr>
        <p:grpSpPr>
          <a:xfrm>
            <a:off x="8587279" y="1595477"/>
            <a:ext cx="312767" cy="268648"/>
            <a:chOff x="9080221" y="1908892"/>
            <a:chExt cx="312767" cy="26864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BA757EF-7FE0-2740-CFCD-EF97633EE4BF}"/>
                </a:ext>
              </a:extLst>
            </p:cNvPr>
            <p:cNvSpPr/>
            <p:nvPr/>
          </p:nvSpPr>
          <p:spPr>
            <a:xfrm>
              <a:off x="9192627" y="1908892"/>
              <a:ext cx="78683" cy="203453"/>
            </a:xfrm>
            <a:custGeom>
              <a:avLst/>
              <a:gdLst>
                <a:gd name="connsiteX0" fmla="*/ 23605 w 78683"/>
                <a:gd name="connsiteY0" fmla="*/ 118025 h 203453"/>
                <a:gd name="connsiteX1" fmla="*/ 33722 w 78683"/>
                <a:gd name="connsiteY1" fmla="*/ 141631 h 203453"/>
                <a:gd name="connsiteX2" fmla="*/ 23605 w 78683"/>
                <a:gd name="connsiteY2" fmla="*/ 165236 h 203453"/>
                <a:gd name="connsiteX3" fmla="*/ 23605 w 78683"/>
                <a:gd name="connsiteY3" fmla="*/ 196709 h 203453"/>
                <a:gd name="connsiteX4" fmla="*/ 39342 w 78683"/>
                <a:gd name="connsiteY4" fmla="*/ 203453 h 203453"/>
                <a:gd name="connsiteX5" fmla="*/ 55079 w 78683"/>
                <a:gd name="connsiteY5" fmla="*/ 196709 h 203453"/>
                <a:gd name="connsiteX6" fmla="*/ 78684 w 78683"/>
                <a:gd name="connsiteY6" fmla="*/ 140507 h 203453"/>
                <a:gd name="connsiteX7" fmla="*/ 55079 w 78683"/>
                <a:gd name="connsiteY7" fmla="*/ 85428 h 203453"/>
                <a:gd name="connsiteX8" fmla="*/ 55079 w 78683"/>
                <a:gd name="connsiteY8" fmla="*/ 85428 h 203453"/>
                <a:gd name="connsiteX9" fmla="*/ 55079 w 78683"/>
                <a:gd name="connsiteY9" fmla="*/ 38218 h 203453"/>
                <a:gd name="connsiteX10" fmla="*/ 55079 w 78683"/>
                <a:gd name="connsiteY10" fmla="*/ 6744 h 203453"/>
                <a:gd name="connsiteX11" fmla="*/ 23605 w 78683"/>
                <a:gd name="connsiteY11" fmla="*/ 6744 h 203453"/>
                <a:gd name="connsiteX12" fmla="*/ 23605 w 78683"/>
                <a:gd name="connsiteY12" fmla="*/ 118025 h 203453"/>
                <a:gd name="connsiteX13" fmla="*/ 23605 w 78683"/>
                <a:gd name="connsiteY13" fmla="*/ 118025 h 20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683" h="203453">
                  <a:moveTo>
                    <a:pt x="23605" y="118025"/>
                  </a:moveTo>
                  <a:cubicBezTo>
                    <a:pt x="30349" y="124770"/>
                    <a:pt x="33722" y="132638"/>
                    <a:pt x="33722" y="141631"/>
                  </a:cubicBezTo>
                  <a:cubicBezTo>
                    <a:pt x="33722" y="150623"/>
                    <a:pt x="30349" y="159615"/>
                    <a:pt x="23605" y="165236"/>
                  </a:cubicBezTo>
                  <a:cubicBezTo>
                    <a:pt x="14613" y="174228"/>
                    <a:pt x="14613" y="187717"/>
                    <a:pt x="23605" y="196709"/>
                  </a:cubicBezTo>
                  <a:cubicBezTo>
                    <a:pt x="28101" y="201205"/>
                    <a:pt x="33722" y="203453"/>
                    <a:pt x="39342" y="203453"/>
                  </a:cubicBezTo>
                  <a:cubicBezTo>
                    <a:pt x="44962" y="203453"/>
                    <a:pt x="50582" y="201205"/>
                    <a:pt x="55079" y="196709"/>
                  </a:cubicBezTo>
                  <a:cubicBezTo>
                    <a:pt x="69691" y="182096"/>
                    <a:pt x="78684" y="161864"/>
                    <a:pt x="78684" y="140507"/>
                  </a:cubicBezTo>
                  <a:cubicBezTo>
                    <a:pt x="78684" y="119150"/>
                    <a:pt x="70815" y="100041"/>
                    <a:pt x="55079" y="85428"/>
                  </a:cubicBezTo>
                  <a:cubicBezTo>
                    <a:pt x="55079" y="85428"/>
                    <a:pt x="55079" y="85428"/>
                    <a:pt x="55079" y="85428"/>
                  </a:cubicBezTo>
                  <a:cubicBezTo>
                    <a:pt x="41590" y="71939"/>
                    <a:pt x="41590" y="50582"/>
                    <a:pt x="55079" y="38218"/>
                  </a:cubicBezTo>
                  <a:cubicBezTo>
                    <a:pt x="64071" y="29225"/>
                    <a:pt x="64071" y="15737"/>
                    <a:pt x="55079" y="6744"/>
                  </a:cubicBezTo>
                  <a:cubicBezTo>
                    <a:pt x="46086" y="-2248"/>
                    <a:pt x="32598" y="-2248"/>
                    <a:pt x="23605" y="6744"/>
                  </a:cubicBezTo>
                  <a:cubicBezTo>
                    <a:pt x="-7868" y="37094"/>
                    <a:pt x="-7868" y="87676"/>
                    <a:pt x="23605" y="118025"/>
                  </a:cubicBezTo>
                  <a:cubicBezTo>
                    <a:pt x="23605" y="118025"/>
                    <a:pt x="23605" y="118025"/>
                    <a:pt x="23605" y="118025"/>
                  </a:cubicBezTo>
                  <a:close/>
                </a:path>
              </a:pathLst>
            </a:custGeom>
            <a:solidFill>
              <a:schemeClr val="bg2"/>
            </a:solidFill>
            <a:ln w="11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147AA13-7C49-B00B-5D3C-4F107A378E58}"/>
                </a:ext>
              </a:extLst>
            </p:cNvPr>
            <p:cNvSpPr/>
            <p:nvPr/>
          </p:nvSpPr>
          <p:spPr>
            <a:xfrm>
              <a:off x="9315148" y="1974087"/>
              <a:ext cx="77840" cy="203453"/>
            </a:xfrm>
            <a:custGeom>
              <a:avLst/>
              <a:gdLst>
                <a:gd name="connsiteX0" fmla="*/ 23605 w 77840"/>
                <a:gd name="connsiteY0" fmla="*/ 118025 h 203453"/>
                <a:gd name="connsiteX1" fmla="*/ 23605 w 77840"/>
                <a:gd name="connsiteY1" fmla="*/ 165236 h 203453"/>
                <a:gd name="connsiteX2" fmla="*/ 23605 w 77840"/>
                <a:gd name="connsiteY2" fmla="*/ 196709 h 203453"/>
                <a:gd name="connsiteX3" fmla="*/ 39342 w 77840"/>
                <a:gd name="connsiteY3" fmla="*/ 203453 h 203453"/>
                <a:gd name="connsiteX4" fmla="*/ 55079 w 77840"/>
                <a:gd name="connsiteY4" fmla="*/ 196709 h 203453"/>
                <a:gd name="connsiteX5" fmla="*/ 55079 w 77840"/>
                <a:gd name="connsiteY5" fmla="*/ 85428 h 203453"/>
                <a:gd name="connsiteX6" fmla="*/ 55079 w 77840"/>
                <a:gd name="connsiteY6" fmla="*/ 85428 h 203453"/>
                <a:gd name="connsiteX7" fmla="*/ 44962 w 77840"/>
                <a:gd name="connsiteY7" fmla="*/ 61823 h 203453"/>
                <a:gd name="connsiteX8" fmla="*/ 55079 w 77840"/>
                <a:gd name="connsiteY8" fmla="*/ 38218 h 203453"/>
                <a:gd name="connsiteX9" fmla="*/ 55079 w 77840"/>
                <a:gd name="connsiteY9" fmla="*/ 6744 h 203453"/>
                <a:gd name="connsiteX10" fmla="*/ 23605 w 77840"/>
                <a:gd name="connsiteY10" fmla="*/ 6744 h 203453"/>
                <a:gd name="connsiteX11" fmla="*/ 0 w 77840"/>
                <a:gd name="connsiteY11" fmla="*/ 62947 h 203453"/>
                <a:gd name="connsiteX12" fmla="*/ 23605 w 77840"/>
                <a:gd name="connsiteY12" fmla="*/ 118025 h 203453"/>
                <a:gd name="connsiteX13" fmla="*/ 23605 w 77840"/>
                <a:gd name="connsiteY13" fmla="*/ 118025 h 20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840" h="203453">
                  <a:moveTo>
                    <a:pt x="23605" y="118025"/>
                  </a:moveTo>
                  <a:cubicBezTo>
                    <a:pt x="37094" y="131514"/>
                    <a:pt x="37094" y="152871"/>
                    <a:pt x="23605" y="165236"/>
                  </a:cubicBezTo>
                  <a:cubicBezTo>
                    <a:pt x="14613" y="174228"/>
                    <a:pt x="14613" y="187717"/>
                    <a:pt x="23605" y="196709"/>
                  </a:cubicBezTo>
                  <a:cubicBezTo>
                    <a:pt x="28101" y="201205"/>
                    <a:pt x="33722" y="203453"/>
                    <a:pt x="39342" y="203453"/>
                  </a:cubicBezTo>
                  <a:cubicBezTo>
                    <a:pt x="44962" y="203453"/>
                    <a:pt x="50582" y="201205"/>
                    <a:pt x="55079" y="196709"/>
                  </a:cubicBezTo>
                  <a:cubicBezTo>
                    <a:pt x="85428" y="166360"/>
                    <a:pt x="85428" y="115777"/>
                    <a:pt x="55079" y="85428"/>
                  </a:cubicBezTo>
                  <a:cubicBezTo>
                    <a:pt x="55079" y="85428"/>
                    <a:pt x="55079" y="85428"/>
                    <a:pt x="55079" y="85428"/>
                  </a:cubicBezTo>
                  <a:cubicBezTo>
                    <a:pt x="48334" y="78684"/>
                    <a:pt x="44962" y="70815"/>
                    <a:pt x="44962" y="61823"/>
                  </a:cubicBezTo>
                  <a:cubicBezTo>
                    <a:pt x="44962" y="52830"/>
                    <a:pt x="48334" y="43838"/>
                    <a:pt x="55079" y="38218"/>
                  </a:cubicBezTo>
                  <a:cubicBezTo>
                    <a:pt x="64071" y="29225"/>
                    <a:pt x="64071" y="15737"/>
                    <a:pt x="55079" y="6744"/>
                  </a:cubicBezTo>
                  <a:cubicBezTo>
                    <a:pt x="46086" y="-2248"/>
                    <a:pt x="32597" y="-2248"/>
                    <a:pt x="23605" y="6744"/>
                  </a:cubicBezTo>
                  <a:cubicBezTo>
                    <a:pt x="8992" y="21357"/>
                    <a:pt x="0" y="41590"/>
                    <a:pt x="0" y="62947"/>
                  </a:cubicBezTo>
                  <a:cubicBezTo>
                    <a:pt x="1124" y="84304"/>
                    <a:pt x="8992" y="103413"/>
                    <a:pt x="23605" y="118025"/>
                  </a:cubicBezTo>
                  <a:cubicBezTo>
                    <a:pt x="23605" y="118025"/>
                    <a:pt x="23605" y="118025"/>
                    <a:pt x="23605" y="118025"/>
                  </a:cubicBezTo>
                  <a:close/>
                </a:path>
              </a:pathLst>
            </a:custGeom>
            <a:solidFill>
              <a:schemeClr val="bg2"/>
            </a:solidFill>
            <a:ln w="11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BC33A2-8378-9730-D08C-C790D9584C2F}"/>
                </a:ext>
              </a:extLst>
            </p:cNvPr>
            <p:cNvSpPr/>
            <p:nvPr/>
          </p:nvSpPr>
          <p:spPr>
            <a:xfrm>
              <a:off x="9080221" y="1972963"/>
              <a:ext cx="78683" cy="204577"/>
            </a:xfrm>
            <a:custGeom>
              <a:avLst/>
              <a:gdLst>
                <a:gd name="connsiteX0" fmla="*/ 23605 w 78683"/>
                <a:gd name="connsiteY0" fmla="*/ 119150 h 204577"/>
                <a:gd name="connsiteX1" fmla="*/ 33722 w 78683"/>
                <a:gd name="connsiteY1" fmla="*/ 142755 h 204577"/>
                <a:gd name="connsiteX2" fmla="*/ 23605 w 78683"/>
                <a:gd name="connsiteY2" fmla="*/ 166360 h 204577"/>
                <a:gd name="connsiteX3" fmla="*/ 23605 w 78683"/>
                <a:gd name="connsiteY3" fmla="*/ 197833 h 204577"/>
                <a:gd name="connsiteX4" fmla="*/ 39342 w 78683"/>
                <a:gd name="connsiteY4" fmla="*/ 204577 h 204577"/>
                <a:gd name="connsiteX5" fmla="*/ 55079 w 78683"/>
                <a:gd name="connsiteY5" fmla="*/ 197833 h 204577"/>
                <a:gd name="connsiteX6" fmla="*/ 78684 w 78683"/>
                <a:gd name="connsiteY6" fmla="*/ 141631 h 204577"/>
                <a:gd name="connsiteX7" fmla="*/ 55079 w 78683"/>
                <a:gd name="connsiteY7" fmla="*/ 85428 h 204577"/>
                <a:gd name="connsiteX8" fmla="*/ 55079 w 78683"/>
                <a:gd name="connsiteY8" fmla="*/ 85428 h 204577"/>
                <a:gd name="connsiteX9" fmla="*/ 55079 w 78683"/>
                <a:gd name="connsiteY9" fmla="*/ 38218 h 204577"/>
                <a:gd name="connsiteX10" fmla="*/ 55079 w 78683"/>
                <a:gd name="connsiteY10" fmla="*/ 6744 h 204577"/>
                <a:gd name="connsiteX11" fmla="*/ 23605 w 78683"/>
                <a:gd name="connsiteY11" fmla="*/ 6744 h 204577"/>
                <a:gd name="connsiteX12" fmla="*/ 23605 w 78683"/>
                <a:gd name="connsiteY12" fmla="*/ 119150 h 204577"/>
                <a:gd name="connsiteX13" fmla="*/ 23605 w 78683"/>
                <a:gd name="connsiteY13" fmla="*/ 119150 h 20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8683" h="204577">
                  <a:moveTo>
                    <a:pt x="23605" y="119150"/>
                  </a:moveTo>
                  <a:cubicBezTo>
                    <a:pt x="30349" y="125894"/>
                    <a:pt x="33722" y="133762"/>
                    <a:pt x="33722" y="142755"/>
                  </a:cubicBezTo>
                  <a:cubicBezTo>
                    <a:pt x="33722" y="151747"/>
                    <a:pt x="30349" y="160739"/>
                    <a:pt x="23605" y="166360"/>
                  </a:cubicBezTo>
                  <a:cubicBezTo>
                    <a:pt x="14613" y="175352"/>
                    <a:pt x="14613" y="188841"/>
                    <a:pt x="23605" y="197833"/>
                  </a:cubicBezTo>
                  <a:cubicBezTo>
                    <a:pt x="28101" y="202329"/>
                    <a:pt x="33722" y="204577"/>
                    <a:pt x="39342" y="204577"/>
                  </a:cubicBezTo>
                  <a:cubicBezTo>
                    <a:pt x="44962" y="204577"/>
                    <a:pt x="50582" y="202329"/>
                    <a:pt x="55079" y="197833"/>
                  </a:cubicBezTo>
                  <a:cubicBezTo>
                    <a:pt x="69691" y="183220"/>
                    <a:pt x="78684" y="162988"/>
                    <a:pt x="78684" y="141631"/>
                  </a:cubicBezTo>
                  <a:cubicBezTo>
                    <a:pt x="78684" y="120274"/>
                    <a:pt x="70815" y="101165"/>
                    <a:pt x="55079" y="85428"/>
                  </a:cubicBezTo>
                  <a:lnTo>
                    <a:pt x="55079" y="85428"/>
                  </a:lnTo>
                  <a:cubicBezTo>
                    <a:pt x="41590" y="71939"/>
                    <a:pt x="41590" y="50582"/>
                    <a:pt x="55079" y="38218"/>
                  </a:cubicBezTo>
                  <a:cubicBezTo>
                    <a:pt x="64071" y="29225"/>
                    <a:pt x="64071" y="15737"/>
                    <a:pt x="55079" y="6744"/>
                  </a:cubicBezTo>
                  <a:cubicBezTo>
                    <a:pt x="46086" y="-2248"/>
                    <a:pt x="32598" y="-2248"/>
                    <a:pt x="23605" y="6744"/>
                  </a:cubicBezTo>
                  <a:cubicBezTo>
                    <a:pt x="-7868" y="39342"/>
                    <a:pt x="-7868" y="88800"/>
                    <a:pt x="23605" y="119150"/>
                  </a:cubicBezTo>
                  <a:cubicBezTo>
                    <a:pt x="23605" y="119150"/>
                    <a:pt x="23605" y="119150"/>
                    <a:pt x="23605" y="119150"/>
                  </a:cubicBezTo>
                  <a:close/>
                </a:path>
              </a:pathLst>
            </a:custGeom>
            <a:solidFill>
              <a:schemeClr val="bg2"/>
            </a:solidFill>
            <a:ln w="112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5430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offee with solid fill">
            <a:extLst>
              <a:ext uri="{FF2B5EF4-FFF2-40B4-BE49-F238E27FC236}">
                <a16:creationId xmlns:a16="http://schemas.microsoft.com/office/drawing/2014/main" id="{E7674A1F-989F-B341-B838-4A066CEFF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21110" cy="5211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7F7FF5-22CC-9754-E758-19C326D87CB9}"/>
              </a:ext>
            </a:extLst>
          </p:cNvPr>
          <p:cNvSpPr txBox="1"/>
          <p:nvPr/>
        </p:nvSpPr>
        <p:spPr>
          <a:xfrm>
            <a:off x="1042219" y="650045"/>
            <a:ext cx="6096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Britannic Bold" panose="020B0903060703020204" pitchFamily="34" charset="0"/>
            </a:endParaRPr>
          </a:p>
          <a:p>
            <a:r>
              <a:rPr lang="en-US" sz="5400" u="sng" dirty="0">
                <a:solidFill>
                  <a:schemeClr val="bg2"/>
                </a:solidFill>
                <a:latin typeface="Britannic Bold" panose="020B0903060703020204" pitchFamily="34" charset="0"/>
              </a:rPr>
              <a:t>Objective: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sz="3400" dirty="0">
                <a:solidFill>
                  <a:schemeClr val="bg2"/>
                </a:solidFill>
              </a:rPr>
              <a:t>The main objective of this project is to analyze retail sales data to gain actionable insights that will enhance the performance of the Coffee Shop.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992D5-07B3-9F92-4AB1-09D47426DB22}"/>
              </a:ext>
            </a:extLst>
          </p:cNvPr>
          <p:cNvSpPr txBox="1"/>
          <p:nvPr/>
        </p:nvSpPr>
        <p:spPr>
          <a:xfrm>
            <a:off x="108155" y="5848454"/>
            <a:ext cx="11975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Britannic Bold" panose="020B0903060703020204" pitchFamily="34" charset="0"/>
              </a:rPr>
              <a:t>Source link 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https://mavenanalytics.io/dataplayground?dataStructure=Single%20table&amp;order=date_added%2Cdesc&amp;search=coffee</a:t>
            </a:r>
            <a:endParaRPr lang="en-IN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94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offee with solid fill">
            <a:extLst>
              <a:ext uri="{FF2B5EF4-FFF2-40B4-BE49-F238E27FC236}">
                <a16:creationId xmlns:a16="http://schemas.microsoft.com/office/drawing/2014/main" id="{E7674A1F-989F-B341-B838-4A066CEFF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21110" cy="521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1A7BE1-34D6-CF6B-0C70-1D306B73E052}"/>
              </a:ext>
            </a:extLst>
          </p:cNvPr>
          <p:cNvSpPr txBox="1"/>
          <p:nvPr/>
        </p:nvSpPr>
        <p:spPr>
          <a:xfrm>
            <a:off x="1052051" y="319549"/>
            <a:ext cx="9694607" cy="6154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u="sng" kern="100" dirty="0">
                <a:solidFill>
                  <a:srgbClr val="E7E6E6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Recommended Analysis</a:t>
            </a:r>
            <a:r>
              <a:rPr lang="en-IN" sz="4000" u="sng" kern="100" dirty="0">
                <a:solidFill>
                  <a:srgbClr val="E7E6E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kern="100" dirty="0">
                <a:solidFill>
                  <a:srgbClr val="E7E6E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rgbClr val="E7E6E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sales vary by day of the week and hour of the day? </a:t>
            </a:r>
          </a:p>
          <a:p>
            <a:pPr lvl="0">
              <a:lnSpc>
                <a:spcPct val="107000"/>
              </a:lnSpc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rgbClr val="E7E6E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 there any peak times for sales activity?</a:t>
            </a:r>
            <a:endParaRPr lang="en-IN" sz="2400" kern="100" dirty="0">
              <a:solidFill>
                <a:srgbClr val="E7E6E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r>
              <a:rPr lang="en-IN" sz="2400" kern="100" dirty="0">
                <a:solidFill>
                  <a:srgbClr val="E7E6E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rgbClr val="E7E6E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total sales revenue for each month?</a:t>
            </a:r>
          </a:p>
          <a:p>
            <a:pPr lvl="0">
              <a:lnSpc>
                <a:spcPct val="107000"/>
              </a:lnSpc>
            </a:pPr>
            <a:r>
              <a:rPr lang="en-IN" sz="2400" kern="100" dirty="0">
                <a:solidFill>
                  <a:srgbClr val="E7E6E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rgbClr val="E7E6E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sales vary across different store locations?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050" kern="100" dirty="0">
              <a:solidFill>
                <a:srgbClr val="E7E6E6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rgbClr val="E7E6E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average price/order per person Which products are the best-selling in terms of quantity and revenue? </a:t>
            </a:r>
          </a:p>
          <a:p>
            <a:pPr lvl="0">
              <a:lnSpc>
                <a:spcPct val="107000"/>
              </a:lnSpc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solidFill>
                  <a:srgbClr val="E7E6E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sales vary by product category and type?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8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offee with solid fill">
            <a:extLst>
              <a:ext uri="{FF2B5EF4-FFF2-40B4-BE49-F238E27FC236}">
                <a16:creationId xmlns:a16="http://schemas.microsoft.com/office/drawing/2014/main" id="{E7674A1F-989F-B341-B838-4A066CEFF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21110" cy="521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2FED8B-C711-DF8C-757A-7382F25E08FE}"/>
              </a:ext>
            </a:extLst>
          </p:cNvPr>
          <p:cNvSpPr txBox="1"/>
          <p:nvPr/>
        </p:nvSpPr>
        <p:spPr>
          <a:xfrm>
            <a:off x="1061882" y="358877"/>
            <a:ext cx="10304207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kern="100" dirty="0">
                <a:solidFill>
                  <a:srgbClr val="E7E6E6"/>
                </a:solidFill>
                <a:latin typeface="Britannic Bold" panose="020B09030607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Insights </a:t>
            </a:r>
            <a:r>
              <a:rPr lang="en-IN" sz="4000" kern="100" dirty="0">
                <a:solidFill>
                  <a:srgbClr val="E7E6E6"/>
                </a:solidFill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IN" sz="4000" kern="100" dirty="0">
              <a:solidFill>
                <a:srgbClr val="E7E6E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kern="100" dirty="0">
              <a:solidFill>
                <a:srgbClr val="E7E6E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Coffee account for 39% of total product category sales, while loose tea, packed chocolate has the sale of 1% of the product category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Peak sale occur between 8 - 10 Am on Friday with the notable increase in footfall during the morning commute hours.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Hell’s kitchen store generates the highest sales of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</a:t>
            </a:r>
            <a:r>
              <a:rPr lang="en-IN" sz="2400" b="0" i="0" u="none" strike="noStrike" dirty="0"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2,36,511.17</a:t>
            </a: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6 months with total footfall of 50,735.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 prefer Barista Espresso and Brewed chai tea and both account for the highest sale of $ 21,860 and $18,188,15 respectively.</a:t>
            </a:r>
          </a:p>
        </p:txBody>
      </p:sp>
    </p:spTree>
    <p:extLst>
      <p:ext uri="{BB962C8B-B14F-4D97-AF65-F5344CB8AC3E}">
        <p14:creationId xmlns:p14="http://schemas.microsoft.com/office/powerpoint/2010/main" val="98897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offee with solid fill">
            <a:extLst>
              <a:ext uri="{FF2B5EF4-FFF2-40B4-BE49-F238E27FC236}">
                <a16:creationId xmlns:a16="http://schemas.microsoft.com/office/drawing/2014/main" id="{E7674A1F-989F-B341-B838-4A066CEFF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21110" cy="521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2F01DB-DC1C-041E-48E7-AA792C82E897}"/>
              </a:ext>
            </a:extLst>
          </p:cNvPr>
          <p:cNvSpPr txBox="1"/>
          <p:nvPr/>
        </p:nvSpPr>
        <p:spPr>
          <a:xfrm>
            <a:off x="1101213" y="334316"/>
            <a:ext cx="1027471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u="sng" kern="100" dirty="0">
                <a:solidFill>
                  <a:srgbClr val="E7E6E6"/>
                </a:solidFill>
                <a:latin typeface="Britannic Bold" panose="020B0903060703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CONCLUSION</a:t>
            </a:r>
            <a:r>
              <a:rPr kumimoji="0" lang="en-IN" sz="4000" b="0" i="0" u="none" strike="noStrike" kern="1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kumimoji="0" lang="en-IN" sz="2400" b="0" i="0" u="none" strike="noStrike" kern="1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3200" kern="100" noProof="0" dirty="0">
              <a:solidFill>
                <a:srgbClr val="E7E6E6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summary, Coffee Shop experiences the highest sales during weekday mornings, with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Barista Espresso and Brewed chai tea </a:t>
            </a:r>
            <a:r>
              <a:rPr kumimoji="0" lang="en-US" sz="2400" b="0" i="0" u="none" strike="noStrike" kern="1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being the most popular items. There is potential to increase sales by introducing new products and optimizing staffing during peak times.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kern="100" dirty="0">
              <a:solidFill>
                <a:srgbClr val="E7E6E6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00" dirty="0">
                <a:solidFill>
                  <a:srgbClr val="E7E6E6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Weekends show a noticeable drop in sales compared to weekdays, especially during the evening. Introducing targeted offers on weekends can attract more customers and boost overall sales.</a:t>
            </a:r>
          </a:p>
        </p:txBody>
      </p:sp>
    </p:spTree>
    <p:extLst>
      <p:ext uri="{BB962C8B-B14F-4D97-AF65-F5344CB8AC3E}">
        <p14:creationId xmlns:p14="http://schemas.microsoft.com/office/powerpoint/2010/main" val="159299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Coffee with solid fill">
            <a:extLst>
              <a:ext uri="{FF2B5EF4-FFF2-40B4-BE49-F238E27FC236}">
                <a16:creationId xmlns:a16="http://schemas.microsoft.com/office/drawing/2014/main" id="{E7674A1F-989F-B341-B838-4A066CEFF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21110" cy="521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C10B67-0695-05E7-9BC4-1E87CDC85E66}"/>
              </a:ext>
            </a:extLst>
          </p:cNvPr>
          <p:cNvSpPr txBox="1"/>
          <p:nvPr/>
        </p:nvSpPr>
        <p:spPr>
          <a:xfrm>
            <a:off x="2885767" y="2143432"/>
            <a:ext cx="64204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2"/>
                </a:solidFill>
                <a:latin typeface="Britannic Bold" panose="020B0903060703020204" pitchFamily="34" charset="0"/>
              </a:rPr>
              <a:t>Thank you </a:t>
            </a:r>
          </a:p>
          <a:p>
            <a:pPr algn="ctr"/>
            <a:endParaRPr lang="en-US" sz="5400" dirty="0">
              <a:solidFill>
                <a:schemeClr val="bg2"/>
              </a:solidFill>
              <a:latin typeface="Britannic Bold" panose="020B0903060703020204" pitchFamily="34" charset="0"/>
            </a:endParaRPr>
          </a:p>
          <a:p>
            <a:pPr algn="ctr"/>
            <a:endParaRPr lang="en-US" sz="5400" dirty="0">
              <a:solidFill>
                <a:schemeClr val="bg2"/>
              </a:solidFill>
              <a:latin typeface="Britannic Bold" panose="020B0903060703020204" pitchFamily="34" charset="0"/>
            </a:endParaRPr>
          </a:p>
          <a:p>
            <a:pPr algn="ctr"/>
            <a:endParaRPr lang="en-US" sz="5400" dirty="0">
              <a:solidFill>
                <a:schemeClr val="bg2"/>
              </a:solidFill>
              <a:latin typeface="Britannic Bold" panose="020B0903060703020204" pitchFamily="34" charset="0"/>
            </a:endParaRPr>
          </a:p>
          <a:p>
            <a:pPr algn="ctr"/>
            <a:endParaRPr lang="en-US" sz="5400" dirty="0">
              <a:solidFill>
                <a:schemeClr val="bg2"/>
              </a:solidFill>
              <a:latin typeface="Britannic Bold" panose="020B0903060703020204" pitchFamily="34" charset="0"/>
            </a:endParaRPr>
          </a:p>
          <a:p>
            <a:pPr algn="ctr"/>
            <a:endParaRPr lang="en-US" sz="5400" dirty="0">
              <a:solidFill>
                <a:schemeClr val="bg2"/>
              </a:solidFill>
              <a:latin typeface="Britannic Bold" panose="020B0903060703020204" pitchFamily="34" charset="0"/>
            </a:endParaRPr>
          </a:p>
          <a:p>
            <a:pPr algn="ctr"/>
            <a:endParaRPr lang="en-IN" sz="5400" dirty="0">
              <a:solidFill>
                <a:schemeClr val="bg2"/>
              </a:solidFill>
              <a:latin typeface="Britannic Bold" panose="020B09030607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1B60F-90E4-CBF8-5369-EDF461CD9A4D}"/>
              </a:ext>
            </a:extLst>
          </p:cNvPr>
          <p:cNvSpPr txBox="1"/>
          <p:nvPr/>
        </p:nvSpPr>
        <p:spPr>
          <a:xfrm>
            <a:off x="1445343" y="3429000"/>
            <a:ext cx="9596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Linkedin</a:t>
            </a:r>
            <a:r>
              <a:rPr lang="en-US" dirty="0">
                <a:solidFill>
                  <a:schemeClr val="bg2"/>
                </a:solidFill>
              </a:rPr>
              <a:t> - </a:t>
            </a:r>
            <a:r>
              <a:rPr lang="en-US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https://www.linkedin.com/in/amit-kumar-0784b7259/</a:t>
            </a:r>
            <a:endParaRPr lang="en-US" dirty="0">
              <a:solidFill>
                <a:schemeClr val="bg2"/>
              </a:solidFill>
            </a:endParaRP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pPr algn="ctr"/>
            <a:r>
              <a:rPr lang="en-US" dirty="0">
                <a:solidFill>
                  <a:schemeClr val="bg2"/>
                </a:solidFill>
              </a:rPr>
              <a:t>Email – amit42373@gmail,com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7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340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Britannic Bold</vt:lpstr>
      <vt:lpstr>Calibri</vt:lpstr>
      <vt:lpstr>Calibri Light</vt:lpstr>
      <vt:lpstr>Symbol</vt:lpstr>
      <vt:lpstr>Office Theme</vt:lpstr>
      <vt:lpstr>Coffee shop sales Excel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Coffee shop sales Excel project</dc:title>
  <dc:creator>amit42373@gmail.com</dc:creator>
  <cp:lastModifiedBy>amit42373@gmail.com</cp:lastModifiedBy>
  <cp:revision>2</cp:revision>
  <dcterms:created xsi:type="dcterms:W3CDTF">2024-05-28T18:04:36Z</dcterms:created>
  <dcterms:modified xsi:type="dcterms:W3CDTF">2024-05-29T11:39:05Z</dcterms:modified>
</cp:coreProperties>
</file>