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9"/>
  </p:notesMasterIdLst>
  <p:sldIdLst>
    <p:sldId id="256" r:id="rId2"/>
    <p:sldId id="263" r:id="rId3"/>
    <p:sldId id="258" r:id="rId4"/>
    <p:sldId id="262" r:id="rId5"/>
    <p:sldId id="259"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B6F16-CB57-4F48-8546-3F89E1045F28}" v="29" dt="2024-05-22T14:58:51.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2C817-D067-4AC7-8D25-E3EA1EFB3437}" type="datetimeFigureOut">
              <a:rPr lang="en-US" smtClean="0"/>
              <a:t>12/30/2024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3D532-7AE6-449B-86EA-3440EA02FDE9}" type="slidenum">
              <a:rPr lang="en-US" smtClean="0"/>
              <a:t>‹#›</a:t>
            </a:fld>
            <a:endParaRPr lang="en-US"/>
          </a:p>
        </p:txBody>
      </p:sp>
    </p:spTree>
    <p:extLst>
      <p:ext uri="{BB962C8B-B14F-4D97-AF65-F5344CB8AC3E}">
        <p14:creationId xmlns:p14="http://schemas.microsoft.com/office/powerpoint/2010/main" val="2765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353347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370268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850013-B6E7-400D-AC55-949CBB67C0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32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56637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850013-B6E7-400D-AC55-949CBB67C0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600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15995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248736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8679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54960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ECC9E-4F4F-4EB9-95D0-2139CB125A3E}"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92594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75835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ECC9E-4F4F-4EB9-95D0-2139CB125A3E}"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36898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ECC9E-4F4F-4EB9-95D0-2139CB125A3E}"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71475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ECC9E-4F4F-4EB9-95D0-2139CB125A3E}"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8592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29905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ECC9E-4F4F-4EB9-95D0-2139CB125A3E}"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850013-B6E7-400D-AC55-949CBB67C078}" type="slidenum">
              <a:rPr lang="en-US" smtClean="0"/>
              <a:t>‹#›</a:t>
            </a:fld>
            <a:endParaRPr lang="en-US"/>
          </a:p>
        </p:txBody>
      </p:sp>
    </p:spTree>
    <p:extLst>
      <p:ext uri="{BB962C8B-B14F-4D97-AF65-F5344CB8AC3E}">
        <p14:creationId xmlns:p14="http://schemas.microsoft.com/office/powerpoint/2010/main" val="109915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DECC9E-4F4F-4EB9-95D0-2139CB125A3E}" type="datetimeFigureOut">
              <a:rPr lang="en-US" smtClean="0"/>
              <a:t>12/30/2024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850013-B6E7-400D-AC55-949CBB67C078}" type="slidenum">
              <a:rPr lang="en-US" smtClean="0"/>
              <a:t>‹#›</a:t>
            </a:fld>
            <a:endParaRPr lang="en-US"/>
          </a:p>
        </p:txBody>
      </p:sp>
    </p:spTree>
    <p:extLst>
      <p:ext uri="{BB962C8B-B14F-4D97-AF65-F5344CB8AC3E}">
        <p14:creationId xmlns:p14="http://schemas.microsoft.com/office/powerpoint/2010/main" val="1659760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29DE-5890-2777-1B25-45E5D9B33E0B}"/>
              </a:ext>
            </a:extLst>
          </p:cNvPr>
          <p:cNvSpPr>
            <a:spLocks noGrp="1"/>
          </p:cNvSpPr>
          <p:nvPr>
            <p:ph type="ctrTitle"/>
          </p:nvPr>
        </p:nvSpPr>
        <p:spPr>
          <a:xfrm>
            <a:off x="1219200" y="149500"/>
            <a:ext cx="9220200" cy="1200329"/>
          </a:xfrm>
        </p:spPr>
        <p:txBody>
          <a:bodyPr>
            <a:noAutofit/>
          </a:bodyPr>
          <a:lstStyle/>
          <a:p>
            <a:r>
              <a:rPr lang="en-US" sz="3600" b="1" dirty="0">
                <a:latin typeface="Algerian" panose="04020705040A02060702" pitchFamily="82" charset="0"/>
              </a:rPr>
              <a:t>A Ground Breaking Initiative To Combat Climatic Changes</a:t>
            </a:r>
          </a:p>
        </p:txBody>
      </p:sp>
      <p:sp>
        <p:nvSpPr>
          <p:cNvPr id="3" name="Subtitle 2">
            <a:extLst>
              <a:ext uri="{FF2B5EF4-FFF2-40B4-BE49-F238E27FC236}">
                <a16:creationId xmlns:a16="http://schemas.microsoft.com/office/drawing/2014/main" id="{72314238-4049-48F0-1C65-14A1B1766330}"/>
              </a:ext>
            </a:extLst>
          </p:cNvPr>
          <p:cNvSpPr>
            <a:spLocks noGrp="1"/>
          </p:cNvSpPr>
          <p:nvPr>
            <p:ph type="subTitle" idx="1"/>
          </p:nvPr>
        </p:nvSpPr>
        <p:spPr>
          <a:xfrm>
            <a:off x="1208314" y="2223407"/>
            <a:ext cx="3310137" cy="2411185"/>
          </a:xfrm>
        </p:spPr>
        <p:txBody>
          <a:bodyPr>
            <a:normAutofit/>
          </a:bodyPr>
          <a:lstStyle/>
          <a:p>
            <a:pPr algn="l"/>
            <a:r>
              <a:rPr lang="en-US" dirty="0">
                <a:solidFill>
                  <a:schemeClr val="tx1"/>
                </a:solidFill>
                <a:latin typeface="Agency FB" panose="020B0503020202020204" pitchFamily="34" charset="0"/>
              </a:rPr>
              <a:t>Do You Know </a:t>
            </a:r>
          </a:p>
          <a:p>
            <a:pPr algn="just"/>
            <a:r>
              <a:rPr lang="en-US" dirty="0">
                <a:solidFill>
                  <a:schemeClr val="tx1"/>
                </a:solidFill>
                <a:latin typeface="Agency FB" panose="020B0503020202020204" pitchFamily="34" charset="0"/>
              </a:rPr>
              <a:t>What Initiative can we take to Reduce Global  Warming?</a:t>
            </a:r>
          </a:p>
          <a:p>
            <a:pPr algn="l"/>
            <a:r>
              <a:rPr lang="en-US" dirty="0">
                <a:solidFill>
                  <a:schemeClr val="tx1"/>
                </a:solidFill>
                <a:latin typeface="Agency FB" panose="020B0503020202020204" pitchFamily="34" charset="0"/>
              </a:rPr>
              <a:t>How Global Warming Affects Climatic Changes ?</a:t>
            </a:r>
          </a:p>
        </p:txBody>
      </p:sp>
      <p:sp>
        <p:nvSpPr>
          <p:cNvPr id="8" name="TextBox 7">
            <a:extLst>
              <a:ext uri="{FF2B5EF4-FFF2-40B4-BE49-F238E27FC236}">
                <a16:creationId xmlns:a16="http://schemas.microsoft.com/office/drawing/2014/main" id="{F422292E-2615-096B-864C-5921812F8199}"/>
              </a:ext>
            </a:extLst>
          </p:cNvPr>
          <p:cNvSpPr txBox="1"/>
          <p:nvPr/>
        </p:nvSpPr>
        <p:spPr>
          <a:xfrm>
            <a:off x="5344886" y="1440907"/>
            <a:ext cx="6847114" cy="1200329"/>
          </a:xfrm>
          <a:prstGeom prst="rect">
            <a:avLst/>
          </a:prstGeom>
          <a:noFill/>
        </p:spPr>
        <p:txBody>
          <a:bodyPr wrap="square" rtlCol="0">
            <a:spAutoFit/>
          </a:bodyPr>
          <a:lstStyle/>
          <a:p>
            <a:r>
              <a:rPr lang="en-US" sz="3600" dirty="0"/>
              <a:t>Let us introduce some aspects that increases global warming.</a:t>
            </a:r>
          </a:p>
        </p:txBody>
      </p:sp>
      <p:sp>
        <p:nvSpPr>
          <p:cNvPr id="11" name="TextBox 10">
            <a:extLst>
              <a:ext uri="{FF2B5EF4-FFF2-40B4-BE49-F238E27FC236}">
                <a16:creationId xmlns:a16="http://schemas.microsoft.com/office/drawing/2014/main" id="{440EF9B3-42B5-5BBA-A8B0-6D6202694D23}"/>
              </a:ext>
            </a:extLst>
          </p:cNvPr>
          <p:cNvSpPr txBox="1"/>
          <p:nvPr/>
        </p:nvSpPr>
        <p:spPr>
          <a:xfrm>
            <a:off x="5486399" y="3472458"/>
            <a:ext cx="4811487" cy="3385542"/>
          </a:xfrm>
          <a:prstGeom prst="rect">
            <a:avLst/>
          </a:prstGeom>
          <a:noFill/>
        </p:spPr>
        <p:txBody>
          <a:bodyPr wrap="square" rtlCol="0">
            <a:spAutoFit/>
          </a:bodyPr>
          <a:lstStyle/>
          <a:p>
            <a:pPr marL="342900" indent="-342900" algn="l">
              <a:buAutoNum type="arabicPeriod"/>
            </a:pPr>
            <a:r>
              <a:rPr lang="en-US" sz="2800" i="0" dirty="0">
                <a:solidFill>
                  <a:srgbClr val="0D0D0D"/>
                </a:solidFill>
                <a:effectLst/>
                <a:highlight>
                  <a:srgbClr val="FFFFFF"/>
                </a:highlight>
                <a:latin typeface="Söhne"/>
              </a:rPr>
              <a:t>Greenhouse Gas Emissions</a:t>
            </a:r>
          </a:p>
          <a:p>
            <a:pPr marL="342900" indent="-342900">
              <a:buFontTx/>
              <a:buAutoNum type="arabicPeriod"/>
            </a:pPr>
            <a:r>
              <a:rPr lang="en-US" sz="2800" i="0" dirty="0">
                <a:solidFill>
                  <a:srgbClr val="0D0D0D"/>
                </a:solidFill>
                <a:effectLst/>
                <a:highlight>
                  <a:srgbClr val="FFFFFF"/>
                </a:highlight>
                <a:latin typeface="Söhne"/>
              </a:rPr>
              <a:t> Industrial Processes</a:t>
            </a:r>
          </a:p>
          <a:p>
            <a:pPr marL="342900" indent="-342900">
              <a:buFontTx/>
              <a:buAutoNum type="arabicPeriod"/>
            </a:pPr>
            <a:r>
              <a:rPr lang="en-US" sz="2800" i="0" dirty="0">
                <a:solidFill>
                  <a:srgbClr val="0D0D0D"/>
                </a:solidFill>
                <a:effectLst/>
                <a:highlight>
                  <a:srgbClr val="FFFFFF"/>
                </a:highlight>
                <a:latin typeface="Söhne"/>
              </a:rPr>
              <a:t> Land Use Changes</a:t>
            </a:r>
          </a:p>
          <a:p>
            <a:pPr marL="342900" indent="-342900">
              <a:buFontTx/>
              <a:buAutoNum type="arabicPeriod"/>
            </a:pPr>
            <a:r>
              <a:rPr lang="en-US" sz="2800" i="0" dirty="0">
                <a:solidFill>
                  <a:srgbClr val="0D0D0D"/>
                </a:solidFill>
                <a:effectLst/>
                <a:highlight>
                  <a:srgbClr val="FFFFFF"/>
                </a:highlight>
                <a:latin typeface="Söhne"/>
              </a:rPr>
              <a:t>Natural Factors</a:t>
            </a:r>
          </a:p>
          <a:p>
            <a:pPr marL="342900" indent="-342900">
              <a:buFontTx/>
              <a:buAutoNum type="arabicPeriod"/>
            </a:pPr>
            <a:r>
              <a:rPr lang="en-US" sz="2800" i="0" dirty="0">
                <a:solidFill>
                  <a:srgbClr val="0D0D0D"/>
                </a:solidFill>
                <a:effectLst/>
                <a:highlight>
                  <a:srgbClr val="FFFFFF"/>
                </a:highlight>
                <a:latin typeface="Söhne"/>
              </a:rPr>
              <a:t>Feedback Mechanisms</a:t>
            </a:r>
          </a:p>
          <a:p>
            <a:r>
              <a:rPr lang="en-US" sz="2800" i="0" dirty="0">
                <a:solidFill>
                  <a:srgbClr val="0D0D0D"/>
                </a:solidFill>
                <a:effectLst/>
                <a:highlight>
                  <a:srgbClr val="FFFFFF"/>
                </a:highlight>
                <a:latin typeface="Söhne"/>
              </a:rPr>
              <a:t>                        ….and many more</a:t>
            </a:r>
          </a:p>
          <a:p>
            <a:endParaRPr lang="en-US" sz="2800" i="0" dirty="0">
              <a:solidFill>
                <a:srgbClr val="0D0D0D"/>
              </a:solidFill>
              <a:effectLst/>
              <a:highlight>
                <a:srgbClr val="FFFFFF"/>
              </a:highlight>
              <a:latin typeface="Söhne"/>
            </a:endParaRPr>
          </a:p>
          <a:p>
            <a:pPr marL="342900" indent="-342900" algn="l">
              <a:buAutoNum type="arabicPeriod"/>
            </a:pPr>
            <a:endParaRPr lang="en-US"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814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5A856F-5C67-D25B-78A2-A75D7342E128}"/>
              </a:ext>
            </a:extLst>
          </p:cNvPr>
          <p:cNvSpPr txBox="1"/>
          <p:nvPr/>
        </p:nvSpPr>
        <p:spPr>
          <a:xfrm>
            <a:off x="316229" y="0"/>
            <a:ext cx="10907487" cy="2862322"/>
          </a:xfrm>
          <a:prstGeom prst="rect">
            <a:avLst/>
          </a:prstGeom>
          <a:noFill/>
        </p:spPr>
        <p:txBody>
          <a:bodyPr wrap="square" rtlCol="0">
            <a:spAutoFit/>
          </a:bodyPr>
          <a:lstStyle/>
          <a:p>
            <a:r>
              <a:rPr lang="en-US" sz="3600" b="1" i="0" dirty="0">
                <a:solidFill>
                  <a:srgbClr val="0D0D0D"/>
                </a:solidFill>
                <a:effectLst/>
                <a:highlight>
                  <a:srgbClr val="FFFFFF"/>
                </a:highlight>
                <a:latin typeface="Söhne"/>
              </a:rPr>
              <a:t>Greenhouse Gas Emissions</a:t>
            </a:r>
          </a:p>
          <a:p>
            <a:endParaRPr lang="en-US" b="1" dirty="0">
              <a:solidFill>
                <a:srgbClr val="0D0D0D"/>
              </a:solidFill>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Carbon Dioxide (CO2)</a:t>
            </a:r>
            <a:r>
              <a:rPr lang="en-US" b="0" i="0" dirty="0">
                <a:solidFill>
                  <a:srgbClr val="0D0D0D"/>
                </a:solidFill>
                <a:effectLst/>
                <a:highlight>
                  <a:srgbClr val="FFFFFF"/>
                </a:highlight>
                <a:latin typeface="Söhne"/>
              </a:rPr>
              <a:t>: Primarily from burning fossil fuels (coal, oil, and natural gas) for energy and transportation, as well as deforestation.</a:t>
            </a:r>
          </a:p>
          <a:p>
            <a:pPr algn="l">
              <a:buFont typeface="Arial" panose="020B0604020202020204" pitchFamily="34" charset="0"/>
              <a:buChar char="•"/>
            </a:pPr>
            <a:r>
              <a:rPr lang="en-US" b="1" i="0" dirty="0">
                <a:solidFill>
                  <a:srgbClr val="0D0D0D"/>
                </a:solidFill>
                <a:effectLst/>
                <a:highlight>
                  <a:srgbClr val="FFFFFF"/>
                </a:highlight>
                <a:latin typeface="Söhne"/>
              </a:rPr>
              <a:t>Methane (CH4)</a:t>
            </a:r>
            <a:r>
              <a:rPr lang="en-US" b="0" i="0" dirty="0">
                <a:solidFill>
                  <a:srgbClr val="0D0D0D"/>
                </a:solidFill>
                <a:effectLst/>
                <a:highlight>
                  <a:srgbClr val="FFFFFF"/>
                </a:highlight>
                <a:latin typeface="Söhne"/>
              </a:rPr>
              <a:t>: Released from agriculture (especially livestock), landfills, and natural gas extraction.</a:t>
            </a:r>
          </a:p>
          <a:p>
            <a:pPr algn="l">
              <a:buFont typeface="Arial" panose="020B0604020202020204" pitchFamily="34" charset="0"/>
              <a:buChar char="•"/>
            </a:pPr>
            <a:r>
              <a:rPr lang="en-US" b="1" i="0" dirty="0">
                <a:solidFill>
                  <a:srgbClr val="0D0D0D"/>
                </a:solidFill>
                <a:effectLst/>
                <a:highlight>
                  <a:srgbClr val="FFFFFF"/>
                </a:highlight>
                <a:latin typeface="Söhne"/>
              </a:rPr>
              <a:t>Nitrous Oxide (N2O)</a:t>
            </a:r>
            <a:r>
              <a:rPr lang="en-US" b="0" i="0" dirty="0">
                <a:solidFill>
                  <a:srgbClr val="0D0D0D"/>
                </a:solidFill>
                <a:effectLst/>
                <a:highlight>
                  <a:srgbClr val="FFFFFF"/>
                </a:highlight>
                <a:latin typeface="Söhne"/>
              </a:rPr>
              <a:t>: Emitted from agricultural and industrial activities, as well as combustion of fossil fuels and biomass.</a:t>
            </a:r>
          </a:p>
          <a:p>
            <a:pPr algn="l">
              <a:buFont typeface="Arial" panose="020B0604020202020204" pitchFamily="34" charset="0"/>
              <a:buChar char="•"/>
            </a:pPr>
            <a:r>
              <a:rPr lang="en-US" b="1" i="0" dirty="0">
                <a:solidFill>
                  <a:srgbClr val="0D0D0D"/>
                </a:solidFill>
                <a:effectLst/>
                <a:highlight>
                  <a:srgbClr val="FFFFFF"/>
                </a:highlight>
                <a:latin typeface="Söhne"/>
              </a:rPr>
              <a:t>Fluorinated Gases</a:t>
            </a:r>
            <a:r>
              <a:rPr lang="en-US" b="0" i="0" dirty="0">
                <a:solidFill>
                  <a:srgbClr val="0D0D0D"/>
                </a:solidFill>
                <a:effectLst/>
                <a:highlight>
                  <a:srgbClr val="FFFFFF"/>
                </a:highlight>
                <a:latin typeface="Söhne"/>
              </a:rPr>
              <a:t>: Synthetic gases used in industrial applications, with a much higher warming potential than CO2.</a:t>
            </a:r>
          </a:p>
        </p:txBody>
      </p:sp>
      <p:pic>
        <p:nvPicPr>
          <p:cNvPr id="9" name="Picture 8">
            <a:extLst>
              <a:ext uri="{FF2B5EF4-FFF2-40B4-BE49-F238E27FC236}">
                <a16:creationId xmlns:a16="http://schemas.microsoft.com/office/drawing/2014/main" id="{8E2464AA-64D4-9E3A-1B4C-2C8D6211D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14" y="3285968"/>
            <a:ext cx="4506686" cy="2569028"/>
          </a:xfrm>
          <a:prstGeom prst="rect">
            <a:avLst/>
          </a:prstGeom>
        </p:spPr>
      </p:pic>
      <p:sp>
        <p:nvSpPr>
          <p:cNvPr id="3" name="TextBox 2">
            <a:extLst>
              <a:ext uri="{FF2B5EF4-FFF2-40B4-BE49-F238E27FC236}">
                <a16:creationId xmlns:a16="http://schemas.microsoft.com/office/drawing/2014/main" id="{8A24E8FD-650C-E9ED-9F50-BB066E1F989B}"/>
              </a:ext>
            </a:extLst>
          </p:cNvPr>
          <p:cNvSpPr txBox="1"/>
          <p:nvPr/>
        </p:nvSpPr>
        <p:spPr>
          <a:xfrm>
            <a:off x="6096000" y="2862322"/>
            <a:ext cx="4842510" cy="3416320"/>
          </a:xfrm>
          <a:prstGeom prst="rect">
            <a:avLst/>
          </a:prstGeom>
          <a:noFill/>
        </p:spPr>
        <p:txBody>
          <a:bodyPr wrap="square" rtlCol="0">
            <a:spAutoFit/>
          </a:bodyPr>
          <a:lstStyle/>
          <a:p>
            <a:r>
              <a:rPr lang="en-US" b="1" dirty="0"/>
              <a:t>Industrial  Processes</a:t>
            </a:r>
          </a:p>
          <a:p>
            <a:pPr algn="l"/>
            <a:r>
              <a:rPr lang="en-US" b="1" dirty="0"/>
              <a:t>  </a:t>
            </a:r>
            <a:r>
              <a:rPr lang="en-US" b="1" i="0" dirty="0">
                <a:solidFill>
                  <a:srgbClr val="0D0D0D"/>
                </a:solidFill>
                <a:effectLst/>
                <a:highlight>
                  <a:srgbClr val="FFFFFF"/>
                </a:highlight>
                <a:latin typeface="Söhne"/>
              </a:rPr>
              <a:t>Chemical Processes</a:t>
            </a:r>
          </a:p>
          <a:p>
            <a:pPr algn="l">
              <a:buFont typeface="Arial" panose="020B0604020202020204" pitchFamily="34" charset="0"/>
              <a:buChar char="•"/>
            </a:pPr>
            <a:r>
              <a:rPr lang="en-US" b="1" i="0" dirty="0">
                <a:solidFill>
                  <a:srgbClr val="0D0D0D"/>
                </a:solidFill>
                <a:effectLst/>
                <a:highlight>
                  <a:srgbClr val="FFFFFF"/>
                </a:highlight>
                <a:latin typeface="Söhne"/>
              </a:rPr>
              <a:t>Distillation</a:t>
            </a:r>
            <a:r>
              <a:rPr lang="en-US" b="0" i="0" dirty="0">
                <a:solidFill>
                  <a:srgbClr val="0D0D0D"/>
                </a:solidFill>
                <a:effectLst/>
                <a:highlight>
                  <a:srgbClr val="FFFFFF"/>
                </a:highlight>
                <a:latin typeface="Söhne"/>
              </a:rPr>
              <a:t>: Separation of mixtures based on differences in boiling points (e.g., crude oil refining).</a:t>
            </a:r>
          </a:p>
          <a:p>
            <a:pPr algn="l">
              <a:buFont typeface="Arial" panose="020B0604020202020204" pitchFamily="34" charset="0"/>
              <a:buChar char="•"/>
            </a:pPr>
            <a:r>
              <a:rPr lang="en-US" b="1" i="0" dirty="0">
                <a:solidFill>
                  <a:srgbClr val="0D0D0D"/>
                </a:solidFill>
                <a:effectLst/>
                <a:highlight>
                  <a:srgbClr val="FFFFFF"/>
                </a:highlight>
                <a:latin typeface="Söhne"/>
              </a:rPr>
              <a:t>Chemical Reaction Engineering</a:t>
            </a:r>
            <a:r>
              <a:rPr lang="en-US" b="0" i="0" dirty="0">
                <a:solidFill>
                  <a:srgbClr val="0D0D0D"/>
                </a:solidFill>
                <a:effectLst/>
                <a:highlight>
                  <a:srgbClr val="FFFFFF"/>
                </a:highlight>
                <a:latin typeface="Söhne"/>
              </a:rPr>
              <a:t>: Design and operation of chemical reactors to produce desired chemical products.</a:t>
            </a:r>
          </a:p>
          <a:p>
            <a:pPr algn="l">
              <a:buFont typeface="Arial" panose="020B0604020202020204" pitchFamily="34" charset="0"/>
              <a:buChar char="•"/>
            </a:pPr>
            <a:r>
              <a:rPr lang="en-US" b="1" i="0" dirty="0">
                <a:solidFill>
                  <a:srgbClr val="0D0D0D"/>
                </a:solidFill>
                <a:effectLst/>
                <a:highlight>
                  <a:srgbClr val="FFFFFF"/>
                </a:highlight>
                <a:latin typeface="Söhne"/>
              </a:rPr>
              <a:t>Electrolysis</a:t>
            </a:r>
            <a:r>
              <a:rPr lang="en-US" b="0" i="0" dirty="0">
                <a:solidFill>
                  <a:srgbClr val="0D0D0D"/>
                </a:solidFill>
                <a:effectLst/>
                <a:highlight>
                  <a:srgbClr val="FFFFFF"/>
                </a:highlight>
                <a:latin typeface="Söhne"/>
              </a:rPr>
              <a:t>: Using electric current to drive a non-spontaneous chemical reaction (e.g., aluminum production).</a:t>
            </a:r>
          </a:p>
          <a:p>
            <a:endParaRPr lang="en-US" b="1" dirty="0"/>
          </a:p>
        </p:txBody>
      </p:sp>
    </p:spTree>
    <p:extLst>
      <p:ext uri="{BB962C8B-B14F-4D97-AF65-F5344CB8AC3E}">
        <p14:creationId xmlns:p14="http://schemas.microsoft.com/office/powerpoint/2010/main" val="83300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F4BA-A22D-21A2-CB0D-E33D225EBB63}"/>
              </a:ext>
            </a:extLst>
          </p:cNvPr>
          <p:cNvSpPr>
            <a:spLocks noGrp="1"/>
          </p:cNvSpPr>
          <p:nvPr>
            <p:ph type="title"/>
          </p:nvPr>
        </p:nvSpPr>
        <p:spPr>
          <a:xfrm>
            <a:off x="1548716" y="295361"/>
            <a:ext cx="8911687" cy="1280890"/>
          </a:xfrm>
        </p:spPr>
        <p:txBody>
          <a:bodyPr/>
          <a:lstStyle/>
          <a:p>
            <a:r>
              <a:rPr lang="en-US" dirty="0"/>
              <a:t>The Average Annual Temperature</a:t>
            </a:r>
          </a:p>
        </p:txBody>
      </p:sp>
      <p:pic>
        <p:nvPicPr>
          <p:cNvPr id="5" name="Content Placeholder 4">
            <a:extLst>
              <a:ext uri="{FF2B5EF4-FFF2-40B4-BE49-F238E27FC236}">
                <a16:creationId xmlns:a16="http://schemas.microsoft.com/office/drawing/2014/main" id="{3481E435-C99B-0755-9E2B-15FAB2547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532" y="3243774"/>
            <a:ext cx="10566678" cy="2788730"/>
          </a:xfrm>
        </p:spPr>
      </p:pic>
      <p:sp>
        <p:nvSpPr>
          <p:cNvPr id="3" name="TextBox 2">
            <a:extLst>
              <a:ext uri="{FF2B5EF4-FFF2-40B4-BE49-F238E27FC236}">
                <a16:creationId xmlns:a16="http://schemas.microsoft.com/office/drawing/2014/main" id="{6BC253C5-06FD-F868-5B07-2E685C5D9818}"/>
              </a:ext>
            </a:extLst>
          </p:cNvPr>
          <p:cNvSpPr txBox="1"/>
          <p:nvPr/>
        </p:nvSpPr>
        <p:spPr>
          <a:xfrm>
            <a:off x="1295400" y="1576251"/>
            <a:ext cx="9720943" cy="923330"/>
          </a:xfrm>
          <a:prstGeom prst="rect">
            <a:avLst/>
          </a:prstGeom>
          <a:noFill/>
        </p:spPr>
        <p:txBody>
          <a:bodyPr wrap="square" rtlCol="0">
            <a:spAutoFit/>
          </a:bodyPr>
          <a:lstStyle/>
          <a:p>
            <a:r>
              <a:rPr lang="en-US" dirty="0"/>
              <a:t>Here we can see that the average annual temperature 1n the year 1900 was around 29’c but after the year 2015 it increases up to 31.63’c the increment of temperature after the year of 2016 was around 5.78% which is effectively high.</a:t>
            </a:r>
          </a:p>
        </p:txBody>
      </p:sp>
    </p:spTree>
    <p:extLst>
      <p:ext uri="{BB962C8B-B14F-4D97-AF65-F5344CB8AC3E}">
        <p14:creationId xmlns:p14="http://schemas.microsoft.com/office/powerpoint/2010/main" val="323996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27039-9970-4C9D-03C0-4DFCB63C0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46" y="109135"/>
            <a:ext cx="5304064" cy="6633671"/>
          </a:xfrm>
          <a:prstGeom prst="rect">
            <a:avLst/>
          </a:prstGeom>
        </p:spPr>
      </p:pic>
      <p:sp>
        <p:nvSpPr>
          <p:cNvPr id="4" name="TextBox 3">
            <a:extLst>
              <a:ext uri="{FF2B5EF4-FFF2-40B4-BE49-F238E27FC236}">
                <a16:creationId xmlns:a16="http://schemas.microsoft.com/office/drawing/2014/main" id="{95DE8FE4-F8F1-3B9D-8BFF-BB8942B11C3D}"/>
              </a:ext>
            </a:extLst>
          </p:cNvPr>
          <p:cNvSpPr txBox="1"/>
          <p:nvPr/>
        </p:nvSpPr>
        <p:spPr>
          <a:xfrm>
            <a:off x="5932170" y="0"/>
            <a:ext cx="5780314" cy="6801862"/>
          </a:xfrm>
          <a:prstGeom prst="rect">
            <a:avLst/>
          </a:prstGeom>
          <a:noFill/>
        </p:spPr>
        <p:txBody>
          <a:bodyPr wrap="square" rtlCol="0">
            <a:spAutoFit/>
          </a:bodyPr>
          <a:lstStyle/>
          <a:p>
            <a:r>
              <a:rPr lang="en-US" sz="3200" dirty="0"/>
              <a:t>Average Annual Temperature By year Group</a:t>
            </a:r>
          </a:p>
          <a:p>
            <a:endParaRPr lang="en-US" dirty="0"/>
          </a:p>
          <a:p>
            <a:pPr marL="285750" indent="-285750">
              <a:buFont typeface="Arial" panose="020B0604020202020204" pitchFamily="34" charset="0"/>
              <a:buChar char="•"/>
            </a:pPr>
            <a:r>
              <a:rPr lang="en-US" sz="2400" dirty="0"/>
              <a:t>The Average Annual Temperature in 1900-1920 was 27.2’ c</a:t>
            </a:r>
          </a:p>
          <a:p>
            <a:pPr marL="285750" indent="-285750">
              <a:buFont typeface="Arial" panose="020B0604020202020204" pitchFamily="34" charset="0"/>
              <a:buChar char="•"/>
            </a:pPr>
            <a:r>
              <a:rPr lang="en-US" sz="2400" dirty="0"/>
              <a:t>All over India, But it has been increased during  last two decades.</a:t>
            </a:r>
          </a:p>
          <a:p>
            <a:pPr marL="285750" indent="-285750">
              <a:buFont typeface="Arial" panose="020B0604020202020204" pitchFamily="34" charset="0"/>
              <a:buChar char="•"/>
            </a:pPr>
            <a:r>
              <a:rPr lang="en-US" sz="2400" dirty="0"/>
              <a:t>The reason  that caused this changes where rapidly increments in industrialization, urbanization, relatively air pollution and exposures of harmful Radiation in Environment.</a:t>
            </a:r>
          </a:p>
          <a:p>
            <a:pPr marL="285750" indent="-285750">
              <a:buFont typeface="Arial" panose="020B0604020202020204" pitchFamily="34" charset="0"/>
              <a:buChar char="•"/>
            </a:pPr>
            <a:r>
              <a:rPr lang="en-US" sz="2400" dirty="0"/>
              <a:t> To control this climatic changes we have to shift towards an alternative way that can reduce this cause till some extent.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165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531F-A9F5-B1FE-18EB-F3723502ECFE}"/>
              </a:ext>
            </a:extLst>
          </p:cNvPr>
          <p:cNvSpPr>
            <a:spLocks noGrp="1"/>
          </p:cNvSpPr>
          <p:nvPr>
            <p:ph type="title"/>
          </p:nvPr>
        </p:nvSpPr>
        <p:spPr>
          <a:xfrm>
            <a:off x="1912299" y="243110"/>
            <a:ext cx="8911687" cy="965204"/>
          </a:xfrm>
        </p:spPr>
        <p:txBody>
          <a:bodyPr/>
          <a:lstStyle/>
          <a:p>
            <a:r>
              <a:rPr lang="en-US" dirty="0"/>
              <a:t>The Average Annual Rainfall Of India</a:t>
            </a:r>
          </a:p>
        </p:txBody>
      </p:sp>
      <p:pic>
        <p:nvPicPr>
          <p:cNvPr id="6" name="Content Placeholder 5">
            <a:extLst>
              <a:ext uri="{FF2B5EF4-FFF2-40B4-BE49-F238E27FC236}">
                <a16:creationId xmlns:a16="http://schemas.microsoft.com/office/drawing/2014/main" id="{66FF0F13-56DB-F303-A27E-BEEAD142A8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0932" y="3243945"/>
            <a:ext cx="4663043" cy="3287484"/>
          </a:xfrm>
        </p:spPr>
      </p:pic>
      <p:pic>
        <p:nvPicPr>
          <p:cNvPr id="8" name="Content Placeholder 7">
            <a:extLst>
              <a:ext uri="{FF2B5EF4-FFF2-40B4-BE49-F238E27FC236}">
                <a16:creationId xmlns:a16="http://schemas.microsoft.com/office/drawing/2014/main" id="{91763542-9E5F-8E4D-075F-55BC80EA87A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3135085"/>
            <a:ext cx="5747657" cy="3396344"/>
          </a:xfrm>
        </p:spPr>
      </p:pic>
      <p:sp>
        <p:nvSpPr>
          <p:cNvPr id="9" name="TextBox 8">
            <a:extLst>
              <a:ext uri="{FF2B5EF4-FFF2-40B4-BE49-F238E27FC236}">
                <a16:creationId xmlns:a16="http://schemas.microsoft.com/office/drawing/2014/main" id="{0C53DBBF-BB8B-B610-BDE6-4E8F647BD9B3}"/>
              </a:ext>
            </a:extLst>
          </p:cNvPr>
          <p:cNvSpPr txBox="1"/>
          <p:nvPr/>
        </p:nvSpPr>
        <p:spPr>
          <a:xfrm>
            <a:off x="957943" y="1828800"/>
            <a:ext cx="10363200" cy="646331"/>
          </a:xfrm>
          <a:prstGeom prst="rect">
            <a:avLst/>
          </a:prstGeom>
          <a:noFill/>
        </p:spPr>
        <p:txBody>
          <a:bodyPr wrap="square" rtlCol="0">
            <a:spAutoFit/>
          </a:bodyPr>
          <a:lstStyle/>
          <a:p>
            <a:r>
              <a:rPr lang="en-US" dirty="0"/>
              <a:t>The Average Annual Rainfall All over the India Is decreasing because of the temperature increment That is in the year of </a:t>
            </a:r>
          </a:p>
        </p:txBody>
      </p:sp>
    </p:spTree>
    <p:extLst>
      <p:ext uri="{BB962C8B-B14F-4D97-AF65-F5344CB8AC3E}">
        <p14:creationId xmlns:p14="http://schemas.microsoft.com/office/powerpoint/2010/main" val="77514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BE44-A843-6040-34C2-F4DF55B75972}"/>
              </a:ext>
            </a:extLst>
          </p:cNvPr>
          <p:cNvSpPr txBox="1"/>
          <p:nvPr/>
        </p:nvSpPr>
        <p:spPr>
          <a:xfrm>
            <a:off x="1894115" y="707572"/>
            <a:ext cx="8719457" cy="2862322"/>
          </a:xfrm>
          <a:prstGeom prst="rect">
            <a:avLst/>
          </a:prstGeom>
          <a:noFill/>
        </p:spPr>
        <p:txBody>
          <a:bodyPr wrap="square" rtlCol="0">
            <a:spAutoFit/>
          </a:bodyPr>
          <a:lstStyle/>
          <a:p>
            <a:r>
              <a:rPr lang="en-US" sz="2000" dirty="0"/>
              <a:t>Conclusion :</a:t>
            </a:r>
          </a:p>
          <a:p>
            <a:pPr marL="285750" indent="-285750">
              <a:buFont typeface="Arial" panose="020B0604020202020204" pitchFamily="34" charset="0"/>
              <a:buChar char="•"/>
            </a:pPr>
            <a:r>
              <a:rPr lang="en-US" sz="2000" dirty="0"/>
              <a:t>As Annual Average Temperature in  India is increasing due to which Rainfall In India is decreasing that impact is easily visible therefore to reduce climatic changes we have to take some measures because both the results of our temperature and rainfall is not in our favor </a:t>
            </a:r>
          </a:p>
          <a:p>
            <a:pPr marL="285750" indent="-285750">
              <a:buFont typeface="Arial" panose="020B0604020202020204" pitchFamily="34" charset="0"/>
              <a:buChar char="•"/>
            </a:pPr>
            <a:r>
              <a:rPr lang="en-US" sz="2000" dirty="0"/>
              <a:t>Both the factors are inversely dependent that is as temperature increases</a:t>
            </a:r>
          </a:p>
          <a:p>
            <a:r>
              <a:rPr lang="en-US" sz="2000" dirty="0"/>
              <a:t>     average annual rainfall decreases. </a:t>
            </a:r>
          </a:p>
        </p:txBody>
      </p:sp>
    </p:spTree>
    <p:extLst>
      <p:ext uri="{BB962C8B-B14F-4D97-AF65-F5344CB8AC3E}">
        <p14:creationId xmlns:p14="http://schemas.microsoft.com/office/powerpoint/2010/main" val="355730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F740-ECF8-CF8E-6314-A88A065838D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926046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191</TotalTime>
  <Words>426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Agency FB</vt:lpstr>
      <vt:lpstr>Algerian</vt:lpstr>
      <vt:lpstr>Arial</vt:lpstr>
      <vt:lpstr>Calibri</vt:lpstr>
      <vt:lpstr>Century Gothic</vt:lpstr>
      <vt:lpstr>Söhne</vt:lpstr>
      <vt:lpstr>Wingdings 3</vt:lpstr>
      <vt:lpstr>Wisp</vt:lpstr>
      <vt:lpstr>A Ground Breaking Initiative To Combat Climatic Changes</vt:lpstr>
      <vt:lpstr>PowerPoint Presentation</vt:lpstr>
      <vt:lpstr>The Average Annual Temperature</vt:lpstr>
      <vt:lpstr>PowerPoint Presentation</vt:lpstr>
      <vt:lpstr>The Average Annual Rainfall Of India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Ground Breaking Initiative To Combat Climatic Changes</dc:title>
  <dc:creator>Amit Gupta</dc:creator>
  <cp:lastModifiedBy>Amit Gupta</cp:lastModifiedBy>
  <cp:revision>2</cp:revision>
  <dcterms:created xsi:type="dcterms:W3CDTF">2024-05-21T11:51:11Z</dcterms:created>
  <dcterms:modified xsi:type="dcterms:W3CDTF">2024-12-30T18:00:24Z</dcterms:modified>
</cp:coreProperties>
</file>