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2" r:id="rId8"/>
    <p:sldId id="263" r:id="rId9"/>
    <p:sldId id="265" r:id="rId10"/>
    <p:sldId id="278" r:id="rId11"/>
    <p:sldId id="273" r:id="rId12"/>
    <p:sldId id="279" r:id="rId13"/>
    <p:sldId id="274" r:id="rId14"/>
    <p:sldId id="280" r:id="rId15"/>
    <p:sldId id="275" r:id="rId16"/>
    <p:sldId id="281" r:id="rId17"/>
    <p:sldId id="26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FD67D8-B885-4A0E-B22D-5B59FAA8205A}">
          <p14:sldIdLst>
            <p14:sldId id="257"/>
            <p14:sldId id="258"/>
            <p14:sldId id="259"/>
            <p14:sldId id="262"/>
            <p14:sldId id="263"/>
            <p14:sldId id="265"/>
            <p14:sldId id="278"/>
            <p14:sldId id="273"/>
            <p14:sldId id="279"/>
            <p14:sldId id="274"/>
            <p14:sldId id="280"/>
            <p14:sldId id="275"/>
            <p14:sldId id="281"/>
            <p14:sldId id="268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3300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5739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NLP PROJECT :</a:t>
            </a:r>
            <a:br>
              <a:rPr lang="en-US" sz="2000" dirty="0"/>
            </a:br>
            <a:r>
              <a:rPr lang="en-US" sz="2000" dirty="0"/>
              <a:t>			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4000" dirty="0"/>
              <a:t>CYBER BULLYING CLASSIFICATION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843DAAA-AE32-4A77-921A-917BEF0F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05" y="2527231"/>
            <a:ext cx="8710367" cy="43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9893-D1E0-4AF8-A018-0E5B863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/>
          </a:bodyPr>
          <a:lstStyle/>
          <a:p>
            <a:r>
              <a:rPr lang="en-US" sz="2400" dirty="0"/>
              <a:t> AGE BASED BULLYING :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65E4-D810-4A47-8AF9-98223033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488069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Top 10 Unigrams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D89D5-E784-4C97-BA21-F87F8422A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771" y="1488069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     Top 10 Bigrams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E7A6-ADDC-4565-9414-3B027C96A7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AB8D4-4F44-4A96-9327-9EFF0883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145"/>
            <a:ext cx="6096001" cy="393223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4816B8-2709-4655-AB5F-0347FC7660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BC5FC-07A2-4BED-83DB-5E45966A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6734"/>
            <a:ext cx="6096000" cy="39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8CF5B0-B66F-45BC-8965-D9060F40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01719"/>
            <a:ext cx="109347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9893-D1E0-4AF8-A018-0E5B863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/>
          </a:bodyPr>
          <a:lstStyle/>
          <a:p>
            <a:r>
              <a:rPr lang="en-US" sz="2400" dirty="0"/>
              <a:t> ETHNICITY BASED BULLYING :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65E4-D810-4A47-8AF9-98223033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488069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Top 10 Unigrams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D89D5-E784-4C97-BA21-F87F8422A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771" y="1488069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     Top 10 Bigrams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E7A6-ADDC-4565-9414-3B027C96A7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5CB076-1A16-4D44-A287-718AA88349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366734"/>
            <a:ext cx="6095999" cy="3932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B2AFC-CF2C-4BBA-8918-64471BE3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66734"/>
            <a:ext cx="6096000" cy="39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89341F-DDCB-4EC5-82D4-A87269FA2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857"/>
          <a:stretch/>
        </p:blipFill>
        <p:spPr>
          <a:xfrm>
            <a:off x="571641" y="908767"/>
            <a:ext cx="10992117" cy="54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A262-9EB1-4E56-A7FD-768734E3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1" y="980276"/>
            <a:ext cx="3340231" cy="66910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000" dirty="0"/>
              <a:t>RESULT OF MULTINOMIAL NAÏVE BAYES CLASSIFIER :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2760-CF14-4C28-AC20-58D70A21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959" y="2836654"/>
            <a:ext cx="3601274" cy="3564146"/>
          </a:xfrm>
        </p:spPr>
        <p:txBody>
          <a:bodyPr>
            <a:noAutofit/>
          </a:bodyPr>
          <a:lstStyle/>
          <a:p>
            <a:pPr algn="just"/>
            <a:r>
              <a:rPr lang="en-US" sz="1800" b="0" dirty="0">
                <a:solidFill>
                  <a:schemeClr val="bg1"/>
                </a:solidFill>
                <a:effectLst/>
              </a:rPr>
              <a:t>The performance scores of the algorithm is good, with an overall accuracy of 86%. We can observe how the predictions for the more populated classes have very high F1 scores (over 87%), while for the class "</a:t>
            </a:r>
            <a:r>
              <a:rPr lang="en-US" sz="1800" b="0" dirty="0" err="1">
                <a:solidFill>
                  <a:schemeClr val="bg1"/>
                </a:solidFill>
                <a:effectLst/>
              </a:rPr>
              <a:t>not_cyberbullying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" the score is 64%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D3C6C6-6C1F-4856-AB34-450996AB8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759" y="1131216"/>
            <a:ext cx="8016241" cy="4771744"/>
          </a:xfrm>
        </p:spPr>
      </p:pic>
    </p:spTree>
    <p:extLst>
      <p:ext uri="{BB962C8B-B14F-4D97-AF65-F5344CB8AC3E}">
        <p14:creationId xmlns:p14="http://schemas.microsoft.com/office/powerpoint/2010/main" val="257597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B1A1F2-EEDA-4274-9B98-7337559C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908534"/>
            <a:ext cx="11974761" cy="191596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3544C63-5BC0-40BB-912D-45CD384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53" y="4578138"/>
            <a:ext cx="3487047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465359"/>
                </a:solidFill>
              </a:rPr>
              <a:t>RESULT OF BERT MODEL CLASSIFIER: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F86C461-F819-4498-A547-AADEB68D05F9}"/>
              </a:ext>
            </a:extLst>
          </p:cNvPr>
          <p:cNvSpPr txBox="1">
            <a:spLocks/>
          </p:cNvSpPr>
          <p:nvPr/>
        </p:nvSpPr>
        <p:spPr>
          <a:xfrm>
            <a:off x="4290345" y="4578138"/>
            <a:ext cx="7240909" cy="16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465359"/>
                </a:solidFill>
              </a:rPr>
              <a:t>The model was trained for 5 EPOCH with training accuracy of 95.7% &amp; validation accuracy of 79%.</a:t>
            </a:r>
          </a:p>
          <a:p>
            <a:r>
              <a:rPr lang="en-US" sz="1800" dirty="0">
                <a:solidFill>
                  <a:srgbClr val="465359"/>
                </a:solidFill>
              </a:rPr>
              <a:t>The model was tested on test data and 79% test accuracy was achieved.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A8ED1A0-1793-4D15-9AD0-773D80D6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18" y="2964375"/>
            <a:ext cx="3990792" cy="9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Word Cloud In Different Languages, Concept Background Royalty  Free SVG, Cliparts, Vectors, And Stock Illustration. Image 80855207.">
            <a:extLst>
              <a:ext uri="{FF2B5EF4-FFF2-40B4-BE49-F238E27FC236}">
                <a16:creationId xmlns:a16="http://schemas.microsoft.com/office/drawing/2014/main" id="{E18E0227-517F-4BBD-81D0-34003536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86" y="1533791"/>
            <a:ext cx="6511903" cy="48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B447-3E29-43A3-B324-2451F9AC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6450"/>
          </a:xfrm>
        </p:spPr>
        <p:txBody>
          <a:bodyPr>
            <a:normAutofit/>
          </a:bodyPr>
          <a:lstStyle/>
          <a:p>
            <a:r>
              <a:rPr lang="en-US" sz="3200" dirty="0"/>
              <a:t>TABLE OF CONTENTS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5431-69B0-4C33-AEA0-B70B4C4A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51416"/>
            <a:ext cx="11029615" cy="28833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Introduction &amp; Problem Statement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Technology Stack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Text Analysis: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700" dirty="0"/>
              <a:t>Gender Based Bullying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700" dirty="0"/>
              <a:t>Religion Based Bullying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700" dirty="0"/>
              <a:t>Age Based Bullying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700" dirty="0"/>
              <a:t>Ethnicity Based Bullying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Results: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Multinomial Naïve Bayes Classifier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Bert Model Classifier</a:t>
            </a:r>
          </a:p>
        </p:txBody>
      </p:sp>
    </p:spTree>
    <p:extLst>
      <p:ext uri="{BB962C8B-B14F-4D97-AF65-F5344CB8AC3E}">
        <p14:creationId xmlns:p14="http://schemas.microsoft.com/office/powerpoint/2010/main" val="237284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A989-B52A-4966-BBC3-73FFD548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0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Introduction &amp; Problem statement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BF9A-AD5C-429E-8F56-AAE95B0AD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0585"/>
            <a:ext cx="11029615" cy="4741682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UNICEF issued a warning on April 15th, 2020, in reaction to the increased risk of cyberbullying during the COVID-19 pandemic.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Cyberbullying statistics are appalling:</a:t>
            </a:r>
            <a:endParaRPr lang="en-US" sz="2000" dirty="0">
              <a:solidFill>
                <a:srgbClr val="252525"/>
              </a:solidFill>
              <a:latin typeface="Open Sans" panose="020B0606030504020204" pitchFamily="34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17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36.5 percent of middle and high school kids have been cyberbullied 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17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87 percent have witnessed cyberbullying, with consequences ranging from poor academic performance to depression and suicidal ideation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52525"/>
                </a:solidFill>
                <a:latin typeface="Open Sans" panose="020B0606030504020204" pitchFamily="34" charset="0"/>
              </a:rPr>
              <a:t>We can combat this by creating models to automatically flag potentially harmful tweets as well as break down the patterns of hatred.</a:t>
            </a:r>
          </a:p>
        </p:txBody>
      </p:sp>
    </p:spTree>
    <p:extLst>
      <p:ext uri="{BB962C8B-B14F-4D97-AF65-F5344CB8AC3E}">
        <p14:creationId xmlns:p14="http://schemas.microsoft.com/office/powerpoint/2010/main" val="97118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B725-3E0E-40F6-AB0C-3B118FD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3011"/>
          </a:xfrm>
        </p:spPr>
        <p:txBody>
          <a:bodyPr>
            <a:normAutofit/>
          </a:bodyPr>
          <a:lstStyle/>
          <a:p>
            <a:r>
              <a:rPr lang="en-US" sz="3200" dirty="0"/>
              <a:t>Technology stack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4DA8-2AD6-496A-8D94-001331EE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5167"/>
            <a:ext cx="11029615" cy="4580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technology stack I used to develop the machine learning model are :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pandas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numpy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matplotlib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seaborn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sklearn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pytorch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nltk library</a:t>
            </a:r>
          </a:p>
          <a:p>
            <a:pPr marL="1051200" lvl="2" indent="-457200">
              <a:buFont typeface="+mj-lt"/>
              <a:buAutoNum type="arabicParenR"/>
            </a:pPr>
            <a:r>
              <a:rPr lang="en-IN" sz="2000" dirty="0"/>
              <a:t>transformers library</a:t>
            </a:r>
          </a:p>
          <a:p>
            <a:pPr marL="1051200" lvl="2" indent="-457200">
              <a:buFont typeface="+mj-lt"/>
              <a:buAutoNum type="arabicParenR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828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693A-5409-4FAA-B9FC-8147FFF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2438"/>
          </a:xfrm>
        </p:spPr>
        <p:txBody>
          <a:bodyPr>
            <a:normAutofit/>
          </a:bodyPr>
          <a:lstStyle/>
          <a:p>
            <a:r>
              <a:rPr lang="en-US" sz="3200" dirty="0"/>
              <a:t>Methodology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E750-3765-4F4D-A71F-4C7D7482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/>
              <a:t>Importing the required libraries and then loading the data set obtained from Kaggle in google </a:t>
            </a:r>
            <a:r>
              <a:rPr lang="en-US" sz="7200" dirty="0" err="1"/>
              <a:t>colab</a:t>
            </a:r>
            <a:r>
              <a:rPr lang="en-US" sz="72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/>
              <a:t>Creating word cloud and displaying most frequent unigram and bigram. Data cleaning, stemming, lemmatizing is performed on tweet texts.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/>
              <a:t>Target variable is label encoded then split the data set into train(70%),test(20%) and validation(10%) set then we oversampled the train data using </a:t>
            </a:r>
            <a:r>
              <a:rPr lang="en-US" sz="7200" dirty="0" err="1"/>
              <a:t>RandomOverSampler</a:t>
            </a:r>
            <a:r>
              <a:rPr lang="en-US" sz="7200" dirty="0"/>
              <a:t> because the dataset was imbalanced.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/>
              <a:t>Fit and transform the dataset using </a:t>
            </a:r>
            <a:r>
              <a:rPr lang="en-US" sz="7200" dirty="0" err="1"/>
              <a:t>CountVectorizer</a:t>
            </a:r>
            <a:r>
              <a:rPr lang="en-US" sz="7200" dirty="0"/>
              <a:t> and </a:t>
            </a:r>
            <a:r>
              <a:rPr lang="en-US" sz="7200" dirty="0" err="1"/>
              <a:t>TfidfTransformer</a:t>
            </a:r>
            <a:r>
              <a:rPr lang="en-US" sz="7200" dirty="0"/>
              <a:t> and then multinomial naïve bayes classifier is applied and classification report and confusion matrix is printed.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/>
              <a:t>Tokenized the tweets using </a:t>
            </a:r>
            <a:r>
              <a:rPr lang="en-US" sz="7200" dirty="0" err="1"/>
              <a:t>bert</a:t>
            </a:r>
            <a:r>
              <a:rPr lang="en-US" sz="7200" dirty="0"/>
              <a:t> tokenizer by importing </a:t>
            </a:r>
            <a:r>
              <a:rPr lang="en-US" sz="7200" dirty="0" err="1"/>
              <a:t>bert</a:t>
            </a:r>
            <a:r>
              <a:rPr lang="en-US" sz="7200" dirty="0"/>
              <a:t>-base-cased model. Created </a:t>
            </a:r>
            <a:r>
              <a:rPr lang="en-US" sz="7200" dirty="0" err="1"/>
              <a:t>BertClassifier</a:t>
            </a:r>
            <a:r>
              <a:rPr lang="en-US" sz="7200" dirty="0"/>
              <a:t> model then trained the model and then evaluated the model using test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67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9893-D1E0-4AF8-A018-0E5B863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/>
          </a:bodyPr>
          <a:lstStyle/>
          <a:p>
            <a:r>
              <a:rPr lang="en-US" sz="2400" dirty="0"/>
              <a:t> Gender BASED BULLYING :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65E4-D810-4A47-8AF9-98223033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488069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Top 10 Unigrams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D89D5-E784-4C97-BA21-F87F8422A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771" y="1488069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     Top 10 Bigrams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EF3731-F86B-4BBF-8AAA-89B60B719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375555"/>
            <a:ext cx="6096000" cy="393223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5FF14E-3260-4AB3-9D23-6467793E83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371144"/>
            <a:ext cx="6096000" cy="3932237"/>
          </a:xfrm>
        </p:spPr>
      </p:pic>
    </p:spTree>
    <p:extLst>
      <p:ext uri="{BB962C8B-B14F-4D97-AF65-F5344CB8AC3E}">
        <p14:creationId xmlns:p14="http://schemas.microsoft.com/office/powerpoint/2010/main" val="1693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B1AC8-C670-47C9-B5D0-2FA95ED1D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"/>
          <a:stretch/>
        </p:blipFill>
        <p:spPr>
          <a:xfrm>
            <a:off x="628650" y="810704"/>
            <a:ext cx="10934700" cy="58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9893-D1E0-4AF8-A018-0E5B863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/>
          </a:bodyPr>
          <a:lstStyle/>
          <a:p>
            <a:r>
              <a:rPr lang="en-US" sz="2400" dirty="0"/>
              <a:t> RELIGION BASED BULLYING :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65E4-D810-4A47-8AF9-98223033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488069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Top 10 Unigrams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D89D5-E784-4C97-BA21-F87F8422A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771" y="1488069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     Top 10 Bigrams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0820E-C7D5-458A-B8AF-B0C7A7B0D1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F1FB9-D925-4CFA-82D2-6B9DE296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144"/>
            <a:ext cx="6096000" cy="393223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3B5BE4-952D-444A-A5FA-CDE830F63A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18DB20-19BC-407E-88DE-8A5A47F6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6733"/>
            <a:ext cx="609600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B8B5C-EC9A-4205-ADE9-44E7A9A25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" r="487" b="1"/>
          <a:stretch/>
        </p:blipFill>
        <p:spPr>
          <a:xfrm>
            <a:off x="645785" y="848412"/>
            <a:ext cx="10900430" cy="5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19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{6E23356C-B329-4250-A97A-76E35000FDC4}tf33552983_win32</Template>
  <TotalTime>835</TotalTime>
  <Words>444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Franklin Gothic Book</vt:lpstr>
      <vt:lpstr>Franklin Gothic Demi</vt:lpstr>
      <vt:lpstr>Open Sans</vt:lpstr>
      <vt:lpstr>Wingdings</vt:lpstr>
      <vt:lpstr>Wingdings 2</vt:lpstr>
      <vt:lpstr>DividendVTI</vt:lpstr>
      <vt:lpstr>NLP PROJECT :       CYBER BULLYING CLASSIFICATION</vt:lpstr>
      <vt:lpstr>TABLE OF CONTENTS :</vt:lpstr>
      <vt:lpstr>Introduction &amp; Problem statement :</vt:lpstr>
      <vt:lpstr>Technology stack :</vt:lpstr>
      <vt:lpstr>Methodology :</vt:lpstr>
      <vt:lpstr> Gender BASED BULLYING :</vt:lpstr>
      <vt:lpstr>PowerPoint Presentation</vt:lpstr>
      <vt:lpstr> RELIGION BASED BULLYING :</vt:lpstr>
      <vt:lpstr>PowerPoint Presentation</vt:lpstr>
      <vt:lpstr> AGE BASED BULLYING :</vt:lpstr>
      <vt:lpstr>PowerPoint Presentation</vt:lpstr>
      <vt:lpstr> ETHNICITY BASED BULLYING :</vt:lpstr>
      <vt:lpstr>PowerPoint Presentation</vt:lpstr>
      <vt:lpstr>RESULT OF MULTINOMIAL NAÏVE BAYES CLASSIFIER :</vt:lpstr>
      <vt:lpstr>RESULT OF BERT MODEL CLASSIFIER: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:       HEART FAILURE PREDICTION</dc:title>
  <dc:creator>Amit Sa26</dc:creator>
  <cp:lastModifiedBy>Amit Sa26</cp:lastModifiedBy>
  <cp:revision>95</cp:revision>
  <dcterms:created xsi:type="dcterms:W3CDTF">2022-02-22T07:05:52Z</dcterms:created>
  <dcterms:modified xsi:type="dcterms:W3CDTF">2022-05-23T18:37:58Z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