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FD67D8-B885-4A0E-B22D-5B59FAA8205A}">
          <p14:sldIdLst>
            <p14:sldId id="257"/>
            <p14:sldId id="258"/>
            <p14:sldId id="259"/>
            <p14:sldId id="260"/>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0000"/>
            </a:gs>
            <a:gs pos="33000">
              <a:srgbClr val="FFFF00"/>
            </a:gs>
            <a:gs pos="74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ho.int/news-room/fact-sheets/detail/cardiovascular-diseases-(cvds" TargetMode="External"/><Relationship Id="rId2" Type="http://schemas.openxmlformats.org/officeDocument/2006/relationships/hyperlink" Target="https://www.ahajournals.org/doi/10.1161/CIR.0000000000000950?utm_campaign=ahajournals&amp;utm_source=heart&amp;utm_medium=link&amp;utm_content=statsh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5" y="573993"/>
            <a:ext cx="10993549" cy="1475013"/>
          </a:xfrm>
        </p:spPr>
        <p:txBody>
          <a:bodyPr>
            <a:normAutofit/>
          </a:bodyPr>
          <a:lstStyle/>
          <a:p>
            <a:pPr algn="ctr"/>
            <a:r>
              <a:rPr lang="en-US" sz="2000" dirty="0"/>
              <a:t>MACHINE LEARNING PROJECT :</a:t>
            </a:r>
            <a:br>
              <a:rPr lang="en-US" sz="2000" dirty="0"/>
            </a:br>
            <a:r>
              <a:rPr lang="en-US" sz="2000" dirty="0"/>
              <a:t>			</a:t>
            </a:r>
            <a:br>
              <a:rPr lang="en-US" sz="2000" dirty="0"/>
            </a:br>
            <a:r>
              <a:rPr lang="en-US" sz="2000" dirty="0"/>
              <a:t>  </a:t>
            </a:r>
            <a:r>
              <a:rPr lang="en-US" sz="4000" dirty="0"/>
              <a:t>HEART FAILURE PREDICTION</a:t>
            </a:r>
            <a:endParaRPr lang="en-US" sz="20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A picture containing player, automaton&#10;&#10;Description automatically generated">
            <a:extLst>
              <a:ext uri="{FF2B5EF4-FFF2-40B4-BE49-F238E27FC236}">
                <a16:creationId xmlns:a16="http://schemas.microsoft.com/office/drawing/2014/main" id="{35DD52C8-C4EE-4ABA-A7FF-0B2660D77DBE}"/>
              </a:ext>
            </a:extLst>
          </p:cNvPr>
          <p:cNvPicPr>
            <a:picLocks noChangeAspect="1"/>
          </p:cNvPicPr>
          <p:nvPr/>
        </p:nvPicPr>
        <p:blipFill>
          <a:blip r:embed="rId2"/>
          <a:stretch>
            <a:fillRect/>
          </a:stretch>
        </p:blipFill>
        <p:spPr>
          <a:xfrm>
            <a:off x="2686639" y="2469822"/>
            <a:ext cx="6900421" cy="393097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42A29D-1429-43C0-8A64-3998C3DFD756}"/>
              </a:ext>
            </a:extLst>
          </p:cNvPr>
          <p:cNvSpPr>
            <a:spLocks noGrp="1"/>
          </p:cNvSpPr>
          <p:nvPr>
            <p:ph type="body" idx="1"/>
          </p:nvPr>
        </p:nvSpPr>
        <p:spPr>
          <a:xfrm>
            <a:off x="581191" y="718057"/>
            <a:ext cx="5194769" cy="557784"/>
          </a:xfrm>
        </p:spPr>
        <p:txBody>
          <a:bodyPr/>
          <a:lstStyle/>
          <a:p>
            <a:pPr algn="just"/>
            <a:r>
              <a:rPr lang="en-US" dirty="0"/>
              <a:t>      Gender distribution in heart disease</a:t>
            </a:r>
            <a:endParaRPr lang="en-IN" dirty="0"/>
          </a:p>
        </p:txBody>
      </p:sp>
      <p:pic>
        <p:nvPicPr>
          <p:cNvPr id="8" name="Content Placeholder 7" descr="Chart, bar chart&#10;&#10;Description automatically generated">
            <a:extLst>
              <a:ext uri="{FF2B5EF4-FFF2-40B4-BE49-F238E27FC236}">
                <a16:creationId xmlns:a16="http://schemas.microsoft.com/office/drawing/2014/main" id="{380DE04B-B9F7-49F2-8370-5E270C4175A7}"/>
              </a:ext>
            </a:extLst>
          </p:cNvPr>
          <p:cNvPicPr>
            <a:picLocks noGrp="1" noChangeAspect="1"/>
          </p:cNvPicPr>
          <p:nvPr>
            <p:ph sz="half" idx="2"/>
          </p:nvPr>
        </p:nvPicPr>
        <p:blipFill>
          <a:blip r:embed="rId2"/>
          <a:stretch>
            <a:fillRect/>
          </a:stretch>
        </p:blipFill>
        <p:spPr>
          <a:xfrm>
            <a:off x="0" y="1564849"/>
            <a:ext cx="5775960" cy="3563332"/>
          </a:xfrm>
        </p:spPr>
      </p:pic>
      <p:sp>
        <p:nvSpPr>
          <p:cNvPr id="5" name="Text Placeholder 4">
            <a:extLst>
              <a:ext uri="{FF2B5EF4-FFF2-40B4-BE49-F238E27FC236}">
                <a16:creationId xmlns:a16="http://schemas.microsoft.com/office/drawing/2014/main" id="{2A051B1E-5AF0-4D40-953C-73636DA28643}"/>
              </a:ext>
            </a:extLst>
          </p:cNvPr>
          <p:cNvSpPr>
            <a:spLocks noGrp="1"/>
          </p:cNvSpPr>
          <p:nvPr>
            <p:ph type="body" sz="quarter" idx="3"/>
          </p:nvPr>
        </p:nvSpPr>
        <p:spPr>
          <a:xfrm>
            <a:off x="6312344" y="722468"/>
            <a:ext cx="5194770" cy="553373"/>
          </a:xfrm>
        </p:spPr>
        <p:txBody>
          <a:bodyPr/>
          <a:lstStyle/>
          <a:p>
            <a:pPr algn="just"/>
            <a:r>
              <a:rPr lang="en-US" dirty="0"/>
              <a:t>        Distribution of age by heart disease</a:t>
            </a:r>
            <a:endParaRPr lang="en-IN" dirty="0"/>
          </a:p>
        </p:txBody>
      </p:sp>
      <p:pic>
        <p:nvPicPr>
          <p:cNvPr id="10" name="Content Placeholder 9" descr="Chart, histogram&#10;&#10;Description automatically generated">
            <a:extLst>
              <a:ext uri="{FF2B5EF4-FFF2-40B4-BE49-F238E27FC236}">
                <a16:creationId xmlns:a16="http://schemas.microsoft.com/office/drawing/2014/main" id="{763174A8-32C2-47D1-855A-6D51E21DAA3C}"/>
              </a:ext>
            </a:extLst>
          </p:cNvPr>
          <p:cNvPicPr>
            <a:picLocks noGrp="1" noChangeAspect="1"/>
          </p:cNvPicPr>
          <p:nvPr>
            <p:ph sz="quarter" idx="4"/>
          </p:nvPr>
        </p:nvPicPr>
        <p:blipFill>
          <a:blip r:embed="rId3"/>
          <a:stretch>
            <a:fillRect/>
          </a:stretch>
        </p:blipFill>
        <p:spPr>
          <a:xfrm>
            <a:off x="5775961" y="1564848"/>
            <a:ext cx="6416040" cy="3563331"/>
          </a:xfrm>
        </p:spPr>
      </p:pic>
      <p:sp>
        <p:nvSpPr>
          <p:cNvPr id="11" name="TextBox 10">
            <a:extLst>
              <a:ext uri="{FF2B5EF4-FFF2-40B4-BE49-F238E27FC236}">
                <a16:creationId xmlns:a16="http://schemas.microsoft.com/office/drawing/2014/main" id="{F200C352-0C10-4045-B00F-C9FC7880BED1}"/>
              </a:ext>
            </a:extLst>
          </p:cNvPr>
          <p:cNvSpPr txBox="1"/>
          <p:nvPr/>
        </p:nvSpPr>
        <p:spPr>
          <a:xfrm>
            <a:off x="0" y="5439266"/>
            <a:ext cx="5775960" cy="1323439"/>
          </a:xfrm>
          <a:prstGeom prst="rect">
            <a:avLst/>
          </a:prstGeom>
          <a:noFill/>
        </p:spPr>
        <p:txBody>
          <a:bodyPr wrap="square" rtlCol="0">
            <a:spAutoFit/>
          </a:bodyPr>
          <a:lstStyle/>
          <a:p>
            <a:pPr algn="just"/>
            <a:r>
              <a:rPr lang="en-US" sz="1600" b="0" i="0" dirty="0">
                <a:solidFill>
                  <a:srgbClr val="000000"/>
                </a:solidFill>
                <a:effectLst/>
                <a:latin typeface="Helvetica Neue"/>
              </a:rPr>
              <a:t>Among patients with heart disease, the absence of chest pain (asymptomatic) is the most common at over 77%. In addition, heart disease is more prevalent in men than women, occurring at a rate of nearly 9 to 1 in patients with a cardiovascular diagnosis.</a:t>
            </a:r>
            <a:endParaRPr lang="en-IN" sz="1600" dirty="0"/>
          </a:p>
        </p:txBody>
      </p:sp>
      <p:sp>
        <p:nvSpPr>
          <p:cNvPr id="13" name="TextBox 12">
            <a:extLst>
              <a:ext uri="{FF2B5EF4-FFF2-40B4-BE49-F238E27FC236}">
                <a16:creationId xmlns:a16="http://schemas.microsoft.com/office/drawing/2014/main" id="{A4CBA484-5063-4CB4-A4D2-B827075613A1}"/>
              </a:ext>
            </a:extLst>
          </p:cNvPr>
          <p:cNvSpPr txBox="1"/>
          <p:nvPr/>
        </p:nvSpPr>
        <p:spPr>
          <a:xfrm>
            <a:off x="6263642" y="5403046"/>
            <a:ext cx="5775960" cy="1077218"/>
          </a:xfrm>
          <a:prstGeom prst="rect">
            <a:avLst/>
          </a:prstGeom>
          <a:noFill/>
        </p:spPr>
        <p:txBody>
          <a:bodyPr wrap="square" rtlCol="0">
            <a:spAutoFit/>
          </a:bodyPr>
          <a:lstStyle/>
          <a:p>
            <a:pPr algn="just"/>
            <a:r>
              <a:rPr lang="en-US" sz="1600" b="0" i="0" dirty="0">
                <a:solidFill>
                  <a:srgbClr val="000000"/>
                </a:solidFill>
                <a:effectLst/>
                <a:latin typeface="Helvetica Neue"/>
              </a:rPr>
              <a:t>In patients with heart disease, there are majority of patients between the ages of 51 to 62. In patients without heart disease, </a:t>
            </a:r>
            <a:r>
              <a:rPr lang="en-US" sz="1600" dirty="0">
                <a:solidFill>
                  <a:srgbClr val="000000"/>
                </a:solidFill>
                <a:latin typeface="Helvetica Neue"/>
              </a:rPr>
              <a:t>t</a:t>
            </a:r>
            <a:r>
              <a:rPr lang="en-US" sz="1600" b="0" i="0" dirty="0">
                <a:solidFill>
                  <a:srgbClr val="000000"/>
                </a:solidFill>
                <a:effectLst/>
                <a:latin typeface="Helvetica Neue"/>
              </a:rPr>
              <a:t>here are majority of patients within a younger age range of 43 to 57.</a:t>
            </a:r>
            <a:endParaRPr lang="en-IN" sz="1600" dirty="0"/>
          </a:p>
        </p:txBody>
      </p:sp>
    </p:spTree>
    <p:extLst>
      <p:ext uri="{BB962C8B-B14F-4D97-AF65-F5344CB8AC3E}">
        <p14:creationId xmlns:p14="http://schemas.microsoft.com/office/powerpoint/2010/main" val="129757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A262-9EB1-4E56-A7FD-768734E33F42}"/>
              </a:ext>
            </a:extLst>
          </p:cNvPr>
          <p:cNvSpPr>
            <a:spLocks noGrp="1"/>
          </p:cNvSpPr>
          <p:nvPr>
            <p:ph type="title"/>
          </p:nvPr>
        </p:nvSpPr>
        <p:spPr>
          <a:xfrm>
            <a:off x="609600" y="933451"/>
            <a:ext cx="3340231" cy="1319556"/>
          </a:xfrm>
        </p:spPr>
        <p:txBody>
          <a:bodyPr>
            <a:normAutofit/>
          </a:bodyPr>
          <a:lstStyle/>
          <a:p>
            <a:pPr algn="just"/>
            <a:r>
              <a:rPr lang="en-US" sz="2000" dirty="0"/>
              <a:t>Correlation matrix of independent variable along with dependent variable :</a:t>
            </a:r>
            <a:endParaRPr lang="en-IN" sz="2000" dirty="0"/>
          </a:p>
        </p:txBody>
      </p:sp>
      <p:pic>
        <p:nvPicPr>
          <p:cNvPr id="6" name="Content Placeholder 5" descr="Chart&#10;&#10;Description automatically generated with medium confidence">
            <a:extLst>
              <a:ext uri="{FF2B5EF4-FFF2-40B4-BE49-F238E27FC236}">
                <a16:creationId xmlns:a16="http://schemas.microsoft.com/office/drawing/2014/main" id="{27B71EB9-AC63-42DE-AA61-7A1A049C4E7E}"/>
              </a:ext>
            </a:extLst>
          </p:cNvPr>
          <p:cNvPicPr>
            <a:picLocks noGrp="1" noChangeAspect="1"/>
          </p:cNvPicPr>
          <p:nvPr>
            <p:ph idx="1"/>
          </p:nvPr>
        </p:nvPicPr>
        <p:blipFill>
          <a:blip r:embed="rId2"/>
          <a:stretch>
            <a:fillRect/>
          </a:stretch>
        </p:blipFill>
        <p:spPr>
          <a:xfrm>
            <a:off x="4628561" y="1046375"/>
            <a:ext cx="7073480" cy="4958499"/>
          </a:xfrm>
        </p:spPr>
      </p:pic>
      <p:sp>
        <p:nvSpPr>
          <p:cNvPr id="4" name="Text Placeholder 3">
            <a:extLst>
              <a:ext uri="{FF2B5EF4-FFF2-40B4-BE49-F238E27FC236}">
                <a16:creationId xmlns:a16="http://schemas.microsoft.com/office/drawing/2014/main" id="{6CB62760-CF14-4C28-AC20-58D70A219F33}"/>
              </a:ext>
            </a:extLst>
          </p:cNvPr>
          <p:cNvSpPr>
            <a:spLocks noGrp="1"/>
          </p:cNvSpPr>
          <p:nvPr>
            <p:ph type="body" sz="half" idx="2"/>
          </p:nvPr>
        </p:nvSpPr>
        <p:spPr>
          <a:xfrm>
            <a:off x="489959" y="2836654"/>
            <a:ext cx="3601274" cy="3564146"/>
          </a:xfrm>
        </p:spPr>
        <p:txBody>
          <a:bodyPr>
            <a:noAutofit/>
          </a:bodyPr>
          <a:lstStyle/>
          <a:p>
            <a:pPr algn="just"/>
            <a:r>
              <a:rPr lang="en-US" sz="1900" b="0" i="0" dirty="0">
                <a:solidFill>
                  <a:schemeClr val="bg1"/>
                </a:solidFill>
                <a:effectLst/>
              </a:rPr>
              <a:t>Based on the correlation, HeartDisease has the moderate positive association to OldPeak (correlation = 0.4) and the moderate negative association to MaxHR (correlation = -0.4). There is also a moderate negative relationship between Age and MaxHR of -0.38. As age increases, heart rate tends to decrease.</a:t>
            </a:r>
            <a:endParaRPr lang="en-IN" sz="1900" dirty="0">
              <a:solidFill>
                <a:schemeClr val="bg1"/>
              </a:solidFill>
            </a:endParaRPr>
          </a:p>
        </p:txBody>
      </p:sp>
    </p:spTree>
    <p:extLst>
      <p:ext uri="{BB962C8B-B14F-4D97-AF65-F5344CB8AC3E}">
        <p14:creationId xmlns:p14="http://schemas.microsoft.com/office/powerpoint/2010/main" val="257597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3187-FC8E-4C75-8071-B2D28787D74A}"/>
              </a:ext>
            </a:extLst>
          </p:cNvPr>
          <p:cNvSpPr>
            <a:spLocks noGrp="1"/>
          </p:cNvSpPr>
          <p:nvPr>
            <p:ph type="title"/>
          </p:nvPr>
        </p:nvSpPr>
        <p:spPr>
          <a:xfrm>
            <a:off x="767857" y="933450"/>
            <a:ext cx="3031852" cy="621973"/>
          </a:xfrm>
        </p:spPr>
        <p:txBody>
          <a:bodyPr/>
          <a:lstStyle/>
          <a:p>
            <a:r>
              <a:rPr lang="en-US" dirty="0"/>
              <a:t>CHI-squared test :</a:t>
            </a:r>
            <a:endParaRPr lang="en-IN" dirty="0"/>
          </a:p>
        </p:txBody>
      </p:sp>
      <p:pic>
        <p:nvPicPr>
          <p:cNvPr id="6" name="Content Placeholder 5" descr="Table&#10;&#10;Description automatically generated">
            <a:extLst>
              <a:ext uri="{FF2B5EF4-FFF2-40B4-BE49-F238E27FC236}">
                <a16:creationId xmlns:a16="http://schemas.microsoft.com/office/drawing/2014/main" id="{0DE0C599-89EE-43B5-952F-0A64C8AB19A6}"/>
              </a:ext>
            </a:extLst>
          </p:cNvPr>
          <p:cNvPicPr>
            <a:picLocks noGrp="1" noChangeAspect="1"/>
          </p:cNvPicPr>
          <p:nvPr>
            <p:ph idx="1"/>
          </p:nvPr>
        </p:nvPicPr>
        <p:blipFill>
          <a:blip r:embed="rId2"/>
          <a:stretch>
            <a:fillRect/>
          </a:stretch>
        </p:blipFill>
        <p:spPr>
          <a:xfrm>
            <a:off x="5415280" y="1259841"/>
            <a:ext cx="5557520" cy="4592320"/>
          </a:xfrm>
        </p:spPr>
      </p:pic>
      <p:sp>
        <p:nvSpPr>
          <p:cNvPr id="4" name="Text Placeholder 3">
            <a:extLst>
              <a:ext uri="{FF2B5EF4-FFF2-40B4-BE49-F238E27FC236}">
                <a16:creationId xmlns:a16="http://schemas.microsoft.com/office/drawing/2014/main" id="{3CA400F1-5119-44FC-B216-5B529B6F7877}"/>
              </a:ext>
            </a:extLst>
          </p:cNvPr>
          <p:cNvSpPr>
            <a:spLocks noGrp="1"/>
          </p:cNvSpPr>
          <p:nvPr>
            <p:ph type="body" sz="half" idx="2"/>
          </p:nvPr>
        </p:nvSpPr>
        <p:spPr>
          <a:xfrm>
            <a:off x="527900" y="2836654"/>
            <a:ext cx="3459637" cy="2282101"/>
          </a:xfrm>
        </p:spPr>
        <p:txBody>
          <a:bodyPr>
            <a:normAutofit/>
          </a:bodyPr>
          <a:lstStyle/>
          <a:p>
            <a:pPr algn="just"/>
            <a:r>
              <a:rPr lang="en-US" sz="1800" b="0" i="0" dirty="0">
                <a:solidFill>
                  <a:schemeClr val="bg1"/>
                </a:solidFill>
                <a:effectLst/>
                <a:latin typeface="Helvetica Neue"/>
              </a:rPr>
              <a:t>Based on the chi-squared results, all discrete variables have a significant association to Heart Disease with a p-value &lt; 0.05 and will therefore be included as predictors in the models.</a:t>
            </a:r>
            <a:endParaRPr lang="en-IN" sz="1800" dirty="0">
              <a:solidFill>
                <a:schemeClr val="bg1"/>
              </a:solidFill>
            </a:endParaRPr>
          </a:p>
        </p:txBody>
      </p:sp>
    </p:spTree>
    <p:extLst>
      <p:ext uri="{BB962C8B-B14F-4D97-AF65-F5344CB8AC3E}">
        <p14:creationId xmlns:p14="http://schemas.microsoft.com/office/powerpoint/2010/main" val="53120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E14-9674-4F22-B697-13062E3F8B66}"/>
              </a:ext>
            </a:extLst>
          </p:cNvPr>
          <p:cNvSpPr>
            <a:spLocks noGrp="1"/>
          </p:cNvSpPr>
          <p:nvPr>
            <p:ph type="title"/>
          </p:nvPr>
        </p:nvSpPr>
        <p:spPr>
          <a:xfrm>
            <a:off x="767857" y="933450"/>
            <a:ext cx="3031852" cy="461717"/>
          </a:xfrm>
        </p:spPr>
        <p:txBody>
          <a:bodyPr/>
          <a:lstStyle/>
          <a:p>
            <a:r>
              <a:rPr lang="en-US" dirty="0"/>
              <a:t>Result table :</a:t>
            </a:r>
            <a:endParaRPr lang="en-IN" dirty="0"/>
          </a:p>
        </p:txBody>
      </p:sp>
      <p:pic>
        <p:nvPicPr>
          <p:cNvPr id="6" name="Content Placeholder 5" descr="Table&#10;&#10;Description automatically generated">
            <a:extLst>
              <a:ext uri="{FF2B5EF4-FFF2-40B4-BE49-F238E27FC236}">
                <a16:creationId xmlns:a16="http://schemas.microsoft.com/office/drawing/2014/main" id="{BC8723DE-BB13-4CCE-92B4-C902905BCC77}"/>
              </a:ext>
            </a:extLst>
          </p:cNvPr>
          <p:cNvPicPr>
            <a:picLocks noGrp="1" noChangeAspect="1"/>
          </p:cNvPicPr>
          <p:nvPr>
            <p:ph idx="1"/>
          </p:nvPr>
        </p:nvPicPr>
        <p:blipFill>
          <a:blip r:embed="rId2"/>
          <a:stretch>
            <a:fillRect/>
          </a:stretch>
        </p:blipFill>
        <p:spPr>
          <a:xfrm>
            <a:off x="4531360" y="1127761"/>
            <a:ext cx="7254239" cy="4511039"/>
          </a:xfrm>
        </p:spPr>
      </p:pic>
      <p:sp>
        <p:nvSpPr>
          <p:cNvPr id="4" name="Text Placeholder 3">
            <a:extLst>
              <a:ext uri="{FF2B5EF4-FFF2-40B4-BE49-F238E27FC236}">
                <a16:creationId xmlns:a16="http://schemas.microsoft.com/office/drawing/2014/main" id="{D4ABB04E-E942-437F-B158-6981FC6F0078}"/>
              </a:ext>
            </a:extLst>
          </p:cNvPr>
          <p:cNvSpPr>
            <a:spLocks noGrp="1"/>
          </p:cNvSpPr>
          <p:nvPr>
            <p:ph type="body" sz="half" idx="2"/>
          </p:nvPr>
        </p:nvSpPr>
        <p:spPr>
          <a:xfrm>
            <a:off x="478550" y="1828800"/>
            <a:ext cx="3610466" cy="4949072"/>
          </a:xfrm>
        </p:spPr>
        <p:txBody>
          <a:bodyPr/>
          <a:lstStyle/>
          <a:p>
            <a:pPr algn="just"/>
            <a:r>
              <a:rPr lang="en-US" dirty="0"/>
              <a:t>Here I have used Boruta-Shap package to select the most important predictors. </a:t>
            </a:r>
            <a:r>
              <a:rPr lang="en-US" b="0" i="0" dirty="0">
                <a:effectLst/>
                <a:latin typeface="Inter"/>
              </a:rPr>
              <a:t>Some of the most important predictors in the model were patient's Age, Cholesterol, </a:t>
            </a:r>
            <a:r>
              <a:rPr lang="en-US" dirty="0">
                <a:latin typeface="Inter"/>
              </a:rPr>
              <a:t>Oldpeak</a:t>
            </a:r>
            <a:r>
              <a:rPr lang="en-US" b="0" i="0" dirty="0">
                <a:effectLst/>
                <a:latin typeface="Inter"/>
              </a:rPr>
              <a:t>, MaxHR, ST Slope, and Chest Pain type.  In selecting the best model, Light GBM provided the best results overall on both data set with and without outliers but the AUC score of the model on the data set without outliers is better than the model on the data set with outliers. So, we can use the last model in the result table for early detection and diagnosis of heart disease with an overall F1-Score of 90.6% and an accuracy of 89.7%.</a:t>
            </a:r>
            <a:endParaRPr lang="en-IN" dirty="0"/>
          </a:p>
        </p:txBody>
      </p:sp>
    </p:spTree>
    <p:extLst>
      <p:ext uri="{BB962C8B-B14F-4D97-AF65-F5344CB8AC3E}">
        <p14:creationId xmlns:p14="http://schemas.microsoft.com/office/powerpoint/2010/main" val="6615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16A0-DFED-4FCE-8952-12311870F559}"/>
              </a:ext>
            </a:extLst>
          </p:cNvPr>
          <p:cNvSpPr>
            <a:spLocks noGrp="1"/>
          </p:cNvSpPr>
          <p:nvPr>
            <p:ph type="title"/>
          </p:nvPr>
        </p:nvSpPr>
        <p:spPr>
          <a:xfrm>
            <a:off x="581192" y="702156"/>
            <a:ext cx="11029616" cy="627023"/>
          </a:xfrm>
        </p:spPr>
        <p:txBody>
          <a:bodyPr>
            <a:normAutofit/>
          </a:bodyPr>
          <a:lstStyle/>
          <a:p>
            <a:r>
              <a:rPr lang="en-US" dirty="0"/>
              <a:t>Business aspects :</a:t>
            </a:r>
            <a:endParaRPr lang="en-IN" dirty="0"/>
          </a:p>
        </p:txBody>
      </p:sp>
      <p:sp>
        <p:nvSpPr>
          <p:cNvPr id="3" name="Content Placeholder 2">
            <a:extLst>
              <a:ext uri="{FF2B5EF4-FFF2-40B4-BE49-F238E27FC236}">
                <a16:creationId xmlns:a16="http://schemas.microsoft.com/office/drawing/2014/main" id="{9207F158-FCA4-48C4-8185-5F3E054476D7}"/>
              </a:ext>
            </a:extLst>
          </p:cNvPr>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sz="2200" b="0" i="0" dirty="0">
                <a:solidFill>
                  <a:srgbClr val="2E2E2E"/>
                </a:solidFill>
                <a:effectLst/>
                <a:latin typeface="NexusSerif"/>
              </a:rPr>
              <a:t>Heart failure is a chronic disease characterized by a variety of unpleasant outcomes, such as poor QoL, recurrent hospitalization, high mortality and significant cost burden. A significant deterrent of the above-mentioned serious consequences is early diagnosis, as well as early prediction of adverse events. Toward this direction the application of machine learning techniques means the above model will contribute significantly.</a:t>
            </a:r>
          </a:p>
          <a:p>
            <a:pPr algn="just">
              <a:buFont typeface="Wingdings" panose="05000000000000000000" pitchFamily="2" charset="2"/>
              <a:buChar char="Ø"/>
            </a:pPr>
            <a:r>
              <a:rPr lang="en-US" sz="2200" dirty="0">
                <a:solidFill>
                  <a:srgbClr val="2E2E2E"/>
                </a:solidFill>
                <a:latin typeface="NexusSerif"/>
              </a:rPr>
              <a:t>I</a:t>
            </a:r>
            <a:r>
              <a:rPr lang="en-US" sz="2200" b="0" i="0" dirty="0">
                <a:solidFill>
                  <a:srgbClr val="2E2E2E"/>
                </a:solidFill>
                <a:effectLst/>
                <a:latin typeface="NexusSerif"/>
              </a:rPr>
              <a:t>t will be helpful to doctors as well as patients to do the early diagnosis and prevention before any severe issues arise.</a:t>
            </a:r>
          </a:p>
          <a:p>
            <a:pPr algn="just">
              <a:buFont typeface="Wingdings" panose="05000000000000000000" pitchFamily="2" charset="2"/>
              <a:buChar char="Ø"/>
            </a:pPr>
            <a:r>
              <a:rPr lang="en-US" sz="2200" b="0" i="0" dirty="0">
                <a:solidFill>
                  <a:srgbClr val="2E2E2E"/>
                </a:solidFill>
                <a:effectLst/>
                <a:latin typeface="NexusSerif"/>
              </a:rPr>
              <a:t>we can prepare a user interface like an app and user can enter the necessary attributes and it will tell the user if there is any risk of heart failure and then the patients can consult accordingly.</a:t>
            </a:r>
          </a:p>
          <a:p>
            <a:pPr algn="just">
              <a:buFont typeface="Wingdings" panose="05000000000000000000" pitchFamily="2" charset="2"/>
              <a:buChar char="Ø"/>
            </a:pPr>
            <a:r>
              <a:rPr lang="en-US" sz="2200" b="0" i="0" dirty="0">
                <a:solidFill>
                  <a:srgbClr val="2E2E2E"/>
                </a:solidFill>
                <a:effectLst/>
                <a:latin typeface="NexusSerif"/>
              </a:rPr>
              <a:t>There is a scope of model improvement like adding new important attributes or feature engineering or use different ML techniques</a:t>
            </a:r>
            <a:r>
              <a:rPr lang="en-US" sz="2200" dirty="0">
                <a:solidFill>
                  <a:srgbClr val="2E2E2E"/>
                </a:solidFill>
                <a:latin typeface="NexusSerif"/>
              </a:rPr>
              <a:t> for</a:t>
            </a:r>
            <a:r>
              <a:rPr lang="en-US" sz="2200" b="0" i="0" dirty="0">
                <a:solidFill>
                  <a:srgbClr val="2E2E2E"/>
                </a:solidFill>
                <a:effectLst/>
                <a:latin typeface="NexusSerif"/>
              </a:rPr>
              <a:t> modelling to improve the accuracy.</a:t>
            </a:r>
          </a:p>
          <a:p>
            <a:pPr>
              <a:buFont typeface="Wingdings" panose="05000000000000000000" pitchFamily="2" charset="2"/>
              <a:buChar char="Ø"/>
            </a:pPr>
            <a:endParaRPr lang="en-US" b="0" i="0" dirty="0">
              <a:solidFill>
                <a:srgbClr val="2E2E2E"/>
              </a:solidFill>
              <a:effectLst/>
              <a:latin typeface="NexusSerif"/>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071489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E59ED-A258-4D42-A24B-D41FE22CC1E5}"/>
              </a:ext>
            </a:extLst>
          </p:cNvPr>
          <p:cNvSpPr txBox="1"/>
          <p:nvPr/>
        </p:nvSpPr>
        <p:spPr>
          <a:xfrm>
            <a:off x="439917" y="1394570"/>
            <a:ext cx="11312165" cy="1200329"/>
          </a:xfrm>
          <a:prstGeom prst="rect">
            <a:avLst/>
          </a:prstGeom>
          <a:noFill/>
        </p:spPr>
        <p:txBody>
          <a:bodyPr wrap="square" rtlCol="0">
            <a:spAutoFit/>
          </a:bodyPr>
          <a:lstStyle/>
          <a:p>
            <a:r>
              <a:rPr lang="en-US" sz="4800"/>
              <a:t>                  </a:t>
            </a:r>
            <a:r>
              <a:rPr lang="en-US" sz="7200" b="1" i="1"/>
              <a:t>THANK YOU !</a:t>
            </a:r>
            <a:endParaRPr lang="en-IN" sz="7200" b="1" i="1" dirty="0"/>
          </a:p>
        </p:txBody>
      </p:sp>
      <p:pic>
        <p:nvPicPr>
          <p:cNvPr id="4" name="Picture 3" descr="Logo&#10;&#10;Description automatically generated">
            <a:extLst>
              <a:ext uri="{FF2B5EF4-FFF2-40B4-BE49-F238E27FC236}">
                <a16:creationId xmlns:a16="http://schemas.microsoft.com/office/drawing/2014/main" id="{1A7BB66D-94C6-4F2E-A5CF-C404C953E45A}"/>
              </a:ext>
            </a:extLst>
          </p:cNvPr>
          <p:cNvPicPr>
            <a:picLocks noChangeAspect="1"/>
          </p:cNvPicPr>
          <p:nvPr/>
        </p:nvPicPr>
        <p:blipFill>
          <a:blip r:embed="rId2"/>
          <a:stretch>
            <a:fillRect/>
          </a:stretch>
        </p:blipFill>
        <p:spPr>
          <a:xfrm>
            <a:off x="1572577" y="2594898"/>
            <a:ext cx="9046845" cy="4263101"/>
          </a:xfrm>
          <a:prstGeom prst="rect">
            <a:avLst/>
          </a:prstGeom>
        </p:spPr>
      </p:pic>
    </p:spTree>
    <p:extLst>
      <p:ext uri="{BB962C8B-B14F-4D97-AF65-F5344CB8AC3E}">
        <p14:creationId xmlns:p14="http://schemas.microsoft.com/office/powerpoint/2010/main" val="356980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B447-3E29-43A3-B324-2451F9AC89C9}"/>
              </a:ext>
            </a:extLst>
          </p:cNvPr>
          <p:cNvSpPr>
            <a:spLocks noGrp="1"/>
          </p:cNvSpPr>
          <p:nvPr>
            <p:ph type="title"/>
          </p:nvPr>
        </p:nvSpPr>
        <p:spPr>
          <a:xfrm>
            <a:off x="581192" y="702156"/>
            <a:ext cx="11029616" cy="636450"/>
          </a:xfrm>
        </p:spPr>
        <p:txBody>
          <a:bodyPr>
            <a:normAutofit/>
          </a:bodyPr>
          <a:lstStyle/>
          <a:p>
            <a:r>
              <a:rPr lang="en-US" sz="3200" dirty="0"/>
              <a:t>TABLE OF CONTENTS :</a:t>
            </a:r>
            <a:endParaRPr lang="en-IN" sz="3200" dirty="0"/>
          </a:p>
        </p:txBody>
      </p:sp>
      <p:sp>
        <p:nvSpPr>
          <p:cNvPr id="3" name="Content Placeholder 2">
            <a:extLst>
              <a:ext uri="{FF2B5EF4-FFF2-40B4-BE49-F238E27FC236}">
                <a16:creationId xmlns:a16="http://schemas.microsoft.com/office/drawing/2014/main" id="{82DA5431-69B0-4C33-AEA0-B70B4C4AF37D}"/>
              </a:ext>
            </a:extLst>
          </p:cNvPr>
          <p:cNvSpPr>
            <a:spLocks noGrp="1"/>
          </p:cNvSpPr>
          <p:nvPr>
            <p:ph idx="1"/>
          </p:nvPr>
        </p:nvSpPr>
        <p:spPr>
          <a:xfrm>
            <a:off x="581192" y="2645686"/>
            <a:ext cx="11029615" cy="2883358"/>
          </a:xfrm>
        </p:spPr>
        <p:txBody>
          <a:bodyPr>
            <a:noAutofit/>
          </a:bodyPr>
          <a:lstStyle/>
          <a:p>
            <a:pPr>
              <a:buFont typeface="Wingdings" panose="05000000000000000000" pitchFamily="2" charset="2"/>
              <a:buChar char="q"/>
            </a:pPr>
            <a:r>
              <a:rPr lang="en-US" sz="2000" dirty="0"/>
              <a:t>Introduction &amp; Problem Statement	</a:t>
            </a:r>
          </a:p>
          <a:p>
            <a:pPr>
              <a:buFont typeface="Wingdings" panose="05000000000000000000" pitchFamily="2" charset="2"/>
              <a:buChar char="q"/>
            </a:pPr>
            <a:r>
              <a:rPr lang="en-US" sz="2000" dirty="0"/>
              <a:t>Data Overview</a:t>
            </a:r>
          </a:p>
          <a:p>
            <a:pPr>
              <a:buFont typeface="Wingdings" panose="05000000000000000000" pitchFamily="2" charset="2"/>
              <a:buChar char="q"/>
            </a:pPr>
            <a:r>
              <a:rPr lang="en-US" sz="2000" dirty="0"/>
              <a:t>Technology Stack</a:t>
            </a:r>
            <a:endParaRPr lang="en-IN" sz="2000" dirty="0"/>
          </a:p>
          <a:p>
            <a:pPr>
              <a:buFont typeface="Wingdings" panose="05000000000000000000" pitchFamily="2" charset="2"/>
              <a:buChar char="q"/>
            </a:pPr>
            <a:r>
              <a:rPr lang="en-IN" sz="2000" dirty="0"/>
              <a:t>Methodology</a:t>
            </a:r>
          </a:p>
          <a:p>
            <a:pPr>
              <a:buFont typeface="Wingdings" panose="05000000000000000000" pitchFamily="2" charset="2"/>
              <a:buChar char="q"/>
            </a:pPr>
            <a:r>
              <a:rPr lang="en-IN" sz="2000" dirty="0"/>
              <a:t>Class comparison of target variable</a:t>
            </a:r>
          </a:p>
          <a:p>
            <a:pPr>
              <a:buFont typeface="Wingdings" panose="05000000000000000000" pitchFamily="2" charset="2"/>
              <a:buChar char="q"/>
            </a:pPr>
            <a:r>
              <a:rPr lang="en-IN" sz="2000" dirty="0"/>
              <a:t>Checking outliers</a:t>
            </a:r>
          </a:p>
          <a:p>
            <a:pPr>
              <a:buFont typeface="Wingdings" panose="05000000000000000000" pitchFamily="2" charset="2"/>
              <a:buChar char="q"/>
            </a:pPr>
            <a:r>
              <a:rPr lang="en-IN" sz="2000" dirty="0"/>
              <a:t>Relationship of some independent variables with dependent variable</a:t>
            </a:r>
          </a:p>
          <a:p>
            <a:pPr>
              <a:buFont typeface="Wingdings" panose="05000000000000000000" pitchFamily="2" charset="2"/>
              <a:buChar char="q"/>
            </a:pPr>
            <a:r>
              <a:rPr lang="en-IN" sz="2000" dirty="0"/>
              <a:t>Correlation matrix</a:t>
            </a:r>
          </a:p>
          <a:p>
            <a:pPr>
              <a:buFont typeface="Wingdings" panose="05000000000000000000" pitchFamily="2" charset="2"/>
              <a:buChar char="q"/>
            </a:pPr>
            <a:r>
              <a:rPr lang="en-IN" sz="2000" dirty="0"/>
              <a:t>Chi-squared test</a:t>
            </a:r>
          </a:p>
          <a:p>
            <a:pPr>
              <a:buFont typeface="Wingdings" panose="05000000000000000000" pitchFamily="2" charset="2"/>
              <a:buChar char="q"/>
            </a:pPr>
            <a:r>
              <a:rPr lang="en-IN" sz="2000" dirty="0"/>
              <a:t>Result table</a:t>
            </a:r>
          </a:p>
          <a:p>
            <a:pPr>
              <a:buFont typeface="Wingdings" panose="05000000000000000000" pitchFamily="2" charset="2"/>
              <a:buChar char="q"/>
            </a:pPr>
            <a:r>
              <a:rPr lang="en-IN" sz="2000" dirty="0"/>
              <a:t>Business Aspects</a:t>
            </a:r>
            <a:endParaRPr lang="en-US" sz="2000" dirty="0"/>
          </a:p>
        </p:txBody>
      </p:sp>
    </p:spTree>
    <p:extLst>
      <p:ext uri="{BB962C8B-B14F-4D97-AF65-F5344CB8AC3E}">
        <p14:creationId xmlns:p14="http://schemas.microsoft.com/office/powerpoint/2010/main" val="237284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A989-B52A-4966-BBC3-73FFD54879BB}"/>
              </a:ext>
            </a:extLst>
          </p:cNvPr>
          <p:cNvSpPr>
            <a:spLocks noGrp="1"/>
          </p:cNvSpPr>
          <p:nvPr>
            <p:ph type="title"/>
          </p:nvPr>
        </p:nvSpPr>
        <p:spPr>
          <a:xfrm>
            <a:off x="581192" y="702156"/>
            <a:ext cx="11029616" cy="561036"/>
          </a:xfrm>
        </p:spPr>
        <p:txBody>
          <a:bodyPr>
            <a:normAutofit fontScale="90000"/>
          </a:bodyPr>
          <a:lstStyle/>
          <a:p>
            <a:r>
              <a:rPr lang="en-US" sz="3200" dirty="0"/>
              <a:t>Introduction &amp; Problem statement :</a:t>
            </a:r>
            <a:endParaRPr lang="en-IN" sz="3200" dirty="0"/>
          </a:p>
        </p:txBody>
      </p:sp>
      <p:sp>
        <p:nvSpPr>
          <p:cNvPr id="3" name="Content Placeholder 2">
            <a:extLst>
              <a:ext uri="{FF2B5EF4-FFF2-40B4-BE49-F238E27FC236}">
                <a16:creationId xmlns:a16="http://schemas.microsoft.com/office/drawing/2014/main" id="{F30FBF9A-AD5C-429E-8F56-AAE95B0ADCD0}"/>
              </a:ext>
            </a:extLst>
          </p:cNvPr>
          <p:cNvSpPr>
            <a:spLocks noGrp="1"/>
          </p:cNvSpPr>
          <p:nvPr>
            <p:ph idx="1"/>
          </p:nvPr>
        </p:nvSpPr>
        <p:spPr>
          <a:xfrm>
            <a:off x="581192" y="1564850"/>
            <a:ext cx="11029615" cy="4741682"/>
          </a:xfrm>
        </p:spPr>
        <p:txBody>
          <a:bodyPr>
            <a:normAutofit/>
          </a:bodyPr>
          <a:lstStyle/>
          <a:p>
            <a:pPr>
              <a:buFont typeface="Wingdings" panose="05000000000000000000" pitchFamily="2" charset="2"/>
              <a:buChar char="Ø"/>
            </a:pPr>
            <a:r>
              <a:rPr lang="en-US" sz="2000" b="0" i="0" dirty="0">
                <a:effectLst/>
              </a:rPr>
              <a:t>Cardiovascular diseases are a group of disorders involving the heart and blood vessels and one of the leading causes of death globally, according to the </a:t>
            </a:r>
            <a:r>
              <a:rPr lang="en-IN" sz="2000" b="0" i="0" u="none" strike="noStrike" dirty="0">
                <a:solidFill>
                  <a:srgbClr val="20BEFF"/>
                </a:solidFill>
                <a:effectLst/>
                <a:hlinkClick r:id="rId2"/>
              </a:rPr>
              <a:t>American Heart Association</a:t>
            </a:r>
            <a:r>
              <a:rPr lang="en-IN" sz="2000" b="0" i="0" dirty="0">
                <a:effectLst/>
              </a:rPr>
              <a:t>.</a:t>
            </a:r>
          </a:p>
          <a:p>
            <a:pPr>
              <a:buFont typeface="Wingdings" panose="05000000000000000000" pitchFamily="2" charset="2"/>
              <a:buChar char="Ø"/>
            </a:pPr>
            <a:r>
              <a:rPr lang="en-US" sz="2000" b="0" i="0" dirty="0">
                <a:effectLst/>
              </a:rPr>
              <a:t>In 2019, cardiovascular diseases took the lives of nearly 18 million people, accounting for 32% of deaths worldwide </a:t>
            </a:r>
            <a:r>
              <a:rPr lang="en-US" sz="2000" b="0" i="0" u="none" strike="noStrike" dirty="0">
                <a:solidFill>
                  <a:srgbClr val="008ABC"/>
                </a:solidFill>
                <a:effectLst/>
                <a:hlinkClick r:id="rId3"/>
              </a:rPr>
              <a:t>(World Health Organization, 2021)</a:t>
            </a:r>
            <a:r>
              <a:rPr lang="en-US" sz="2000" b="0" i="0" dirty="0">
                <a:effectLst/>
              </a:rPr>
              <a:t>. 85% of these deaths were due to heart attacks and strokes, with 38% among people under the age of 70.</a:t>
            </a:r>
            <a:endParaRPr lang="en-IN" sz="2000" dirty="0"/>
          </a:p>
          <a:p>
            <a:pPr>
              <a:buFont typeface="Wingdings" panose="05000000000000000000" pitchFamily="2" charset="2"/>
              <a:buChar char="Ø"/>
            </a:pPr>
            <a:r>
              <a:rPr lang="en-US" sz="2000" b="0" i="0" dirty="0">
                <a:effectLst/>
              </a:rPr>
              <a:t>Early detection is critical in the treatment and management of cardiovascular diseases, wherein machine learning can be a powerful tool in detecting a potential heart disease diagnosis.</a:t>
            </a:r>
          </a:p>
          <a:p>
            <a:pPr>
              <a:buFont typeface="Wingdings" panose="05000000000000000000" pitchFamily="2" charset="2"/>
              <a:buChar char="Ø"/>
            </a:pPr>
            <a:r>
              <a:rPr lang="en-IN" sz="2000" b="0" i="0" dirty="0">
                <a:effectLst/>
              </a:rPr>
              <a:t>The notion is to </a:t>
            </a:r>
            <a:r>
              <a:rPr lang="en-US" sz="2000" b="0" i="0" dirty="0">
                <a:effectLst/>
              </a:rPr>
              <a:t>develop a Gradient Boosting model to predict the presence of cardiovascular disease and identify some of the most important predictors using </a:t>
            </a:r>
            <a:r>
              <a:rPr lang="en-US" sz="2000" i="0" dirty="0">
                <a:effectLst/>
              </a:rPr>
              <a:t>Boruta-Shap </a:t>
            </a:r>
            <a:r>
              <a:rPr lang="en-US" sz="2000" b="0" i="0" dirty="0">
                <a:effectLst/>
              </a:rPr>
              <a:t>package.</a:t>
            </a:r>
            <a:endParaRPr lang="en-IN" sz="2000" b="0" i="0" dirty="0">
              <a:effectLst/>
            </a:endParaRPr>
          </a:p>
        </p:txBody>
      </p:sp>
    </p:spTree>
    <p:extLst>
      <p:ext uri="{BB962C8B-B14F-4D97-AF65-F5344CB8AC3E}">
        <p14:creationId xmlns:p14="http://schemas.microsoft.com/office/powerpoint/2010/main" val="97118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EDF8-3327-49FF-AD39-C1017B760370}"/>
              </a:ext>
            </a:extLst>
          </p:cNvPr>
          <p:cNvSpPr>
            <a:spLocks noGrp="1"/>
          </p:cNvSpPr>
          <p:nvPr>
            <p:ph type="title"/>
          </p:nvPr>
        </p:nvSpPr>
        <p:spPr>
          <a:xfrm>
            <a:off x="581192" y="702156"/>
            <a:ext cx="11029616" cy="683584"/>
          </a:xfrm>
        </p:spPr>
        <p:txBody>
          <a:bodyPr>
            <a:normAutofit/>
          </a:bodyPr>
          <a:lstStyle/>
          <a:p>
            <a:r>
              <a:rPr lang="en-US" sz="3200" dirty="0"/>
              <a:t>Data overview :</a:t>
            </a:r>
            <a:endParaRPr lang="en-IN" sz="3200" dirty="0"/>
          </a:p>
        </p:txBody>
      </p:sp>
      <p:sp>
        <p:nvSpPr>
          <p:cNvPr id="3" name="Content Placeholder 2">
            <a:extLst>
              <a:ext uri="{FF2B5EF4-FFF2-40B4-BE49-F238E27FC236}">
                <a16:creationId xmlns:a16="http://schemas.microsoft.com/office/drawing/2014/main" id="{298B9EF2-6E21-4563-A32B-C7DF2C723E96}"/>
              </a:ext>
            </a:extLst>
          </p:cNvPr>
          <p:cNvSpPr>
            <a:spLocks noGrp="1"/>
          </p:cNvSpPr>
          <p:nvPr>
            <p:ph idx="1"/>
          </p:nvPr>
        </p:nvSpPr>
        <p:spPr>
          <a:xfrm>
            <a:off x="581192" y="0"/>
            <a:ext cx="11029615" cy="7329341"/>
          </a:xfrm>
        </p:spPr>
        <p:txBody>
          <a:bodyPr>
            <a:normAutofit/>
          </a:bodyPr>
          <a:lstStyle/>
          <a:p>
            <a:pPr algn="just">
              <a:buFont typeface="Wingdings" panose="05000000000000000000" pitchFamily="2" charset="2"/>
              <a:buChar char="Ø"/>
            </a:pPr>
            <a:r>
              <a:rPr lang="en-US" sz="2000" dirty="0"/>
              <a:t>The Heart Disease data </a:t>
            </a:r>
            <a:r>
              <a:rPr lang="en-US" sz="2000" b="0" i="0" dirty="0">
                <a:effectLst/>
              </a:rPr>
              <a:t>used in this study is a synthesis of data sets sourced from the UCI Machine Learning Repository and contains 11 features that can be used to predict the presence of heart failure, a common cardiovascular disease that greatly increases the risk of a CV-related death.</a:t>
            </a:r>
          </a:p>
          <a:p>
            <a:pPr algn="just">
              <a:buFont typeface="Wingdings" panose="05000000000000000000" pitchFamily="2" charset="2"/>
              <a:buChar char="Ø"/>
            </a:pPr>
            <a:r>
              <a:rPr lang="en-US" sz="2000" b="0" i="0" dirty="0">
                <a:effectLst/>
              </a:rPr>
              <a:t>The target variable is a binary attribute indicating a diagnosis of Heart Failure when HeartDisease=1.</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78842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B725-3E0E-40F6-AB0C-3B118FD4C471}"/>
              </a:ext>
            </a:extLst>
          </p:cNvPr>
          <p:cNvSpPr>
            <a:spLocks noGrp="1"/>
          </p:cNvSpPr>
          <p:nvPr>
            <p:ph type="title"/>
          </p:nvPr>
        </p:nvSpPr>
        <p:spPr>
          <a:xfrm>
            <a:off x="581192" y="702156"/>
            <a:ext cx="11029616" cy="693011"/>
          </a:xfrm>
        </p:spPr>
        <p:txBody>
          <a:bodyPr>
            <a:normAutofit/>
          </a:bodyPr>
          <a:lstStyle/>
          <a:p>
            <a:r>
              <a:rPr lang="en-US" sz="3200" dirty="0"/>
              <a:t>Technology stack :</a:t>
            </a:r>
            <a:endParaRPr lang="en-IN" sz="3200" dirty="0"/>
          </a:p>
        </p:txBody>
      </p:sp>
      <p:sp>
        <p:nvSpPr>
          <p:cNvPr id="3" name="Content Placeholder 2">
            <a:extLst>
              <a:ext uri="{FF2B5EF4-FFF2-40B4-BE49-F238E27FC236}">
                <a16:creationId xmlns:a16="http://schemas.microsoft.com/office/drawing/2014/main" id="{A6EE4DA8-2AD6-496A-8D94-001331EEAC5C}"/>
              </a:ext>
            </a:extLst>
          </p:cNvPr>
          <p:cNvSpPr>
            <a:spLocks noGrp="1"/>
          </p:cNvSpPr>
          <p:nvPr>
            <p:ph idx="1"/>
          </p:nvPr>
        </p:nvSpPr>
        <p:spPr>
          <a:xfrm>
            <a:off x="581192" y="1395167"/>
            <a:ext cx="11029615" cy="4580183"/>
          </a:xfrm>
        </p:spPr>
        <p:txBody>
          <a:bodyPr>
            <a:normAutofit/>
          </a:bodyPr>
          <a:lstStyle/>
          <a:p>
            <a:pPr>
              <a:buFont typeface="Wingdings" panose="05000000000000000000" pitchFamily="2" charset="2"/>
              <a:buChar char="Ø"/>
            </a:pPr>
            <a:r>
              <a:rPr lang="en-US" sz="2000" dirty="0"/>
              <a:t>The technology stack I used to develop the machine learning model are :</a:t>
            </a:r>
          </a:p>
          <a:p>
            <a:pPr marL="1051200" lvl="2" indent="-457200">
              <a:buFont typeface="+mj-lt"/>
              <a:buAutoNum type="arabicParenR"/>
            </a:pPr>
            <a:r>
              <a:rPr lang="en-IN" sz="2000" dirty="0"/>
              <a:t>pandas library</a:t>
            </a:r>
          </a:p>
          <a:p>
            <a:pPr marL="1051200" lvl="2" indent="-457200">
              <a:buFont typeface="+mj-lt"/>
              <a:buAutoNum type="arabicParenR"/>
            </a:pPr>
            <a:r>
              <a:rPr lang="en-IN" sz="2000" dirty="0"/>
              <a:t>numpy library</a:t>
            </a:r>
          </a:p>
          <a:p>
            <a:pPr marL="1051200" lvl="2" indent="-457200">
              <a:buFont typeface="+mj-lt"/>
              <a:buAutoNum type="arabicParenR"/>
            </a:pPr>
            <a:r>
              <a:rPr lang="en-IN" sz="2000" dirty="0"/>
              <a:t>matplotlib library</a:t>
            </a:r>
          </a:p>
          <a:p>
            <a:pPr marL="1051200" lvl="2" indent="-457200">
              <a:buFont typeface="+mj-lt"/>
              <a:buAutoNum type="arabicParenR"/>
            </a:pPr>
            <a:r>
              <a:rPr lang="en-IN" sz="2000" dirty="0"/>
              <a:t>seaborn library</a:t>
            </a:r>
          </a:p>
          <a:p>
            <a:pPr marL="1051200" lvl="2" indent="-457200">
              <a:buFont typeface="+mj-lt"/>
              <a:buAutoNum type="arabicParenR"/>
            </a:pPr>
            <a:r>
              <a:rPr lang="en-IN" sz="2000" dirty="0"/>
              <a:t>sklearn library</a:t>
            </a:r>
          </a:p>
          <a:p>
            <a:pPr marL="1051200" lvl="2" indent="-457200">
              <a:buFont typeface="+mj-lt"/>
              <a:buAutoNum type="arabicParenR"/>
            </a:pPr>
            <a:r>
              <a:rPr lang="en-IN" sz="2000" dirty="0"/>
              <a:t>scipy library</a:t>
            </a:r>
          </a:p>
          <a:p>
            <a:pPr marL="1051200" lvl="2" indent="-457200">
              <a:buFont typeface="+mj-lt"/>
              <a:buAutoNum type="arabicParenR"/>
            </a:pPr>
            <a:r>
              <a:rPr lang="en-IN" sz="2000" dirty="0"/>
              <a:t>lightgbm library</a:t>
            </a:r>
          </a:p>
          <a:p>
            <a:pPr marL="1051200" lvl="2" indent="-457200">
              <a:buFont typeface="+mj-lt"/>
              <a:buAutoNum type="arabicParenR"/>
            </a:pPr>
            <a:r>
              <a:rPr lang="en-IN" sz="2000" dirty="0"/>
              <a:t>BorutaShap library</a:t>
            </a:r>
          </a:p>
          <a:p>
            <a:pPr marL="1051200" lvl="2" indent="-457200">
              <a:buFont typeface="+mj-lt"/>
              <a:buAutoNum type="arabicParenR"/>
            </a:pPr>
            <a:endParaRPr lang="en-IN" sz="1600" dirty="0"/>
          </a:p>
        </p:txBody>
      </p:sp>
    </p:spTree>
    <p:extLst>
      <p:ext uri="{BB962C8B-B14F-4D97-AF65-F5344CB8AC3E}">
        <p14:creationId xmlns:p14="http://schemas.microsoft.com/office/powerpoint/2010/main" val="98281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93A-5409-4FAA-B9FC-8147FFF9A662}"/>
              </a:ext>
            </a:extLst>
          </p:cNvPr>
          <p:cNvSpPr>
            <a:spLocks noGrp="1"/>
          </p:cNvSpPr>
          <p:nvPr>
            <p:ph type="title"/>
          </p:nvPr>
        </p:nvSpPr>
        <p:spPr>
          <a:xfrm>
            <a:off x="581192" y="702156"/>
            <a:ext cx="11029616" cy="702438"/>
          </a:xfrm>
        </p:spPr>
        <p:txBody>
          <a:bodyPr>
            <a:normAutofit/>
          </a:bodyPr>
          <a:lstStyle/>
          <a:p>
            <a:r>
              <a:rPr lang="en-US" sz="3200" dirty="0"/>
              <a:t>Methodology :</a:t>
            </a:r>
            <a:endParaRPr lang="en-IN" sz="3200" dirty="0"/>
          </a:p>
        </p:txBody>
      </p:sp>
      <p:sp>
        <p:nvSpPr>
          <p:cNvPr id="3" name="Content Placeholder 2">
            <a:extLst>
              <a:ext uri="{FF2B5EF4-FFF2-40B4-BE49-F238E27FC236}">
                <a16:creationId xmlns:a16="http://schemas.microsoft.com/office/drawing/2014/main" id="{FA60E750-3765-4F4D-A71F-4C7D74824F5E}"/>
              </a:ext>
            </a:extLst>
          </p:cNvPr>
          <p:cNvSpPr>
            <a:spLocks noGrp="1"/>
          </p:cNvSpPr>
          <p:nvPr>
            <p:ph idx="1"/>
          </p:nvPr>
        </p:nvSpPr>
        <p:spPr/>
        <p:txBody>
          <a:bodyPr>
            <a:normAutofit fontScale="25000" lnSpcReduction="20000"/>
          </a:bodyPr>
          <a:lstStyle/>
          <a:p>
            <a:pPr algn="just">
              <a:buFont typeface="Wingdings" panose="05000000000000000000" pitchFamily="2" charset="2"/>
              <a:buChar char="Ø"/>
            </a:pPr>
            <a:r>
              <a:rPr lang="en-US" sz="7200" dirty="0"/>
              <a:t>Importing the required libraries and then loading the data set obtained from Kaggle in jupyter notebook.</a:t>
            </a:r>
          </a:p>
          <a:p>
            <a:pPr algn="just">
              <a:buFont typeface="Wingdings" panose="05000000000000000000" pitchFamily="2" charset="2"/>
              <a:buChar char="Ø"/>
            </a:pPr>
            <a:r>
              <a:rPr lang="en-US" sz="7200" dirty="0"/>
              <a:t>All attributes were mapped to correct data types and statistically described.</a:t>
            </a:r>
          </a:p>
          <a:p>
            <a:pPr algn="just">
              <a:buFont typeface="Wingdings" panose="05000000000000000000" pitchFamily="2" charset="2"/>
              <a:buChar char="Ø"/>
            </a:pPr>
            <a:r>
              <a:rPr lang="en-US" sz="7200" dirty="0"/>
              <a:t>Exploratory Data Analysis were performed on both numeric and categorical columns and then correlations between attributes were calculated.</a:t>
            </a:r>
          </a:p>
          <a:p>
            <a:pPr algn="just">
              <a:buFont typeface="Wingdings" panose="05000000000000000000" pitchFamily="2" charset="2"/>
              <a:buChar char="Ø"/>
            </a:pPr>
            <a:r>
              <a:rPr lang="en-US" sz="7200" dirty="0"/>
              <a:t>Performed Chi-squared test on all categorical columns to check the significance of that attribute.</a:t>
            </a:r>
          </a:p>
          <a:p>
            <a:pPr algn="just">
              <a:buFont typeface="Wingdings" panose="05000000000000000000" pitchFamily="2" charset="2"/>
              <a:buChar char="Ø"/>
            </a:pPr>
            <a:r>
              <a:rPr lang="en-US" sz="7200" dirty="0"/>
              <a:t>There were no missing values in the data set, yet I replace the missing values in Cholesterol column that were entered as 0’s with the mean value.</a:t>
            </a:r>
          </a:p>
          <a:p>
            <a:pPr algn="just">
              <a:buFont typeface="Wingdings" panose="05000000000000000000" pitchFamily="2" charset="2"/>
              <a:buChar char="Ø"/>
            </a:pPr>
            <a:r>
              <a:rPr lang="en-US" sz="7200" dirty="0"/>
              <a:t>Removed the outliers, using boxplot and IQR method and kept two datasets, one without outliers and another with the outliers and then all the categorical features are encoded using dummy encoding method.</a:t>
            </a:r>
          </a:p>
          <a:p>
            <a:pPr algn="just">
              <a:buFont typeface="Wingdings" panose="05000000000000000000" pitchFamily="2" charset="2"/>
              <a:buChar char="Ø"/>
            </a:pPr>
            <a:r>
              <a:rPr lang="en-US" sz="7200" dirty="0"/>
              <a:t>Split both the data set into train(60%),test(20%) and validation(20%) set and then standardize the features using StandardScaler.</a:t>
            </a:r>
          </a:p>
          <a:p>
            <a:pPr algn="just">
              <a:buFont typeface="Wingdings" panose="05000000000000000000" pitchFamily="2" charset="2"/>
              <a:buChar char="Ø"/>
            </a:pPr>
            <a:r>
              <a:rPr lang="en-US" sz="7200" dirty="0"/>
              <a:t>Important features were selected using Boruta-Shap package along with the Light GBM model.</a:t>
            </a:r>
          </a:p>
          <a:p>
            <a:pPr algn="just">
              <a:buFont typeface="Wingdings" panose="05000000000000000000" pitchFamily="2" charset="2"/>
              <a:buChar char="Ø"/>
            </a:pPr>
            <a:r>
              <a:rPr lang="en-US" sz="7200" dirty="0"/>
              <a:t>Random Forest, Adaboost, XGBoost and LightGBM model were built over both the datasets (with and without outliers) using 5-fold cross validation and in the end, the model with best metrics performance will be selected.</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5367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4B99CB-FEA5-4EFE-8887-85D3B9D7A541}"/>
              </a:ext>
            </a:extLst>
          </p:cNvPr>
          <p:cNvSpPr>
            <a:spLocks noGrp="1"/>
          </p:cNvSpPr>
          <p:nvPr>
            <p:ph type="title"/>
          </p:nvPr>
        </p:nvSpPr>
        <p:spPr>
          <a:xfrm>
            <a:off x="457200" y="609601"/>
            <a:ext cx="3667760" cy="1015999"/>
          </a:xfrm>
        </p:spPr>
        <p:txBody>
          <a:bodyPr>
            <a:normAutofit fontScale="90000"/>
          </a:bodyPr>
          <a:lstStyle/>
          <a:p>
            <a:br>
              <a:rPr lang="en-US" dirty="0"/>
            </a:br>
            <a:br>
              <a:rPr lang="en-US" dirty="0"/>
            </a:br>
            <a:br>
              <a:rPr lang="en-US" dirty="0"/>
            </a:br>
            <a:r>
              <a:rPr lang="en-US" sz="2700" dirty="0"/>
              <a:t>class comparison of target variable :</a:t>
            </a:r>
            <a:endParaRPr lang="en-IN" sz="2700" dirty="0"/>
          </a:p>
        </p:txBody>
      </p:sp>
      <p:pic>
        <p:nvPicPr>
          <p:cNvPr id="9" name="Content Placeholder 8" descr="Chart, bar chart, treemap chart&#10;&#10;Description automatically generated">
            <a:extLst>
              <a:ext uri="{FF2B5EF4-FFF2-40B4-BE49-F238E27FC236}">
                <a16:creationId xmlns:a16="http://schemas.microsoft.com/office/drawing/2014/main" id="{B582631D-FE94-4206-B33A-756783DA0F24}"/>
              </a:ext>
            </a:extLst>
          </p:cNvPr>
          <p:cNvPicPr>
            <a:picLocks noGrp="1" noChangeAspect="1"/>
          </p:cNvPicPr>
          <p:nvPr>
            <p:ph idx="1"/>
          </p:nvPr>
        </p:nvPicPr>
        <p:blipFill>
          <a:blip r:embed="rId2"/>
          <a:stretch>
            <a:fillRect/>
          </a:stretch>
        </p:blipFill>
        <p:spPr>
          <a:xfrm>
            <a:off x="4531361" y="1168401"/>
            <a:ext cx="7284720" cy="4669646"/>
          </a:xfrm>
        </p:spPr>
      </p:pic>
      <p:sp>
        <p:nvSpPr>
          <p:cNvPr id="7" name="Text Placeholder 6">
            <a:extLst>
              <a:ext uri="{FF2B5EF4-FFF2-40B4-BE49-F238E27FC236}">
                <a16:creationId xmlns:a16="http://schemas.microsoft.com/office/drawing/2014/main" id="{FB079775-9BFF-4B2F-9668-E1FC186CAFB1}"/>
              </a:ext>
            </a:extLst>
          </p:cNvPr>
          <p:cNvSpPr>
            <a:spLocks noGrp="1"/>
          </p:cNvSpPr>
          <p:nvPr>
            <p:ph type="body" sz="half" idx="2"/>
          </p:nvPr>
        </p:nvSpPr>
        <p:spPr>
          <a:xfrm>
            <a:off x="457200" y="3322320"/>
            <a:ext cx="3667760" cy="2515726"/>
          </a:xfrm>
        </p:spPr>
        <p:txBody>
          <a:bodyPr>
            <a:normAutofit/>
          </a:bodyPr>
          <a:lstStyle/>
          <a:p>
            <a:pPr algn="just"/>
            <a:r>
              <a:rPr lang="en-US" sz="2000" dirty="0"/>
              <a:t>As we can see the plot here, the dependent variable is kind of balanced class.</a:t>
            </a:r>
            <a:endParaRPr lang="en-IN" sz="2000" dirty="0"/>
          </a:p>
        </p:txBody>
      </p:sp>
    </p:spTree>
    <p:extLst>
      <p:ext uri="{BB962C8B-B14F-4D97-AF65-F5344CB8AC3E}">
        <p14:creationId xmlns:p14="http://schemas.microsoft.com/office/powerpoint/2010/main" val="285203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9893-D1E0-4AF8-A018-0E5B863808EC}"/>
              </a:ext>
            </a:extLst>
          </p:cNvPr>
          <p:cNvSpPr>
            <a:spLocks noGrp="1"/>
          </p:cNvSpPr>
          <p:nvPr>
            <p:ph type="title"/>
          </p:nvPr>
        </p:nvSpPr>
        <p:spPr>
          <a:xfrm>
            <a:off x="581193" y="729658"/>
            <a:ext cx="11029616" cy="553373"/>
          </a:xfrm>
        </p:spPr>
        <p:txBody>
          <a:bodyPr>
            <a:normAutofit/>
          </a:bodyPr>
          <a:lstStyle/>
          <a:p>
            <a:r>
              <a:rPr lang="en-US" sz="2400" dirty="0"/>
              <a:t>Checking outliers :</a:t>
            </a:r>
            <a:endParaRPr lang="en-IN" sz="2400" dirty="0"/>
          </a:p>
        </p:txBody>
      </p:sp>
      <p:sp>
        <p:nvSpPr>
          <p:cNvPr id="3" name="Text Placeholder 2">
            <a:extLst>
              <a:ext uri="{FF2B5EF4-FFF2-40B4-BE49-F238E27FC236}">
                <a16:creationId xmlns:a16="http://schemas.microsoft.com/office/drawing/2014/main" id="{673D65E4-D810-4A47-8AF9-98223033E6CC}"/>
              </a:ext>
            </a:extLst>
          </p:cNvPr>
          <p:cNvSpPr>
            <a:spLocks noGrp="1"/>
          </p:cNvSpPr>
          <p:nvPr>
            <p:ph type="body" idx="1"/>
          </p:nvPr>
        </p:nvSpPr>
        <p:spPr>
          <a:xfrm>
            <a:off x="581191" y="1488069"/>
            <a:ext cx="5194769" cy="557784"/>
          </a:xfrm>
        </p:spPr>
        <p:txBody>
          <a:bodyPr/>
          <a:lstStyle/>
          <a:p>
            <a:r>
              <a:rPr lang="en-US" dirty="0"/>
              <a:t>             Boxplot before removing outliers </a:t>
            </a:r>
            <a:endParaRPr lang="en-IN" dirty="0"/>
          </a:p>
        </p:txBody>
      </p:sp>
      <p:pic>
        <p:nvPicPr>
          <p:cNvPr id="8" name="Content Placeholder 7" descr="Chart, box and whisker chart&#10;&#10;Description automatically generated">
            <a:extLst>
              <a:ext uri="{FF2B5EF4-FFF2-40B4-BE49-F238E27FC236}">
                <a16:creationId xmlns:a16="http://schemas.microsoft.com/office/drawing/2014/main" id="{6FC2C355-0A18-4FCB-A3EB-E219AD281571}"/>
              </a:ext>
            </a:extLst>
          </p:cNvPr>
          <p:cNvPicPr>
            <a:picLocks noGrp="1" noChangeAspect="1"/>
          </p:cNvPicPr>
          <p:nvPr>
            <p:ph sz="half" idx="2"/>
          </p:nvPr>
        </p:nvPicPr>
        <p:blipFill>
          <a:blip r:embed="rId2"/>
          <a:stretch>
            <a:fillRect/>
          </a:stretch>
        </p:blipFill>
        <p:spPr>
          <a:xfrm>
            <a:off x="-1" y="2375555"/>
            <a:ext cx="6095999" cy="3883843"/>
          </a:xfrm>
        </p:spPr>
      </p:pic>
      <p:sp>
        <p:nvSpPr>
          <p:cNvPr id="5" name="Text Placeholder 4">
            <a:extLst>
              <a:ext uri="{FF2B5EF4-FFF2-40B4-BE49-F238E27FC236}">
                <a16:creationId xmlns:a16="http://schemas.microsoft.com/office/drawing/2014/main" id="{F76D89D5-E784-4C97-BA21-F87F8422A0C9}"/>
              </a:ext>
            </a:extLst>
          </p:cNvPr>
          <p:cNvSpPr>
            <a:spLocks noGrp="1"/>
          </p:cNvSpPr>
          <p:nvPr>
            <p:ph type="body" sz="quarter" idx="3"/>
          </p:nvPr>
        </p:nvSpPr>
        <p:spPr>
          <a:xfrm>
            <a:off x="6321771" y="1488069"/>
            <a:ext cx="5194770" cy="553373"/>
          </a:xfrm>
        </p:spPr>
        <p:txBody>
          <a:bodyPr/>
          <a:lstStyle/>
          <a:p>
            <a:r>
              <a:rPr lang="en-US" dirty="0"/>
              <a:t>                 Boxplot after removing outliers</a:t>
            </a:r>
            <a:endParaRPr lang="en-IN" dirty="0"/>
          </a:p>
        </p:txBody>
      </p:sp>
      <p:pic>
        <p:nvPicPr>
          <p:cNvPr id="10" name="Content Placeholder 9" descr="Chart, box and whisker chart&#10;&#10;Description automatically generated">
            <a:extLst>
              <a:ext uri="{FF2B5EF4-FFF2-40B4-BE49-F238E27FC236}">
                <a16:creationId xmlns:a16="http://schemas.microsoft.com/office/drawing/2014/main" id="{CB2394FD-4D0F-4A0A-AE78-D8068874FEE4}"/>
              </a:ext>
            </a:extLst>
          </p:cNvPr>
          <p:cNvPicPr>
            <a:picLocks noGrp="1" noChangeAspect="1"/>
          </p:cNvPicPr>
          <p:nvPr>
            <p:ph sz="quarter" idx="4"/>
          </p:nvPr>
        </p:nvPicPr>
        <p:blipFill>
          <a:blip r:embed="rId3"/>
          <a:stretch>
            <a:fillRect/>
          </a:stretch>
        </p:blipFill>
        <p:spPr>
          <a:xfrm>
            <a:off x="6096000" y="2375555"/>
            <a:ext cx="6096000" cy="3883843"/>
          </a:xfrm>
        </p:spPr>
      </p:pic>
    </p:spTree>
    <p:extLst>
      <p:ext uri="{BB962C8B-B14F-4D97-AF65-F5344CB8AC3E}">
        <p14:creationId xmlns:p14="http://schemas.microsoft.com/office/powerpoint/2010/main" val="1693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822E-FF60-4257-BF38-D00D2EA141AD}"/>
              </a:ext>
            </a:extLst>
          </p:cNvPr>
          <p:cNvSpPr>
            <a:spLocks noGrp="1"/>
          </p:cNvSpPr>
          <p:nvPr>
            <p:ph type="title"/>
          </p:nvPr>
        </p:nvSpPr>
        <p:spPr>
          <a:xfrm>
            <a:off x="581193" y="729658"/>
            <a:ext cx="11029616" cy="553373"/>
          </a:xfrm>
        </p:spPr>
        <p:txBody>
          <a:bodyPr>
            <a:normAutofit/>
          </a:bodyPr>
          <a:lstStyle/>
          <a:p>
            <a:r>
              <a:rPr lang="en-US" sz="2000" dirty="0"/>
              <a:t>Relationship of some attributes with respect to target variable (HeartDisease) :</a:t>
            </a:r>
            <a:endParaRPr lang="en-IN" sz="2000" dirty="0"/>
          </a:p>
        </p:txBody>
      </p:sp>
      <p:sp>
        <p:nvSpPr>
          <p:cNvPr id="3" name="Text Placeholder 2">
            <a:extLst>
              <a:ext uri="{FF2B5EF4-FFF2-40B4-BE49-F238E27FC236}">
                <a16:creationId xmlns:a16="http://schemas.microsoft.com/office/drawing/2014/main" id="{910F6287-9784-4F53-A8A4-C141F504E4DC}"/>
              </a:ext>
            </a:extLst>
          </p:cNvPr>
          <p:cNvSpPr>
            <a:spLocks noGrp="1"/>
          </p:cNvSpPr>
          <p:nvPr>
            <p:ph type="body" idx="1"/>
          </p:nvPr>
        </p:nvSpPr>
        <p:spPr>
          <a:xfrm>
            <a:off x="581191" y="1318624"/>
            <a:ext cx="5194769" cy="378201"/>
          </a:xfrm>
        </p:spPr>
        <p:txBody>
          <a:bodyPr/>
          <a:lstStyle/>
          <a:p>
            <a:r>
              <a:rPr lang="en-US" sz="1600" dirty="0"/>
              <a:t>   Prevalence of Heart Disease in patients with diabetes</a:t>
            </a:r>
            <a:endParaRPr lang="en-IN" sz="1600" dirty="0"/>
          </a:p>
        </p:txBody>
      </p:sp>
      <p:pic>
        <p:nvPicPr>
          <p:cNvPr id="8" name="Content Placeholder 7" descr="Chart, bar chart&#10;&#10;Description automatically generated">
            <a:extLst>
              <a:ext uri="{FF2B5EF4-FFF2-40B4-BE49-F238E27FC236}">
                <a16:creationId xmlns:a16="http://schemas.microsoft.com/office/drawing/2014/main" id="{6F0DF0F6-CE69-4659-A306-AF0FE18880F6}"/>
              </a:ext>
            </a:extLst>
          </p:cNvPr>
          <p:cNvPicPr>
            <a:picLocks noGrp="1" noChangeAspect="1"/>
          </p:cNvPicPr>
          <p:nvPr>
            <p:ph sz="half" idx="2"/>
          </p:nvPr>
        </p:nvPicPr>
        <p:blipFill>
          <a:blip r:embed="rId2"/>
          <a:stretch>
            <a:fillRect/>
          </a:stretch>
        </p:blipFill>
        <p:spPr>
          <a:xfrm>
            <a:off x="0" y="1979629"/>
            <a:ext cx="6096000" cy="3799002"/>
          </a:xfrm>
        </p:spPr>
      </p:pic>
      <p:sp>
        <p:nvSpPr>
          <p:cNvPr id="5" name="Text Placeholder 4">
            <a:extLst>
              <a:ext uri="{FF2B5EF4-FFF2-40B4-BE49-F238E27FC236}">
                <a16:creationId xmlns:a16="http://schemas.microsoft.com/office/drawing/2014/main" id="{234AD9BF-D4A0-412C-8D15-1AB33A1D7096}"/>
              </a:ext>
            </a:extLst>
          </p:cNvPr>
          <p:cNvSpPr>
            <a:spLocks noGrp="1"/>
          </p:cNvSpPr>
          <p:nvPr>
            <p:ph type="body" sz="quarter" idx="3"/>
          </p:nvPr>
        </p:nvSpPr>
        <p:spPr>
          <a:xfrm>
            <a:off x="6416037" y="1318624"/>
            <a:ext cx="5574858" cy="378201"/>
          </a:xfrm>
        </p:spPr>
        <p:txBody>
          <a:bodyPr/>
          <a:lstStyle/>
          <a:p>
            <a:r>
              <a:rPr lang="en-US" sz="1600" dirty="0"/>
              <a:t>  Prevalence of Heart Disease in patients with exercise angina</a:t>
            </a:r>
            <a:endParaRPr lang="en-IN" sz="1600" dirty="0"/>
          </a:p>
        </p:txBody>
      </p:sp>
      <p:pic>
        <p:nvPicPr>
          <p:cNvPr id="10" name="Content Placeholder 9" descr="Chart, bar chart&#10;&#10;Description automatically generated">
            <a:extLst>
              <a:ext uri="{FF2B5EF4-FFF2-40B4-BE49-F238E27FC236}">
                <a16:creationId xmlns:a16="http://schemas.microsoft.com/office/drawing/2014/main" id="{D9093833-2892-46E9-AF77-09F09FEA8B54}"/>
              </a:ext>
            </a:extLst>
          </p:cNvPr>
          <p:cNvPicPr>
            <a:picLocks noGrp="1" noChangeAspect="1"/>
          </p:cNvPicPr>
          <p:nvPr>
            <p:ph sz="quarter" idx="4"/>
          </p:nvPr>
        </p:nvPicPr>
        <p:blipFill>
          <a:blip r:embed="rId3"/>
          <a:stretch>
            <a:fillRect/>
          </a:stretch>
        </p:blipFill>
        <p:spPr>
          <a:xfrm>
            <a:off x="6095999" y="1979629"/>
            <a:ext cx="6096000" cy="3799002"/>
          </a:xfrm>
        </p:spPr>
      </p:pic>
      <p:sp>
        <p:nvSpPr>
          <p:cNvPr id="11" name="TextBox 10">
            <a:extLst>
              <a:ext uri="{FF2B5EF4-FFF2-40B4-BE49-F238E27FC236}">
                <a16:creationId xmlns:a16="http://schemas.microsoft.com/office/drawing/2014/main" id="{B7740996-5E87-483E-A9F0-D0F323B44B25}"/>
              </a:ext>
            </a:extLst>
          </p:cNvPr>
          <p:cNvSpPr txBox="1"/>
          <p:nvPr/>
        </p:nvSpPr>
        <p:spPr>
          <a:xfrm>
            <a:off x="0" y="5778631"/>
            <a:ext cx="6095999" cy="369332"/>
          </a:xfrm>
          <a:prstGeom prst="rect">
            <a:avLst/>
          </a:prstGeom>
          <a:noFill/>
        </p:spPr>
        <p:txBody>
          <a:bodyPr wrap="square" rtlCol="0">
            <a:spAutoFit/>
          </a:bodyPr>
          <a:lstStyle/>
          <a:p>
            <a:r>
              <a:rPr lang="en-US" b="0" i="0" dirty="0">
                <a:solidFill>
                  <a:srgbClr val="000000"/>
                </a:solidFill>
                <a:effectLst/>
                <a:latin typeface="Helvetica Neue"/>
              </a:rPr>
              <a:t>  In patients with diabetes, nearly 80% have heart disease.</a:t>
            </a:r>
            <a:endParaRPr lang="en-IN" dirty="0"/>
          </a:p>
        </p:txBody>
      </p:sp>
      <p:sp>
        <p:nvSpPr>
          <p:cNvPr id="13" name="TextBox 12">
            <a:extLst>
              <a:ext uri="{FF2B5EF4-FFF2-40B4-BE49-F238E27FC236}">
                <a16:creationId xmlns:a16="http://schemas.microsoft.com/office/drawing/2014/main" id="{D39A9FE7-7203-4F6C-AAD6-781BF51811F5}"/>
              </a:ext>
            </a:extLst>
          </p:cNvPr>
          <p:cNvSpPr txBox="1"/>
          <p:nvPr/>
        </p:nvSpPr>
        <p:spPr>
          <a:xfrm>
            <a:off x="6095999" y="5778631"/>
            <a:ext cx="6094428" cy="646331"/>
          </a:xfrm>
          <a:prstGeom prst="rect">
            <a:avLst/>
          </a:prstGeom>
          <a:noFill/>
        </p:spPr>
        <p:txBody>
          <a:bodyPr wrap="square">
            <a:spAutoFit/>
          </a:bodyPr>
          <a:lstStyle/>
          <a:p>
            <a:r>
              <a:rPr lang="en-US" b="0" i="0" dirty="0">
                <a:solidFill>
                  <a:srgbClr val="000000"/>
                </a:solidFill>
                <a:effectLst/>
                <a:latin typeface="Helvetica Neue"/>
              </a:rPr>
              <a:t>The prevalence of heart disease is even higher in patients with exercise angina at over 85%.</a:t>
            </a:r>
            <a:endParaRPr lang="en-IN" dirty="0"/>
          </a:p>
        </p:txBody>
      </p:sp>
    </p:spTree>
    <p:extLst>
      <p:ext uri="{BB962C8B-B14F-4D97-AF65-F5344CB8AC3E}">
        <p14:creationId xmlns:p14="http://schemas.microsoft.com/office/powerpoint/2010/main" val="30832031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{6E23356C-B329-4250-A97A-76E35000FDC4}tf33552983_win32</Template>
  <TotalTime>387</TotalTime>
  <Words>1099</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Franklin Gothic Book</vt:lpstr>
      <vt:lpstr>Franklin Gothic Demi</vt:lpstr>
      <vt:lpstr>Helvetica Neue</vt:lpstr>
      <vt:lpstr>Inter</vt:lpstr>
      <vt:lpstr>NexusSerif</vt:lpstr>
      <vt:lpstr>Wingdings</vt:lpstr>
      <vt:lpstr>Wingdings 2</vt:lpstr>
      <vt:lpstr>DividendVTI</vt:lpstr>
      <vt:lpstr>MACHINE LEARNING PROJECT :       HEART FAILURE PREDICTION</vt:lpstr>
      <vt:lpstr>TABLE OF CONTENTS :</vt:lpstr>
      <vt:lpstr>Introduction &amp; Problem statement :</vt:lpstr>
      <vt:lpstr>Data overview :</vt:lpstr>
      <vt:lpstr>Technology stack :</vt:lpstr>
      <vt:lpstr>Methodology :</vt:lpstr>
      <vt:lpstr>   class comparison of target variable :</vt:lpstr>
      <vt:lpstr>Checking outliers :</vt:lpstr>
      <vt:lpstr>Relationship of some attributes with respect to target variable (HeartDisease) :</vt:lpstr>
      <vt:lpstr>PowerPoint Presentation</vt:lpstr>
      <vt:lpstr>Correlation matrix of independent variable along with dependent variable :</vt:lpstr>
      <vt:lpstr>CHI-squared test :</vt:lpstr>
      <vt:lpstr>Result table :</vt:lpstr>
      <vt:lpstr>Business aspects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       HEART FAILURE PREDICTION</dc:title>
  <dc:creator>Amit Sa26</dc:creator>
  <cp:lastModifiedBy>Amit Sa26</cp:lastModifiedBy>
  <cp:revision>67</cp:revision>
  <dcterms:created xsi:type="dcterms:W3CDTF">2022-02-22T07:05:52Z</dcterms:created>
  <dcterms:modified xsi:type="dcterms:W3CDTF">2022-02-27T09:24:23Z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