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09354892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09354892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09354892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09354892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09354892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09354892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09354892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09354892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09354892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09354892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09354892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09354892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0935489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0935489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09354892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09354892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09354892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09354892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09354892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09354892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09354892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09354892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15500" y="191925"/>
            <a:ext cx="8313000" cy="180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100">
                <a:latin typeface="Arial"/>
                <a:ea typeface="Arial"/>
                <a:cs typeface="Arial"/>
                <a:sym typeface="Arial"/>
              </a:rPr>
              <a:t>LEAD SCORING CASE STUDY</a:t>
            </a:r>
            <a:endParaRPr b="1" sz="4100">
              <a:latin typeface="Arial"/>
              <a:ea typeface="Arial"/>
              <a:cs typeface="Arial"/>
              <a:sym typeface="Arial"/>
            </a:endParaRPr>
          </a:p>
          <a:p>
            <a:pPr indent="0" lvl="0" marL="0" rtl="0" algn="l">
              <a:spcBef>
                <a:spcPts val="0"/>
              </a:spcBef>
              <a:spcAft>
                <a:spcPts val="0"/>
              </a:spcAft>
              <a:buNone/>
            </a:pPr>
            <a:r>
              <a:rPr b="1" lang="en" sz="4100">
                <a:latin typeface="Arial"/>
                <a:ea typeface="Arial"/>
                <a:cs typeface="Arial"/>
                <a:sym typeface="Arial"/>
              </a:rPr>
              <a:t>USING LOGISTIC REGRESSION</a:t>
            </a:r>
            <a:endParaRPr b="1" sz="4100">
              <a:latin typeface="Arial"/>
              <a:ea typeface="Arial"/>
              <a:cs typeface="Arial"/>
              <a:sym typeface="Arial"/>
            </a:endParaRPr>
          </a:p>
        </p:txBody>
      </p:sp>
      <p:sp>
        <p:nvSpPr>
          <p:cNvPr id="68" name="Google Shape;68;p13"/>
          <p:cNvSpPr txBox="1"/>
          <p:nvPr/>
        </p:nvSpPr>
        <p:spPr>
          <a:xfrm>
            <a:off x="5095175" y="2716000"/>
            <a:ext cx="3802200" cy="12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69" name="Google Shape;69;p13"/>
          <p:cNvSpPr txBox="1"/>
          <p:nvPr/>
        </p:nvSpPr>
        <p:spPr>
          <a:xfrm>
            <a:off x="4435975" y="2759575"/>
            <a:ext cx="4622700" cy="157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solidFill>
                <a:schemeClr val="lt2"/>
              </a:solidFill>
            </a:endParaRPr>
          </a:p>
        </p:txBody>
      </p:sp>
      <p:sp>
        <p:nvSpPr>
          <p:cNvPr id="70" name="Google Shape;70;p13"/>
          <p:cNvSpPr txBox="1"/>
          <p:nvPr/>
        </p:nvSpPr>
        <p:spPr>
          <a:xfrm>
            <a:off x="2937375" y="3118275"/>
            <a:ext cx="621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Roboto"/>
              <a:ea typeface="Roboto"/>
              <a:cs typeface="Roboto"/>
              <a:sym typeface="Roboto"/>
            </a:endParaRPr>
          </a:p>
        </p:txBody>
      </p:sp>
      <p:sp>
        <p:nvSpPr>
          <p:cNvPr id="71" name="Google Shape;71;p13"/>
          <p:cNvSpPr txBox="1"/>
          <p:nvPr/>
        </p:nvSpPr>
        <p:spPr>
          <a:xfrm>
            <a:off x="3623100" y="2962600"/>
            <a:ext cx="5105400" cy="9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Roboto"/>
                <a:ea typeface="Roboto"/>
                <a:cs typeface="Roboto"/>
                <a:sym typeface="Roboto"/>
              </a:rPr>
              <a:t>SUBMITTED BY :- AMIT BHARTI</a:t>
            </a:r>
            <a:endParaRPr sz="2400">
              <a:solidFill>
                <a:schemeClr val="lt1"/>
              </a:solidFill>
              <a:latin typeface="Roboto"/>
              <a:ea typeface="Roboto"/>
              <a:cs typeface="Roboto"/>
              <a:sym typeface="Roboto"/>
            </a:endParaRPr>
          </a:p>
          <a:p>
            <a:pPr indent="0" lvl="0" marL="0" rtl="0" algn="l">
              <a:spcBef>
                <a:spcPts val="0"/>
              </a:spcBef>
              <a:spcAft>
                <a:spcPts val="0"/>
              </a:spcAft>
              <a:buNone/>
            </a:pPr>
            <a:r>
              <a:rPr lang="en" sz="2400">
                <a:solidFill>
                  <a:schemeClr val="lt1"/>
                </a:solidFill>
                <a:latin typeface="Roboto"/>
                <a:ea typeface="Roboto"/>
                <a:cs typeface="Roboto"/>
                <a:sym typeface="Roboto"/>
              </a:rPr>
              <a:t>EMAIL:- amitmitu7235@gmail.com</a:t>
            </a:r>
            <a:endParaRPr sz="24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205200" y="91025"/>
            <a:ext cx="6758100" cy="6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latin typeface="Arial"/>
                <a:ea typeface="Arial"/>
                <a:cs typeface="Arial"/>
                <a:sym typeface="Arial"/>
              </a:rPr>
              <a:t>Last What is Your Occupation</a:t>
            </a:r>
            <a:endParaRPr b="1" sz="3600">
              <a:latin typeface="Arial"/>
              <a:ea typeface="Arial"/>
              <a:cs typeface="Arial"/>
              <a:sym typeface="Arial"/>
            </a:endParaRPr>
          </a:p>
        </p:txBody>
      </p:sp>
      <p:sp>
        <p:nvSpPr>
          <p:cNvPr id="130" name="Google Shape;130;p22"/>
          <p:cNvSpPr txBox="1"/>
          <p:nvPr/>
        </p:nvSpPr>
        <p:spPr>
          <a:xfrm>
            <a:off x="79875" y="743950"/>
            <a:ext cx="8902800" cy="7365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Char char="❏"/>
            </a:pPr>
            <a:r>
              <a:rPr lang="en" sz="1900">
                <a:solidFill>
                  <a:schemeClr val="lt1"/>
                </a:solidFill>
              </a:rPr>
              <a:t>Leads which are Unemployed are more interested to join the course than others.</a:t>
            </a:r>
            <a:endParaRPr sz="1900">
              <a:solidFill>
                <a:schemeClr val="lt1"/>
              </a:solidFill>
            </a:endParaRPr>
          </a:p>
        </p:txBody>
      </p:sp>
      <p:pic>
        <p:nvPicPr>
          <p:cNvPr id="131" name="Google Shape;131;p22"/>
          <p:cNvPicPr preferRelativeResize="0"/>
          <p:nvPr/>
        </p:nvPicPr>
        <p:blipFill>
          <a:blip r:embed="rId3">
            <a:alphaModFix/>
          </a:blip>
          <a:stretch>
            <a:fillRect/>
          </a:stretch>
        </p:blipFill>
        <p:spPr>
          <a:xfrm>
            <a:off x="0" y="1632850"/>
            <a:ext cx="9144001" cy="351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725900" y="78325"/>
            <a:ext cx="34179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400">
                <a:latin typeface="Arial"/>
                <a:ea typeface="Arial"/>
                <a:cs typeface="Arial"/>
                <a:sym typeface="Arial"/>
              </a:rPr>
              <a:t>Correlation</a:t>
            </a:r>
            <a:endParaRPr b="1" sz="4400">
              <a:latin typeface="Arial"/>
              <a:ea typeface="Arial"/>
              <a:cs typeface="Arial"/>
              <a:sym typeface="Arial"/>
            </a:endParaRPr>
          </a:p>
        </p:txBody>
      </p:sp>
      <p:sp>
        <p:nvSpPr>
          <p:cNvPr id="137" name="Google Shape;137;p23"/>
          <p:cNvSpPr txBox="1"/>
          <p:nvPr/>
        </p:nvSpPr>
        <p:spPr>
          <a:xfrm>
            <a:off x="321175" y="794750"/>
            <a:ext cx="8547000" cy="767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 sz="2400">
                <a:solidFill>
                  <a:schemeClr val="lt1"/>
                </a:solidFill>
              </a:rPr>
              <a:t>There is no correlation between the variables</a:t>
            </a:r>
            <a:endParaRPr sz="2400">
              <a:solidFill>
                <a:schemeClr val="lt1"/>
              </a:solidFill>
            </a:endParaRPr>
          </a:p>
        </p:txBody>
      </p:sp>
      <p:pic>
        <p:nvPicPr>
          <p:cNvPr id="138" name="Google Shape;138;p23"/>
          <p:cNvPicPr preferRelativeResize="0"/>
          <p:nvPr/>
        </p:nvPicPr>
        <p:blipFill>
          <a:blip r:embed="rId3">
            <a:alphaModFix/>
          </a:blip>
          <a:stretch>
            <a:fillRect/>
          </a:stretch>
        </p:blipFill>
        <p:spPr>
          <a:xfrm>
            <a:off x="152400" y="1714850"/>
            <a:ext cx="8547000" cy="3428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32200" y="65625"/>
            <a:ext cx="3837000" cy="70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Model Evaluation</a:t>
            </a:r>
            <a:endParaRPr b="1">
              <a:latin typeface="Arial"/>
              <a:ea typeface="Arial"/>
              <a:cs typeface="Arial"/>
              <a:sym typeface="Arial"/>
            </a:endParaRPr>
          </a:p>
        </p:txBody>
      </p:sp>
      <p:sp>
        <p:nvSpPr>
          <p:cNvPr id="144" name="Google Shape;144;p24"/>
          <p:cNvSpPr txBox="1"/>
          <p:nvPr/>
        </p:nvSpPr>
        <p:spPr>
          <a:xfrm>
            <a:off x="257675" y="642350"/>
            <a:ext cx="8598000" cy="9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ROC curve</a:t>
            </a:r>
            <a:endParaRPr>
              <a:solidFill>
                <a:schemeClr val="lt1"/>
              </a:solidFill>
            </a:endParaRPr>
          </a:p>
          <a:p>
            <a:pPr indent="0" lvl="0" marL="0" rtl="0" algn="l">
              <a:spcBef>
                <a:spcPts val="0"/>
              </a:spcBef>
              <a:spcAft>
                <a:spcPts val="0"/>
              </a:spcAft>
              <a:buNone/>
            </a:pPr>
            <a:r>
              <a:rPr lang="en">
                <a:solidFill>
                  <a:schemeClr val="lt1"/>
                </a:solidFill>
              </a:rPr>
              <a:t>0.42 is the tradeoff between Precision and Recall -</a:t>
            </a:r>
            <a:endParaRPr>
              <a:solidFill>
                <a:schemeClr val="lt1"/>
              </a:solidFill>
            </a:endParaRPr>
          </a:p>
          <a:p>
            <a:pPr indent="0" lvl="0" marL="0" rtl="0" algn="l">
              <a:spcBef>
                <a:spcPts val="0"/>
              </a:spcBef>
              <a:spcAft>
                <a:spcPts val="0"/>
              </a:spcAft>
              <a:buNone/>
            </a:pPr>
            <a:r>
              <a:rPr lang="en">
                <a:solidFill>
                  <a:schemeClr val="lt1"/>
                </a:solidFill>
              </a:rPr>
              <a:t>Thus we can safely choose to consider any Prospect Lead with Conversion Probability higher than</a:t>
            </a:r>
            <a:endParaRPr>
              <a:solidFill>
                <a:schemeClr val="lt1"/>
              </a:solidFill>
            </a:endParaRPr>
          </a:p>
          <a:p>
            <a:pPr indent="0" lvl="0" marL="0" rtl="0" algn="l">
              <a:spcBef>
                <a:spcPts val="0"/>
              </a:spcBef>
              <a:spcAft>
                <a:spcPts val="0"/>
              </a:spcAft>
              <a:buNone/>
            </a:pPr>
            <a:r>
              <a:rPr lang="en">
                <a:solidFill>
                  <a:schemeClr val="lt1"/>
                </a:solidFill>
              </a:rPr>
              <a:t>42 % to be a hot Lead</a:t>
            </a:r>
            <a:endParaRPr sz="1800">
              <a:solidFill>
                <a:schemeClr val="lt1"/>
              </a:solidFill>
            </a:endParaRPr>
          </a:p>
        </p:txBody>
      </p:sp>
      <p:pic>
        <p:nvPicPr>
          <p:cNvPr id="145" name="Google Shape;145;p24"/>
          <p:cNvPicPr preferRelativeResize="0"/>
          <p:nvPr/>
        </p:nvPicPr>
        <p:blipFill>
          <a:blip r:embed="rId3">
            <a:alphaModFix/>
          </a:blip>
          <a:stretch>
            <a:fillRect/>
          </a:stretch>
        </p:blipFill>
        <p:spPr>
          <a:xfrm>
            <a:off x="137075" y="1836150"/>
            <a:ext cx="8839200" cy="322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83000" y="299450"/>
            <a:ext cx="8222100" cy="96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300">
                <a:latin typeface="Arial"/>
                <a:ea typeface="Arial"/>
                <a:cs typeface="Arial"/>
                <a:sym typeface="Arial"/>
              </a:rPr>
              <a:t>Observations</a:t>
            </a:r>
            <a:endParaRPr b="1" sz="4300">
              <a:latin typeface="Arial"/>
              <a:ea typeface="Arial"/>
              <a:cs typeface="Arial"/>
              <a:sym typeface="Arial"/>
            </a:endParaRPr>
          </a:p>
        </p:txBody>
      </p:sp>
      <p:sp>
        <p:nvSpPr>
          <p:cNvPr id="151" name="Google Shape;151;p25"/>
          <p:cNvSpPr txBox="1"/>
          <p:nvPr>
            <p:ph idx="2" type="body"/>
          </p:nvPr>
        </p:nvSpPr>
        <p:spPr>
          <a:xfrm>
            <a:off x="4232775" y="1759950"/>
            <a:ext cx="4461300" cy="32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Arial"/>
                <a:ea typeface="Arial"/>
                <a:cs typeface="Arial"/>
                <a:sym typeface="Arial"/>
              </a:rPr>
              <a:t>     Final Features list:</a:t>
            </a:r>
            <a:endParaRPr sz="1900">
              <a:latin typeface="Arial"/>
              <a:ea typeface="Arial"/>
              <a:cs typeface="Arial"/>
              <a:sym typeface="Arial"/>
            </a:endParaRPr>
          </a:p>
          <a:p>
            <a:pPr indent="-330200" lvl="0" marL="457200" rtl="0" algn="l">
              <a:spcBef>
                <a:spcPts val="1600"/>
              </a:spcBef>
              <a:spcAft>
                <a:spcPts val="0"/>
              </a:spcAft>
              <a:buSzPts val="1600"/>
              <a:buFont typeface="Arial"/>
              <a:buChar char="❏"/>
            </a:pPr>
            <a:r>
              <a:rPr lang="en" sz="1600">
                <a:latin typeface="Arial"/>
                <a:ea typeface="Arial"/>
                <a:cs typeface="Arial"/>
                <a:sym typeface="Arial"/>
              </a:rPr>
              <a:t>Lead Source_Olark Chat</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Specialization_Others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Lead Origin_Lead Add Form</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Lead Source_Welingak Website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Total Time Spent on Website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Lead Origin_Landing Page Submission</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What is your current occupation_Working Professionals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Do Not Email</a:t>
            </a:r>
            <a:endParaRPr sz="1600">
              <a:latin typeface="Arial"/>
              <a:ea typeface="Arial"/>
              <a:cs typeface="Arial"/>
              <a:sym typeface="Arial"/>
            </a:endParaRPr>
          </a:p>
        </p:txBody>
      </p:sp>
      <p:sp>
        <p:nvSpPr>
          <p:cNvPr id="152" name="Google Shape;152;p25"/>
          <p:cNvSpPr txBox="1"/>
          <p:nvPr/>
        </p:nvSpPr>
        <p:spPr>
          <a:xfrm>
            <a:off x="295775" y="1919050"/>
            <a:ext cx="3759300" cy="31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2"/>
                </a:solidFill>
              </a:rPr>
              <a:t>Train Data:</a:t>
            </a:r>
            <a:endParaRPr sz="2000">
              <a:solidFill>
                <a:schemeClr val="lt2"/>
              </a:solidFill>
            </a:endParaRPr>
          </a:p>
          <a:p>
            <a:pPr indent="0" lvl="0" marL="0" rtl="0" algn="l">
              <a:spcBef>
                <a:spcPts val="0"/>
              </a:spcBef>
              <a:spcAft>
                <a:spcPts val="0"/>
              </a:spcAft>
              <a:buNone/>
            </a:pPr>
            <a:r>
              <a:rPr lang="en" sz="2000">
                <a:solidFill>
                  <a:schemeClr val="lt2"/>
                </a:solidFill>
              </a:rPr>
              <a:t>Accuracy : 80%</a:t>
            </a:r>
            <a:endParaRPr sz="2000">
              <a:solidFill>
                <a:schemeClr val="lt2"/>
              </a:solidFill>
            </a:endParaRPr>
          </a:p>
          <a:p>
            <a:pPr indent="0" lvl="0" marL="0" rtl="0" algn="l">
              <a:spcBef>
                <a:spcPts val="0"/>
              </a:spcBef>
              <a:spcAft>
                <a:spcPts val="0"/>
              </a:spcAft>
              <a:buNone/>
            </a:pPr>
            <a:r>
              <a:rPr lang="en" sz="2000">
                <a:solidFill>
                  <a:schemeClr val="lt2"/>
                </a:solidFill>
              </a:rPr>
              <a:t>Sensitivity : 77%</a:t>
            </a:r>
            <a:endParaRPr sz="2000">
              <a:solidFill>
                <a:schemeClr val="lt2"/>
              </a:solidFill>
            </a:endParaRPr>
          </a:p>
          <a:p>
            <a:pPr indent="0" lvl="0" marL="0" rtl="0" algn="l">
              <a:spcBef>
                <a:spcPts val="0"/>
              </a:spcBef>
              <a:spcAft>
                <a:spcPts val="0"/>
              </a:spcAft>
              <a:buNone/>
            </a:pPr>
            <a:r>
              <a:rPr lang="en" sz="2000">
                <a:solidFill>
                  <a:schemeClr val="lt2"/>
                </a:solidFill>
              </a:rPr>
              <a:t>Specificity : 80%</a:t>
            </a:r>
            <a:endParaRPr sz="2000">
              <a:solidFill>
                <a:schemeClr val="lt2"/>
              </a:solidFill>
            </a:endParaRPr>
          </a:p>
          <a:p>
            <a:pPr indent="0" lvl="0" marL="0" rtl="0" algn="l">
              <a:spcBef>
                <a:spcPts val="0"/>
              </a:spcBef>
              <a:spcAft>
                <a:spcPts val="0"/>
              </a:spcAft>
              <a:buNone/>
            </a:pPr>
            <a:r>
              <a:t/>
            </a:r>
            <a:endParaRPr sz="2000">
              <a:solidFill>
                <a:schemeClr val="lt2"/>
              </a:solidFill>
            </a:endParaRPr>
          </a:p>
          <a:p>
            <a:pPr indent="0" lvl="0" marL="0" rtl="0" algn="l">
              <a:spcBef>
                <a:spcPts val="0"/>
              </a:spcBef>
              <a:spcAft>
                <a:spcPts val="0"/>
              </a:spcAft>
              <a:buNone/>
            </a:pPr>
            <a:r>
              <a:rPr lang="en" sz="2000">
                <a:solidFill>
                  <a:schemeClr val="lt2"/>
                </a:solidFill>
              </a:rPr>
              <a:t>Test Data:</a:t>
            </a:r>
            <a:endParaRPr sz="2000">
              <a:solidFill>
                <a:schemeClr val="lt2"/>
              </a:solidFill>
            </a:endParaRPr>
          </a:p>
          <a:p>
            <a:pPr indent="0" lvl="0" marL="0" rtl="0" algn="l">
              <a:spcBef>
                <a:spcPts val="0"/>
              </a:spcBef>
              <a:spcAft>
                <a:spcPts val="0"/>
              </a:spcAft>
              <a:buNone/>
            </a:pPr>
            <a:r>
              <a:rPr lang="en" sz="2000">
                <a:solidFill>
                  <a:schemeClr val="lt2"/>
                </a:solidFill>
              </a:rPr>
              <a:t>Accuracy : 80%</a:t>
            </a:r>
            <a:endParaRPr sz="2000">
              <a:solidFill>
                <a:schemeClr val="lt2"/>
              </a:solidFill>
            </a:endParaRPr>
          </a:p>
          <a:p>
            <a:pPr indent="0" lvl="0" marL="0" rtl="0" algn="l">
              <a:spcBef>
                <a:spcPts val="0"/>
              </a:spcBef>
              <a:spcAft>
                <a:spcPts val="0"/>
              </a:spcAft>
              <a:buNone/>
            </a:pPr>
            <a:r>
              <a:rPr lang="en" sz="2000">
                <a:solidFill>
                  <a:schemeClr val="lt2"/>
                </a:solidFill>
              </a:rPr>
              <a:t>Sensitivity : 77%</a:t>
            </a:r>
            <a:endParaRPr sz="2000">
              <a:solidFill>
                <a:schemeClr val="lt2"/>
              </a:solidFill>
            </a:endParaRPr>
          </a:p>
          <a:p>
            <a:pPr indent="0" lvl="0" marL="0" rtl="0" algn="l">
              <a:spcBef>
                <a:spcPts val="0"/>
              </a:spcBef>
              <a:spcAft>
                <a:spcPts val="0"/>
              </a:spcAft>
              <a:buNone/>
            </a:pPr>
            <a:r>
              <a:rPr lang="en" sz="2000">
                <a:solidFill>
                  <a:schemeClr val="lt2"/>
                </a:solidFill>
              </a:rPr>
              <a:t>Specificity : 80%</a:t>
            </a:r>
            <a:endParaRPr sz="20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900">
                <a:latin typeface="Arial"/>
                <a:ea typeface="Arial"/>
                <a:cs typeface="Arial"/>
                <a:sym typeface="Arial"/>
              </a:rPr>
              <a:t>                     Conclusion</a:t>
            </a:r>
            <a:endParaRPr b="1" sz="3900">
              <a:latin typeface="Arial"/>
              <a:ea typeface="Arial"/>
              <a:cs typeface="Arial"/>
              <a:sym typeface="Arial"/>
            </a:endParaRPr>
          </a:p>
        </p:txBody>
      </p:sp>
      <p:sp>
        <p:nvSpPr>
          <p:cNvPr id="158" name="Google Shape;158;p26"/>
          <p:cNvSpPr txBox="1"/>
          <p:nvPr/>
        </p:nvSpPr>
        <p:spPr>
          <a:xfrm>
            <a:off x="219575" y="1074150"/>
            <a:ext cx="870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59" name="Google Shape;159;p26"/>
          <p:cNvSpPr txBox="1"/>
          <p:nvPr/>
        </p:nvSpPr>
        <p:spPr>
          <a:xfrm>
            <a:off x="321175" y="731250"/>
            <a:ext cx="8603700" cy="42543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lt2"/>
              </a:buClr>
              <a:buSzPts val="2200"/>
              <a:buChar char="❏"/>
            </a:pPr>
            <a:r>
              <a:rPr lang="en" sz="2200">
                <a:solidFill>
                  <a:schemeClr val="lt2"/>
                </a:solidFill>
              </a:rPr>
              <a:t>Leads from Google generate the most traffic, but referrals like Welingak have the highest conversion rates. Focus should shift to improving Google lead conversions.</a:t>
            </a:r>
            <a:endParaRPr sz="2200">
              <a:solidFill>
                <a:schemeClr val="lt2"/>
              </a:solidFill>
            </a:endParaRPr>
          </a:p>
          <a:p>
            <a:pPr indent="-368300" lvl="0" marL="457200" rtl="0" algn="l">
              <a:spcBef>
                <a:spcPts val="0"/>
              </a:spcBef>
              <a:spcAft>
                <a:spcPts val="0"/>
              </a:spcAft>
              <a:buClr>
                <a:schemeClr val="lt2"/>
              </a:buClr>
              <a:buSzPts val="2200"/>
              <a:buChar char="❏"/>
            </a:pPr>
            <a:r>
              <a:rPr lang="en" sz="2200">
                <a:solidFill>
                  <a:schemeClr val="lt2"/>
                </a:solidFill>
              </a:rPr>
              <a:t>Leads spending more time on the website are more likely to convert, so boosting engagement is crucial.</a:t>
            </a:r>
            <a:endParaRPr sz="2200">
              <a:solidFill>
                <a:schemeClr val="lt2"/>
              </a:solidFill>
            </a:endParaRPr>
          </a:p>
          <a:p>
            <a:pPr indent="-368300" lvl="0" marL="457200" rtl="0" algn="l">
              <a:spcBef>
                <a:spcPts val="0"/>
              </a:spcBef>
              <a:spcAft>
                <a:spcPts val="0"/>
              </a:spcAft>
              <a:buClr>
                <a:schemeClr val="lt2"/>
              </a:buClr>
              <a:buSzPts val="2200"/>
              <a:buChar char="❏"/>
            </a:pPr>
            <a:r>
              <a:rPr lang="en" sz="2200">
                <a:solidFill>
                  <a:schemeClr val="lt2"/>
                </a:solidFill>
              </a:rPr>
              <a:t>While most leads open emails, those receiving SMS show the highest conversion rate. SMS communication should be prioritized.</a:t>
            </a:r>
            <a:endParaRPr sz="2200">
              <a:solidFill>
                <a:schemeClr val="lt2"/>
              </a:solidFill>
            </a:endParaRPr>
          </a:p>
          <a:p>
            <a:pPr indent="-368300" lvl="0" marL="457200" rtl="0" algn="l">
              <a:spcBef>
                <a:spcPts val="0"/>
              </a:spcBef>
              <a:spcAft>
                <a:spcPts val="0"/>
              </a:spcAft>
              <a:buClr>
                <a:schemeClr val="lt2"/>
              </a:buClr>
              <a:buSzPts val="2200"/>
              <a:buChar char="❏"/>
            </a:pPr>
            <a:r>
              <a:rPr lang="en" sz="2200">
                <a:solidFill>
                  <a:schemeClr val="lt2"/>
                </a:solidFill>
              </a:rPr>
              <a:t>Although most leads are unemployed, working professionals convert the most. Targeting them could improve conversion rates.</a:t>
            </a:r>
            <a:endParaRPr sz="22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idx="1" type="body"/>
          </p:nvPr>
        </p:nvSpPr>
        <p:spPr>
          <a:xfrm>
            <a:off x="372050" y="1957175"/>
            <a:ext cx="8222100" cy="2831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rial"/>
              <a:buChar char="❏"/>
            </a:pPr>
            <a:r>
              <a:rPr b="1" lang="en" sz="2200">
                <a:latin typeface="Arial"/>
                <a:ea typeface="Arial"/>
                <a:cs typeface="Arial"/>
                <a:sym typeface="Arial"/>
              </a:rPr>
              <a:t>Problem statement</a:t>
            </a:r>
            <a:endParaRPr b="1" sz="2200">
              <a:latin typeface="Arial"/>
              <a:ea typeface="Arial"/>
              <a:cs typeface="Arial"/>
              <a:sym typeface="Arial"/>
            </a:endParaRPr>
          </a:p>
          <a:p>
            <a:pPr indent="-368300" lvl="0" marL="457200" rtl="0" algn="l">
              <a:spcBef>
                <a:spcPts val="0"/>
              </a:spcBef>
              <a:spcAft>
                <a:spcPts val="0"/>
              </a:spcAft>
              <a:buSzPts val="2200"/>
              <a:buFont typeface="Arial"/>
              <a:buChar char="❏"/>
            </a:pPr>
            <a:r>
              <a:rPr b="1" lang="en" sz="2200">
                <a:latin typeface="Arial"/>
                <a:ea typeface="Arial"/>
                <a:cs typeface="Arial"/>
                <a:sym typeface="Arial"/>
              </a:rPr>
              <a:t>Problem approach</a:t>
            </a:r>
            <a:endParaRPr b="1" sz="2200">
              <a:latin typeface="Arial"/>
              <a:ea typeface="Arial"/>
              <a:cs typeface="Arial"/>
              <a:sym typeface="Arial"/>
            </a:endParaRPr>
          </a:p>
          <a:p>
            <a:pPr indent="-368300" lvl="0" marL="457200" rtl="0" algn="l">
              <a:spcBef>
                <a:spcPts val="0"/>
              </a:spcBef>
              <a:spcAft>
                <a:spcPts val="0"/>
              </a:spcAft>
              <a:buSzPts val="2200"/>
              <a:buFont typeface="Arial"/>
              <a:buChar char="❏"/>
            </a:pPr>
            <a:r>
              <a:rPr b="1" lang="en" sz="2200">
                <a:latin typeface="Arial"/>
                <a:ea typeface="Arial"/>
                <a:cs typeface="Arial"/>
                <a:sym typeface="Arial"/>
              </a:rPr>
              <a:t>EDA</a:t>
            </a:r>
            <a:endParaRPr b="1" sz="2200">
              <a:latin typeface="Arial"/>
              <a:ea typeface="Arial"/>
              <a:cs typeface="Arial"/>
              <a:sym typeface="Arial"/>
            </a:endParaRPr>
          </a:p>
          <a:p>
            <a:pPr indent="-368300" lvl="0" marL="457200" rtl="0" algn="l">
              <a:spcBef>
                <a:spcPts val="0"/>
              </a:spcBef>
              <a:spcAft>
                <a:spcPts val="0"/>
              </a:spcAft>
              <a:buSzPts val="2200"/>
              <a:buFont typeface="Arial"/>
              <a:buChar char="❏"/>
            </a:pPr>
            <a:r>
              <a:rPr b="1" lang="en" sz="2200">
                <a:latin typeface="Arial"/>
                <a:ea typeface="Arial"/>
                <a:cs typeface="Arial"/>
                <a:sym typeface="Arial"/>
              </a:rPr>
              <a:t>Correlations</a:t>
            </a:r>
            <a:endParaRPr b="1" sz="2200">
              <a:latin typeface="Arial"/>
              <a:ea typeface="Arial"/>
              <a:cs typeface="Arial"/>
              <a:sym typeface="Arial"/>
            </a:endParaRPr>
          </a:p>
          <a:p>
            <a:pPr indent="-368300" lvl="0" marL="457200" rtl="0" algn="l">
              <a:spcBef>
                <a:spcPts val="0"/>
              </a:spcBef>
              <a:spcAft>
                <a:spcPts val="0"/>
              </a:spcAft>
              <a:buSzPts val="2200"/>
              <a:buFont typeface="Arial"/>
              <a:buChar char="❏"/>
            </a:pPr>
            <a:r>
              <a:rPr b="1" lang="en" sz="2200">
                <a:latin typeface="Arial"/>
                <a:ea typeface="Arial"/>
                <a:cs typeface="Arial"/>
                <a:sym typeface="Arial"/>
              </a:rPr>
              <a:t>Model Evaluation</a:t>
            </a:r>
            <a:endParaRPr b="1" sz="2200">
              <a:latin typeface="Arial"/>
              <a:ea typeface="Arial"/>
              <a:cs typeface="Arial"/>
              <a:sym typeface="Arial"/>
            </a:endParaRPr>
          </a:p>
          <a:p>
            <a:pPr indent="-368300" lvl="0" marL="457200" rtl="0" algn="l">
              <a:spcBef>
                <a:spcPts val="0"/>
              </a:spcBef>
              <a:spcAft>
                <a:spcPts val="0"/>
              </a:spcAft>
              <a:buSzPts val="2200"/>
              <a:buFont typeface="Arial"/>
              <a:buChar char="❏"/>
            </a:pPr>
            <a:r>
              <a:rPr b="1" lang="en" sz="2200">
                <a:latin typeface="Arial"/>
                <a:ea typeface="Arial"/>
                <a:cs typeface="Arial"/>
                <a:sym typeface="Arial"/>
              </a:rPr>
              <a:t>Observations</a:t>
            </a:r>
            <a:endParaRPr b="1" sz="2200">
              <a:latin typeface="Arial"/>
              <a:ea typeface="Arial"/>
              <a:cs typeface="Arial"/>
              <a:sym typeface="Arial"/>
            </a:endParaRPr>
          </a:p>
          <a:p>
            <a:pPr indent="-368300" lvl="0" marL="457200" rtl="0" algn="l">
              <a:spcBef>
                <a:spcPts val="0"/>
              </a:spcBef>
              <a:spcAft>
                <a:spcPts val="0"/>
              </a:spcAft>
              <a:buSzPts val="2200"/>
              <a:buFont typeface="Arial"/>
              <a:buChar char="❏"/>
            </a:pPr>
            <a:r>
              <a:rPr b="1" lang="en" sz="2200">
                <a:latin typeface="Arial"/>
                <a:ea typeface="Arial"/>
                <a:cs typeface="Arial"/>
                <a:sym typeface="Arial"/>
              </a:rPr>
              <a:t>Conclusion</a:t>
            </a:r>
            <a:endParaRPr sz="2500"/>
          </a:p>
        </p:txBody>
      </p:sp>
      <p:sp>
        <p:nvSpPr>
          <p:cNvPr id="77" name="Google Shape;77;p14"/>
          <p:cNvSpPr txBox="1"/>
          <p:nvPr/>
        </p:nvSpPr>
        <p:spPr>
          <a:xfrm>
            <a:off x="791075" y="406450"/>
            <a:ext cx="7150200" cy="10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                               </a:t>
            </a:r>
            <a:r>
              <a:rPr b="1" lang="en" sz="5800">
                <a:solidFill>
                  <a:schemeClr val="lt1"/>
                </a:solidFill>
                <a:latin typeface="Roboto"/>
                <a:ea typeface="Roboto"/>
                <a:cs typeface="Roboto"/>
                <a:sym typeface="Roboto"/>
              </a:rPr>
              <a:t>CONTENTS</a:t>
            </a:r>
            <a:endParaRPr b="1" sz="58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243300" y="3958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Business Objective</a:t>
            </a:r>
            <a:endParaRPr b="1" sz="3600"/>
          </a:p>
        </p:txBody>
      </p:sp>
      <p:sp>
        <p:nvSpPr>
          <p:cNvPr id="83" name="Google Shape;83;p15"/>
          <p:cNvSpPr txBox="1"/>
          <p:nvPr>
            <p:ph idx="1" type="body"/>
          </p:nvPr>
        </p:nvSpPr>
        <p:spPr>
          <a:xfrm>
            <a:off x="130675" y="1734550"/>
            <a:ext cx="8940900" cy="335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latin typeface="Arial"/>
                <a:ea typeface="Arial"/>
                <a:cs typeface="Arial"/>
                <a:sym typeface="Arial"/>
              </a:rPr>
              <a:t>Lead X wants us to build a model to give every lead a lead score between 0 -100 . So that they can identify the Hot leads and increase their conversion rate as well.</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The CEO want to achieve a lead conversion rate of 80%.</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They want the model to be able to handle future constraints as well like Peak time actions required, how to utilize full man power and after achieving target what should be the approaches.</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205200" y="426450"/>
            <a:ext cx="4522800" cy="74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latin typeface="Arial"/>
                <a:ea typeface="Arial"/>
                <a:cs typeface="Arial"/>
                <a:sym typeface="Arial"/>
              </a:rPr>
              <a:t>Problem Statement</a:t>
            </a:r>
            <a:endParaRPr b="1" sz="3500">
              <a:latin typeface="Arial"/>
              <a:ea typeface="Arial"/>
              <a:cs typeface="Arial"/>
              <a:sym typeface="Arial"/>
            </a:endParaRPr>
          </a:p>
        </p:txBody>
      </p:sp>
      <p:sp>
        <p:nvSpPr>
          <p:cNvPr id="89" name="Google Shape;89;p16"/>
          <p:cNvSpPr txBox="1"/>
          <p:nvPr>
            <p:ph idx="1" type="body"/>
          </p:nvPr>
        </p:nvSpPr>
        <p:spPr>
          <a:xfrm>
            <a:off x="101550" y="1881000"/>
            <a:ext cx="8940900" cy="309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An education company named X Education sells online courses to industry professionals. On any given day, many professionals who are interested in the courses land on their website and browse for courses. They have process of form filling on their website after which the company that individual as a lead.</a:t>
            </a:r>
            <a:endParaRPr/>
          </a:p>
          <a:p>
            <a:pPr indent="-317500" lvl="0" marL="457200" rtl="0" algn="l">
              <a:spcBef>
                <a:spcPts val="0"/>
              </a:spcBef>
              <a:spcAft>
                <a:spcPts val="0"/>
              </a:spcAft>
              <a:buSzPts val="1400"/>
              <a:buChar char="●"/>
            </a:pPr>
            <a:r>
              <a:rPr lang="en"/>
              <a:t>Once these leads are acquired, employees from the sales team start making calls, writing emails, etc.Through this process, some of the leads get converted while most do not.</a:t>
            </a:r>
            <a:endParaRPr/>
          </a:p>
          <a:p>
            <a:pPr indent="-317500" lvl="0" marL="457200" rtl="0" algn="l">
              <a:spcBef>
                <a:spcPts val="0"/>
              </a:spcBef>
              <a:spcAft>
                <a:spcPts val="0"/>
              </a:spcAft>
              <a:buSzPts val="1400"/>
              <a:buChar char="●"/>
            </a:pPr>
            <a:r>
              <a:rPr lang="en"/>
              <a:t>The typical lead conversion rate at X education is around 30%. Now, this means if, say, they acquire 100 leads in a day, only about 30 of them are converted. To make this process more efficient, the company wishes to identify the most potential leads, also known as Hot Leads.</a:t>
            </a:r>
            <a:endParaRPr/>
          </a:p>
          <a:p>
            <a:pPr indent="-317500" lvl="0" marL="457200" rtl="0" algn="l">
              <a:spcBef>
                <a:spcPts val="0"/>
              </a:spcBef>
              <a:spcAft>
                <a:spcPts val="0"/>
              </a:spcAft>
              <a:buSzPts val="1400"/>
              <a:buChar char="●"/>
            </a:pPr>
            <a:r>
              <a:rPr lang="en"/>
              <a:t>If they successfully identify this set of leads, the lead conversion rate should go up as the sales team will now be focusing more on communicating with the potential leads rather than making calls to everyone.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281400" y="58150"/>
            <a:ext cx="8222100" cy="1334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b="1" lang="en" sz="3300">
                <a:latin typeface="Arial"/>
                <a:ea typeface="Arial"/>
                <a:cs typeface="Arial"/>
                <a:sym typeface="Arial"/>
              </a:rPr>
              <a:t>Problem Approach</a:t>
            </a:r>
            <a:r>
              <a:rPr b="1" lang="en" sz="3400">
                <a:latin typeface="Arial"/>
                <a:ea typeface="Arial"/>
                <a:cs typeface="Arial"/>
                <a:sym typeface="Arial"/>
              </a:rPr>
              <a:t> </a:t>
            </a:r>
            <a:endParaRPr sz="3800">
              <a:latin typeface="Arial"/>
              <a:ea typeface="Arial"/>
              <a:cs typeface="Arial"/>
              <a:sym typeface="Arial"/>
            </a:endParaRPr>
          </a:p>
        </p:txBody>
      </p:sp>
      <p:sp>
        <p:nvSpPr>
          <p:cNvPr id="95" name="Google Shape;95;p17"/>
          <p:cNvSpPr txBox="1"/>
          <p:nvPr>
            <p:ph idx="1" type="body"/>
          </p:nvPr>
        </p:nvSpPr>
        <p:spPr>
          <a:xfrm>
            <a:off x="281400" y="1772650"/>
            <a:ext cx="8777400" cy="3289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Arial"/>
              <a:buChar char="❏"/>
            </a:pPr>
            <a:r>
              <a:rPr lang="en" sz="1700">
                <a:latin typeface="Arial"/>
                <a:ea typeface="Arial"/>
                <a:cs typeface="Arial"/>
                <a:sym typeface="Arial"/>
              </a:rPr>
              <a:t>Importing the data and inspecting the data frame</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Data preparation</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EDA</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Dummy variable creation</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Test-Train split</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Feature scaling</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Correlations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Model Building (RFE Rsquared VIF and p-values)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Model Evaluation</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Making predictions on test set</a:t>
            </a:r>
            <a:endParaRPr sz="17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194175" y="159750"/>
            <a:ext cx="72390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EDA – Data Cleaning</a:t>
            </a:r>
            <a:endParaRPr b="1">
              <a:latin typeface="Arial"/>
              <a:ea typeface="Arial"/>
              <a:cs typeface="Arial"/>
              <a:sym typeface="Arial"/>
            </a:endParaRPr>
          </a:p>
        </p:txBody>
      </p:sp>
      <p:sp>
        <p:nvSpPr>
          <p:cNvPr id="101" name="Google Shape;101;p18"/>
          <p:cNvSpPr txBox="1"/>
          <p:nvPr>
            <p:ph idx="1" type="body"/>
          </p:nvPr>
        </p:nvSpPr>
        <p:spPr>
          <a:xfrm>
            <a:off x="194175" y="1721850"/>
            <a:ext cx="888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latin typeface="Arial"/>
              <a:ea typeface="Arial"/>
              <a:cs typeface="Arial"/>
              <a:sym typeface="Arial"/>
            </a:endParaRPr>
          </a:p>
        </p:txBody>
      </p:sp>
      <p:sp>
        <p:nvSpPr>
          <p:cNvPr id="102" name="Google Shape;102;p18"/>
          <p:cNvSpPr txBox="1"/>
          <p:nvPr/>
        </p:nvSpPr>
        <p:spPr>
          <a:xfrm>
            <a:off x="298500" y="718650"/>
            <a:ext cx="86841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Char char="❏"/>
            </a:pPr>
            <a:r>
              <a:rPr lang="en" sz="1800">
                <a:solidFill>
                  <a:schemeClr val="lt1"/>
                </a:solidFill>
              </a:rPr>
              <a:t>There are a few columns in which there is a level called 'Select' which is taking care</a:t>
            </a:r>
            <a:endParaRPr sz="1800">
              <a:solidFill>
                <a:schemeClr val="lt1"/>
              </a:solidFill>
            </a:endParaRPr>
          </a:p>
        </p:txBody>
      </p:sp>
      <p:pic>
        <p:nvPicPr>
          <p:cNvPr id="103" name="Google Shape;103;p18"/>
          <p:cNvPicPr preferRelativeResize="0"/>
          <p:nvPr/>
        </p:nvPicPr>
        <p:blipFill>
          <a:blip r:embed="rId3">
            <a:alphaModFix/>
          </a:blip>
          <a:stretch>
            <a:fillRect/>
          </a:stretch>
        </p:blipFill>
        <p:spPr>
          <a:xfrm>
            <a:off x="0" y="1531350"/>
            <a:ext cx="9144000" cy="353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83350" y="82975"/>
            <a:ext cx="3568500" cy="59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latin typeface="Arial"/>
                <a:ea typeface="Arial"/>
                <a:cs typeface="Arial"/>
                <a:sym typeface="Arial"/>
              </a:rPr>
              <a:t>Specialization</a:t>
            </a:r>
            <a:endParaRPr b="1" sz="3800">
              <a:latin typeface="Arial"/>
              <a:ea typeface="Arial"/>
              <a:cs typeface="Arial"/>
              <a:sym typeface="Arial"/>
            </a:endParaRPr>
          </a:p>
        </p:txBody>
      </p:sp>
      <p:sp>
        <p:nvSpPr>
          <p:cNvPr id="109" name="Google Shape;109;p19"/>
          <p:cNvSpPr txBox="1"/>
          <p:nvPr/>
        </p:nvSpPr>
        <p:spPr>
          <a:xfrm>
            <a:off x="384675" y="698500"/>
            <a:ext cx="8559900" cy="736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solidFill>
                  <a:schemeClr val="lt1"/>
                </a:solidFill>
              </a:rPr>
              <a:t>Leads from HR, Finance &amp; Marketing management specializations are high</a:t>
            </a:r>
            <a:endParaRPr sz="1800">
              <a:solidFill>
                <a:schemeClr val="lt1"/>
              </a:solidFill>
            </a:endParaRPr>
          </a:p>
          <a:p>
            <a:pPr indent="0" lvl="0" marL="0" rtl="0" algn="l">
              <a:spcBef>
                <a:spcPts val="0"/>
              </a:spcBef>
              <a:spcAft>
                <a:spcPts val="0"/>
              </a:spcAft>
              <a:buNone/>
            </a:pPr>
            <a:r>
              <a:rPr lang="en" sz="1800">
                <a:solidFill>
                  <a:schemeClr val="lt1"/>
                </a:solidFill>
              </a:rPr>
              <a:t>       probability to convert</a:t>
            </a:r>
            <a:endParaRPr sz="1800">
              <a:solidFill>
                <a:schemeClr val="lt1"/>
              </a:solidFill>
            </a:endParaRPr>
          </a:p>
        </p:txBody>
      </p:sp>
      <p:pic>
        <p:nvPicPr>
          <p:cNvPr id="110" name="Google Shape;110;p19"/>
          <p:cNvPicPr preferRelativeResize="0"/>
          <p:nvPr/>
        </p:nvPicPr>
        <p:blipFill>
          <a:blip r:embed="rId3">
            <a:alphaModFix/>
          </a:blip>
          <a:stretch>
            <a:fillRect/>
          </a:stretch>
        </p:blipFill>
        <p:spPr>
          <a:xfrm>
            <a:off x="0" y="1349875"/>
            <a:ext cx="9144000" cy="3793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192500" y="103725"/>
            <a:ext cx="8222100" cy="81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latin typeface="Arial"/>
                <a:ea typeface="Arial"/>
                <a:cs typeface="Arial"/>
                <a:sym typeface="Arial"/>
              </a:rPr>
              <a:t>Lead Source &amp; Lead origin</a:t>
            </a:r>
            <a:endParaRPr b="1" sz="3600">
              <a:latin typeface="Arial"/>
              <a:ea typeface="Arial"/>
              <a:cs typeface="Arial"/>
              <a:sym typeface="Arial"/>
            </a:endParaRPr>
          </a:p>
        </p:txBody>
      </p:sp>
      <p:sp>
        <p:nvSpPr>
          <p:cNvPr id="116" name="Google Shape;116;p20"/>
          <p:cNvSpPr txBox="1"/>
          <p:nvPr/>
        </p:nvSpPr>
        <p:spPr>
          <a:xfrm>
            <a:off x="138900" y="982013"/>
            <a:ext cx="8866200" cy="663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solidFill>
                  <a:schemeClr val="lt1"/>
                </a:solidFill>
              </a:rPr>
              <a:t>In lead source the leads through google &amp; direct traffic high probability to convert</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Whereas in Lead origin most number of leads are landing on submission</a:t>
            </a:r>
            <a:endParaRPr sz="1800">
              <a:solidFill>
                <a:schemeClr val="lt1"/>
              </a:solidFill>
            </a:endParaRPr>
          </a:p>
        </p:txBody>
      </p:sp>
      <p:pic>
        <p:nvPicPr>
          <p:cNvPr id="117" name="Google Shape;117;p20"/>
          <p:cNvPicPr preferRelativeResize="0"/>
          <p:nvPr/>
        </p:nvPicPr>
        <p:blipFill>
          <a:blip r:embed="rId3">
            <a:alphaModFix/>
          </a:blip>
          <a:stretch>
            <a:fillRect/>
          </a:stretch>
        </p:blipFill>
        <p:spPr>
          <a:xfrm>
            <a:off x="138900" y="1705825"/>
            <a:ext cx="8945274" cy="336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05200" y="0"/>
            <a:ext cx="4091100" cy="75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700">
                <a:latin typeface="Arial"/>
                <a:ea typeface="Arial"/>
                <a:cs typeface="Arial"/>
                <a:sym typeface="Arial"/>
              </a:rPr>
              <a:t>Last lead Activity</a:t>
            </a:r>
            <a:endParaRPr b="1" sz="3700">
              <a:latin typeface="Arial"/>
              <a:ea typeface="Arial"/>
              <a:cs typeface="Arial"/>
              <a:sym typeface="Arial"/>
            </a:endParaRPr>
          </a:p>
        </p:txBody>
      </p:sp>
      <p:sp>
        <p:nvSpPr>
          <p:cNvPr id="123" name="Google Shape;123;p21"/>
          <p:cNvSpPr txBox="1"/>
          <p:nvPr/>
        </p:nvSpPr>
        <p:spPr>
          <a:xfrm>
            <a:off x="257675" y="782050"/>
            <a:ext cx="8661300" cy="753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sz="1800">
                <a:solidFill>
                  <a:schemeClr val="lt1"/>
                </a:solidFill>
                <a:highlight>
                  <a:schemeClr val="dk1"/>
                </a:highlight>
              </a:rPr>
              <a:t>Leads which are opening email have high probability to convert, Same as Sending SMS will also benefit.</a:t>
            </a:r>
            <a:endParaRPr sz="1800">
              <a:solidFill>
                <a:schemeClr val="lt1"/>
              </a:solidFill>
              <a:highlight>
                <a:schemeClr val="dk1"/>
              </a:highlight>
            </a:endParaRPr>
          </a:p>
        </p:txBody>
      </p:sp>
      <p:pic>
        <p:nvPicPr>
          <p:cNvPr id="124" name="Google Shape;124;p21"/>
          <p:cNvPicPr preferRelativeResize="0"/>
          <p:nvPr/>
        </p:nvPicPr>
        <p:blipFill>
          <a:blip r:embed="rId3">
            <a:alphaModFix/>
          </a:blip>
          <a:stretch>
            <a:fillRect/>
          </a:stretch>
        </p:blipFill>
        <p:spPr>
          <a:xfrm>
            <a:off x="205200" y="1688350"/>
            <a:ext cx="8906375" cy="334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