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iriam Libre"/>
      <p:regular r:id="rId41"/>
      <p:bold r:id="rId42"/>
    </p:embeddedFont>
    <p:embeddedFont>
      <p:font typeface="Roboto"/>
      <p:regular r:id="rId43"/>
      <p:bold r:id="rId44"/>
      <p:italic r:id="rId45"/>
      <p:boldItalic r:id="rId46"/>
    </p:embeddedFont>
    <p:embeddedFont>
      <p:font typeface="Lato"/>
      <p:regular r:id="rId47"/>
      <p:bold r:id="rId48"/>
      <p:italic r:id="rId49"/>
      <p:boldItalic r:id="rId50"/>
    </p:embeddedFont>
    <p:embeddedFont>
      <p:font typeface="Work Sans"/>
      <p:regular r:id="rId51"/>
      <p:bold r:id="rId52"/>
      <p:italic r:id="rId53"/>
      <p:boldItalic r:id="rId54"/>
    </p:embeddedFont>
    <p:embeddedFont>
      <p:font typeface="Barlow Light"/>
      <p:regular r:id="rId55"/>
      <p:bold r:id="rId56"/>
      <p:italic r:id="rId57"/>
      <p:boldItalic r:id="rId58"/>
    </p:embeddedFont>
    <p:embeddedFont>
      <p:font typeface="Barlow"/>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883A7F-54A6-4591-B2E9-D7C9748188FA}">
  <a:tblStyle styleId="{9E883A7F-54A6-4591-B2E9-D7C9748188F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iriamLibre-bold.fntdata"/><Relationship Id="rId41" Type="http://schemas.openxmlformats.org/officeDocument/2006/relationships/font" Target="fonts/MiriamLibre-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boldItalic.fntdata"/><Relationship Id="rId61" Type="http://schemas.openxmlformats.org/officeDocument/2006/relationships/font" Target="fonts/Barlow-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WorkSans-regular.fntdata"/><Relationship Id="rId50" Type="http://schemas.openxmlformats.org/officeDocument/2006/relationships/font" Target="fonts/Lato-boldItalic.fntdata"/><Relationship Id="rId53" Type="http://schemas.openxmlformats.org/officeDocument/2006/relationships/font" Target="fonts/WorkSans-italic.fntdata"/><Relationship Id="rId52" Type="http://schemas.openxmlformats.org/officeDocument/2006/relationships/font" Target="fonts/WorkSans-bold.fntdata"/><Relationship Id="rId11" Type="http://schemas.openxmlformats.org/officeDocument/2006/relationships/slide" Target="slides/slide6.xml"/><Relationship Id="rId55" Type="http://schemas.openxmlformats.org/officeDocument/2006/relationships/font" Target="fonts/BarlowLight-regular.fntdata"/><Relationship Id="rId10" Type="http://schemas.openxmlformats.org/officeDocument/2006/relationships/slide" Target="slides/slide5.xml"/><Relationship Id="rId54" Type="http://schemas.openxmlformats.org/officeDocument/2006/relationships/font" Target="fonts/WorkSans-boldItalic.fntdata"/><Relationship Id="rId13" Type="http://schemas.openxmlformats.org/officeDocument/2006/relationships/slide" Target="slides/slide8.xml"/><Relationship Id="rId57" Type="http://schemas.openxmlformats.org/officeDocument/2006/relationships/font" Target="fonts/BarlowLight-italic.fntdata"/><Relationship Id="rId12" Type="http://schemas.openxmlformats.org/officeDocument/2006/relationships/slide" Target="slides/slide7.xml"/><Relationship Id="rId56" Type="http://schemas.openxmlformats.org/officeDocument/2006/relationships/font" Target="fonts/BarlowLight-bold.fntdata"/><Relationship Id="rId15" Type="http://schemas.openxmlformats.org/officeDocument/2006/relationships/slide" Target="slides/slide10.xml"/><Relationship Id="rId59" Type="http://schemas.openxmlformats.org/officeDocument/2006/relationships/font" Target="fonts/Barlow-regular.fntdata"/><Relationship Id="rId14" Type="http://schemas.openxmlformats.org/officeDocument/2006/relationships/slide" Target="slides/slide9.xml"/><Relationship Id="rId58" Type="http://schemas.openxmlformats.org/officeDocument/2006/relationships/font" Target="fonts/Barlow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5cd38eb04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5cd38eb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5cd38eb0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5cd38eb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5cd38eb0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5cd38eb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5cd38eb04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5cd38eb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5cd38eb04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5cd38eb0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5cd38eb04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5cd38eb0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5cd38eb04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5cd38eb0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5cd38eb04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5cd38eb0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5cd38eb04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5cd38eb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5de68f81b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5de68f8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5de68f81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05de68f8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5de68f81b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5de68f8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5de68f81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5de68f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5de68f81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5de68f8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5de68f81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5de68f8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cac64e18e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cac64e18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kaggle.com/grassknoted/asl-alphab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Sign Language to Text Conversion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12" name="Shape 312"/>
        <p:cNvGrpSpPr/>
        <p:nvPr/>
      </p:nvGrpSpPr>
      <p:grpSpPr>
        <a:xfrm>
          <a:off x="0" y="0"/>
          <a:ext cx="0" cy="0"/>
          <a:chOff x="0" y="0"/>
          <a:chExt cx="0" cy="0"/>
        </a:xfrm>
      </p:grpSpPr>
      <p:sp>
        <p:nvSpPr>
          <p:cNvPr id="313" name="Google Shape;313;p2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4" name="Google Shape;314;p22"/>
          <p:cNvSpPr txBox="1"/>
          <p:nvPr/>
        </p:nvSpPr>
        <p:spPr>
          <a:xfrm>
            <a:off x="364325" y="235750"/>
            <a:ext cx="8561700" cy="4545000"/>
          </a:xfrm>
          <a:prstGeom prst="rect">
            <a:avLst/>
          </a:prstGeom>
          <a:noFill/>
          <a:ln>
            <a:noFill/>
          </a:ln>
        </p:spPr>
        <p:txBody>
          <a:bodyPr anchorCtr="0" anchor="t" bIns="91425" lIns="91425" spcFirstLastPara="1" rIns="91425" wrap="square" tIns="91425">
            <a:spAutoFit/>
          </a:bodyPr>
          <a:lstStyle/>
          <a:p>
            <a:pPr indent="-320675" lvl="0" marL="457200" rtl="0" algn="l">
              <a:lnSpc>
                <a:spcPct val="94090"/>
              </a:lnSpc>
              <a:spcBef>
                <a:spcPts val="1200"/>
              </a:spcBef>
              <a:spcAft>
                <a:spcPts val="0"/>
              </a:spcAft>
              <a:buSzPts val="1450"/>
              <a:buFont typeface="Lato"/>
              <a:buChar char="❖"/>
            </a:pPr>
            <a:r>
              <a:rPr lang="en" sz="1450">
                <a:solidFill>
                  <a:schemeClr val="dk1"/>
                </a:solidFill>
                <a:latin typeface="Lato"/>
                <a:ea typeface="Lato"/>
                <a:cs typeface="Lato"/>
                <a:sym typeface="Lato"/>
              </a:rPr>
              <a:t>Zhou Z. et. al. [4] (2020) has work on 11 ASL symbols. He used PCA ( Principal component Analysis ) and multi - class SVM algorithm to classify them. It is also a one way translator.</a:t>
            </a:r>
            <a:endParaRPr sz="1450">
              <a:solidFill>
                <a:schemeClr val="dk1"/>
              </a:solidFill>
              <a:latin typeface="Lato"/>
              <a:ea typeface="Lato"/>
              <a:cs typeface="Lato"/>
              <a:sym typeface="Lato"/>
            </a:endParaRPr>
          </a:p>
          <a:p>
            <a:pPr indent="0" lvl="0" marL="457200" rtl="0" algn="l">
              <a:lnSpc>
                <a:spcPct val="94090"/>
              </a:lnSpc>
              <a:spcBef>
                <a:spcPts val="1200"/>
              </a:spcBef>
              <a:spcAft>
                <a:spcPts val="0"/>
              </a:spcAft>
              <a:buNone/>
            </a:pPr>
            <a:r>
              <a:t/>
            </a:r>
            <a:endParaRPr sz="1450">
              <a:solidFill>
                <a:schemeClr val="dk1"/>
              </a:solidFill>
              <a:latin typeface="Lato"/>
              <a:ea typeface="Lato"/>
              <a:cs typeface="Lato"/>
              <a:sym typeface="Lato"/>
            </a:endParaRPr>
          </a:p>
          <a:p>
            <a:pPr indent="-320675" lvl="0" marL="457200" marR="78469" rtl="0" algn="just">
              <a:lnSpc>
                <a:spcPct val="95795"/>
              </a:lnSpc>
              <a:spcBef>
                <a:spcPts val="1373"/>
              </a:spcBef>
              <a:spcAft>
                <a:spcPts val="0"/>
              </a:spcAft>
              <a:buClr>
                <a:schemeClr val="dk1"/>
              </a:buClr>
              <a:buSzPts val="1450"/>
              <a:buFont typeface="Lato"/>
              <a:buChar char="❖"/>
            </a:pPr>
            <a:r>
              <a:rPr lang="en" sz="1450">
                <a:solidFill>
                  <a:schemeClr val="dk1"/>
                </a:solidFill>
                <a:latin typeface="Lato"/>
                <a:ea typeface="Lato"/>
                <a:cs typeface="Lato"/>
                <a:sym typeface="Lato"/>
              </a:rPr>
              <a:t>Krishna Hari K B [6]  ( 2021 ) ,  have applied different machine learning algorithms like SVM, CNN and RNN on Indian Sign language dataset generated by them. This dataset contains 42 classes ( 26 for alphabets, 9 for numbers 1-9 and 7 for english words ) . They have compared each results obtained after applying each algorithm and finds the efficient among these three algorithms. Among them SVM has the highest training and testing accuracy (97% ) followed by  CNN (88.9% ) and the by RNN ( 82.3% ). </a:t>
            </a:r>
            <a:endParaRPr sz="1450">
              <a:solidFill>
                <a:schemeClr val="dk1"/>
              </a:solidFill>
              <a:latin typeface="Lato"/>
              <a:ea typeface="Lato"/>
              <a:cs typeface="Lato"/>
              <a:sym typeface="Lato"/>
            </a:endParaRPr>
          </a:p>
          <a:p>
            <a:pPr indent="0" lvl="0" marL="457200" marR="78469" rtl="0" algn="just">
              <a:lnSpc>
                <a:spcPct val="95795"/>
              </a:lnSpc>
              <a:spcBef>
                <a:spcPts val="1373"/>
              </a:spcBef>
              <a:spcAft>
                <a:spcPts val="0"/>
              </a:spcAft>
              <a:buNone/>
            </a:pPr>
            <a:r>
              <a:t/>
            </a:r>
            <a:endParaRPr sz="1450">
              <a:solidFill>
                <a:schemeClr val="dk1"/>
              </a:solidFill>
              <a:latin typeface="Lato"/>
              <a:ea typeface="Lato"/>
              <a:cs typeface="Lato"/>
              <a:sym typeface="Lato"/>
            </a:endParaRPr>
          </a:p>
          <a:p>
            <a:pPr indent="-320675" lvl="0" marL="457200" marR="78469" rtl="0" algn="just">
              <a:lnSpc>
                <a:spcPct val="95795"/>
              </a:lnSpc>
              <a:spcBef>
                <a:spcPts val="1373"/>
              </a:spcBef>
              <a:spcAft>
                <a:spcPts val="0"/>
              </a:spcAft>
              <a:buClr>
                <a:schemeClr val="dk1"/>
              </a:buClr>
              <a:buSzPts val="1450"/>
              <a:buFont typeface="Lato"/>
              <a:buChar char="❖"/>
            </a:pPr>
            <a:r>
              <a:rPr lang="en" sz="1450">
                <a:solidFill>
                  <a:schemeClr val="dk1"/>
                </a:solidFill>
                <a:latin typeface="Lato"/>
                <a:ea typeface="Lato"/>
                <a:cs typeface="Lato"/>
                <a:sym typeface="Lato"/>
              </a:rPr>
              <a:t>Kohsheen Tiku [5] ( 2020 ), they have applied SVM algorithm on ASL kaggle dataset which we have used for comparison , and they have achieved an average accuracy of 97%..</a:t>
            </a:r>
            <a:endParaRPr sz="1450">
              <a:solidFill>
                <a:schemeClr val="dk1"/>
              </a:solidFill>
              <a:latin typeface="Lato"/>
              <a:ea typeface="Lato"/>
              <a:cs typeface="Lato"/>
              <a:sym typeface="Lato"/>
            </a:endParaRPr>
          </a:p>
          <a:p>
            <a:pPr indent="0" lvl="0" marL="457200" marR="78469" rtl="0" algn="just">
              <a:lnSpc>
                <a:spcPct val="95795"/>
              </a:lnSpc>
              <a:spcBef>
                <a:spcPts val="1373"/>
              </a:spcBef>
              <a:spcAft>
                <a:spcPts val="0"/>
              </a:spcAft>
              <a:buNone/>
            </a:pPr>
            <a:r>
              <a:t/>
            </a:r>
            <a:endParaRPr sz="1450">
              <a:solidFill>
                <a:schemeClr val="dk1"/>
              </a:solidFill>
              <a:latin typeface="Lato"/>
              <a:ea typeface="Lato"/>
              <a:cs typeface="Lato"/>
              <a:sym typeface="Lato"/>
            </a:endParaRPr>
          </a:p>
          <a:p>
            <a:pPr indent="-320675" lvl="0" marL="457200" rtl="0" algn="l">
              <a:lnSpc>
                <a:spcPct val="94090"/>
              </a:lnSpc>
              <a:spcBef>
                <a:spcPts val="1200"/>
              </a:spcBef>
              <a:spcAft>
                <a:spcPts val="0"/>
              </a:spcAft>
              <a:buClr>
                <a:schemeClr val="dk1"/>
              </a:buClr>
              <a:buSzPts val="1450"/>
              <a:buFont typeface="Lato"/>
              <a:buChar char="❖"/>
            </a:pPr>
            <a:r>
              <a:rPr lang="en" sz="1450">
                <a:solidFill>
                  <a:schemeClr val="dk1"/>
                </a:solidFill>
                <a:latin typeface="Lato"/>
                <a:ea typeface="Lato"/>
                <a:cs typeface="Lato"/>
                <a:sym typeface="Lato"/>
              </a:rPr>
              <a:t>BIAO XU [17] , year of publication 2021, worked on the Chinese Sign Language USTC-SLR dataset. They have classified symbols using LSTM algorithm and achieved average testing </a:t>
            </a:r>
            <a:r>
              <a:rPr lang="en" sz="1450">
                <a:solidFill>
                  <a:schemeClr val="dk1"/>
                </a:solidFill>
                <a:latin typeface="Lato"/>
                <a:ea typeface="Lato"/>
                <a:cs typeface="Lato"/>
                <a:sym typeface="Lato"/>
              </a:rPr>
              <a:t>accuracy</a:t>
            </a:r>
            <a:r>
              <a:rPr lang="en" sz="1450">
                <a:solidFill>
                  <a:schemeClr val="dk1"/>
                </a:solidFill>
                <a:latin typeface="Lato"/>
                <a:ea typeface="Lato"/>
                <a:cs typeface="Lato"/>
                <a:sym typeface="Lato"/>
              </a:rPr>
              <a:t> of 86%.</a:t>
            </a:r>
            <a:endParaRPr sz="145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0" name="Google Shape;320;p23"/>
          <p:cNvPicPr preferRelativeResize="0"/>
          <p:nvPr/>
        </p:nvPicPr>
        <p:blipFill>
          <a:blip r:embed="rId3">
            <a:alphaModFix/>
          </a:blip>
          <a:stretch>
            <a:fillRect/>
          </a:stretch>
        </p:blipFill>
        <p:spPr>
          <a:xfrm>
            <a:off x="117875" y="64300"/>
            <a:ext cx="8872524" cy="48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24" name="Shape 324"/>
        <p:cNvGrpSpPr/>
        <p:nvPr/>
      </p:nvGrpSpPr>
      <p:grpSpPr>
        <a:xfrm>
          <a:off x="0" y="0"/>
          <a:ext cx="0" cy="0"/>
          <a:chOff x="0" y="0"/>
          <a:chExt cx="0" cy="0"/>
        </a:xfrm>
      </p:grpSpPr>
      <p:sp>
        <p:nvSpPr>
          <p:cNvPr id="325" name="Google Shape;325;p2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6" name="Google Shape;326;p24"/>
          <p:cNvPicPr preferRelativeResize="0"/>
          <p:nvPr/>
        </p:nvPicPr>
        <p:blipFill>
          <a:blip r:embed="rId3">
            <a:alphaModFix/>
          </a:blip>
          <a:stretch>
            <a:fillRect/>
          </a:stretch>
        </p:blipFill>
        <p:spPr>
          <a:xfrm>
            <a:off x="152350" y="602450"/>
            <a:ext cx="8839199" cy="36845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ph type="title"/>
          </p:nvPr>
        </p:nvSpPr>
        <p:spPr>
          <a:xfrm>
            <a:off x="457200" y="214325"/>
            <a:ext cx="5138700" cy="80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51C75"/>
                </a:solidFill>
              </a:rPr>
              <a:t>5. DATASET</a:t>
            </a:r>
            <a:endParaRPr b="1">
              <a:solidFill>
                <a:srgbClr val="351C75"/>
              </a:solidFill>
            </a:endParaRPr>
          </a:p>
        </p:txBody>
      </p:sp>
      <p:sp>
        <p:nvSpPr>
          <p:cNvPr id="332" name="Google Shape;332;p25"/>
          <p:cNvSpPr txBox="1"/>
          <p:nvPr>
            <p:ph idx="1" type="body"/>
          </p:nvPr>
        </p:nvSpPr>
        <p:spPr>
          <a:xfrm>
            <a:off x="192875" y="964400"/>
            <a:ext cx="5765100" cy="3986100"/>
          </a:xfrm>
          <a:prstGeom prst="rect">
            <a:avLst/>
          </a:prstGeom>
        </p:spPr>
        <p:txBody>
          <a:bodyPr anchorCtr="0" anchor="t" bIns="91425" lIns="91425" spcFirstLastPara="1" rIns="91425" wrap="square" tIns="91425">
            <a:noAutofit/>
          </a:bodyPr>
          <a:lstStyle/>
          <a:p>
            <a:pPr indent="0" lvl="0" marL="3048" rtl="0" algn="l">
              <a:spcBef>
                <a:spcPts val="1481"/>
              </a:spcBef>
              <a:spcAft>
                <a:spcPts val="0"/>
              </a:spcAft>
              <a:buClr>
                <a:schemeClr val="dk1"/>
              </a:buClr>
              <a:buSzPts val="1100"/>
              <a:buFont typeface="Arial"/>
              <a:buNone/>
            </a:pPr>
            <a:r>
              <a:rPr b="1" i="1" lang="en" sz="2000">
                <a:solidFill>
                  <a:srgbClr val="85200C"/>
                </a:solidFill>
                <a:latin typeface="Calibri"/>
                <a:ea typeface="Calibri"/>
                <a:cs typeface="Calibri"/>
                <a:sym typeface="Calibri"/>
              </a:rPr>
              <a:t>5.1 Generation Of our Own Dataset</a:t>
            </a:r>
            <a:endParaRPr b="1" i="1" sz="2000">
              <a:solidFill>
                <a:srgbClr val="85200C"/>
              </a:solidFill>
              <a:latin typeface="Calibri"/>
              <a:ea typeface="Calibri"/>
              <a:cs typeface="Calibri"/>
              <a:sym typeface="Calibri"/>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We have captured  different images for training and testing the model. </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For the training part we have captured images around 450-500 images of each character </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For the testing part we have captured images around 150-200  images of each character</a:t>
            </a:r>
            <a:endParaRPr sz="1400">
              <a:solidFill>
                <a:srgbClr val="00000A"/>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Total images for testing part :-  4268</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Total images for training part:- 12845</a:t>
            </a:r>
            <a:endParaRPr sz="1400">
              <a:solidFill>
                <a:srgbClr val="00000A"/>
              </a:solidFill>
              <a:latin typeface="Lato"/>
              <a:ea typeface="Lato"/>
              <a:cs typeface="Lato"/>
              <a:sym typeface="Lato"/>
            </a:endParaRPr>
          </a:p>
          <a:p>
            <a:pPr indent="-336550" lvl="0" marL="457200" rtl="0" algn="l">
              <a:spcBef>
                <a:spcPts val="0"/>
              </a:spcBef>
              <a:spcAft>
                <a:spcPts val="0"/>
              </a:spcAft>
              <a:buClr>
                <a:srgbClr val="00000A"/>
              </a:buClr>
              <a:buSzPts val="1700"/>
              <a:buFont typeface="Lato"/>
              <a:buChar char="●"/>
            </a:pPr>
            <a:r>
              <a:rPr lang="en" sz="1400">
                <a:solidFill>
                  <a:srgbClr val="00000A"/>
                </a:solidFill>
                <a:latin typeface="Lato"/>
                <a:ea typeface="Lato"/>
                <a:cs typeface="Lato"/>
                <a:sym typeface="Lato"/>
              </a:rPr>
              <a:t>128*128 image pixels</a:t>
            </a:r>
            <a:endParaRPr sz="1400">
              <a:solidFill>
                <a:srgbClr val="00000A"/>
              </a:solidFill>
              <a:latin typeface="Lato"/>
              <a:ea typeface="Lato"/>
              <a:cs typeface="Lato"/>
              <a:sym typeface="Lato"/>
            </a:endParaRPr>
          </a:p>
          <a:p>
            <a:pPr indent="0" lvl="0" marL="0" rtl="0" algn="l">
              <a:spcBef>
                <a:spcPts val="0"/>
              </a:spcBef>
              <a:spcAft>
                <a:spcPts val="0"/>
              </a:spcAft>
              <a:buNone/>
            </a:pPr>
            <a:r>
              <a:t/>
            </a:r>
            <a:endParaRPr b="1" i="1" sz="2000">
              <a:solidFill>
                <a:srgbClr val="85200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rgbClr val="00000A"/>
              </a:solidFill>
              <a:highlight>
                <a:srgbClr val="FFFFFF"/>
              </a:highlight>
              <a:latin typeface="Lato"/>
              <a:ea typeface="Lato"/>
              <a:cs typeface="Lato"/>
              <a:sym typeface="Lato"/>
            </a:endParaRPr>
          </a:p>
          <a:p>
            <a:pPr indent="0" lvl="0" marL="0" rtl="0" algn="l">
              <a:spcBef>
                <a:spcPts val="600"/>
              </a:spcBef>
              <a:spcAft>
                <a:spcPts val="0"/>
              </a:spcAft>
              <a:buNone/>
            </a:pPr>
            <a:r>
              <a:t/>
            </a:r>
            <a:endParaRPr/>
          </a:p>
        </p:txBody>
      </p:sp>
      <p:sp>
        <p:nvSpPr>
          <p:cNvPr id="333" name="Google Shape;333;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4" name="Google Shape;334;p25"/>
          <p:cNvPicPr preferRelativeResize="0"/>
          <p:nvPr/>
        </p:nvPicPr>
        <p:blipFill>
          <a:blip r:embed="rId3">
            <a:alphaModFix/>
          </a:blip>
          <a:stretch>
            <a:fillRect/>
          </a:stretch>
        </p:blipFill>
        <p:spPr>
          <a:xfrm>
            <a:off x="6086475" y="0"/>
            <a:ext cx="305752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ph idx="1" type="body"/>
          </p:nvPr>
        </p:nvSpPr>
        <p:spPr>
          <a:xfrm>
            <a:off x="316275" y="667950"/>
            <a:ext cx="5439900" cy="3180900"/>
          </a:xfrm>
          <a:prstGeom prst="rect">
            <a:avLst/>
          </a:prstGeom>
        </p:spPr>
        <p:txBody>
          <a:bodyPr anchorCtr="0" anchor="t" bIns="91425" lIns="91425" spcFirstLastPara="1" rIns="91425" wrap="square" tIns="91425">
            <a:noAutofit/>
          </a:bodyPr>
          <a:lstStyle/>
          <a:p>
            <a:pPr indent="0" lvl="0" marL="3048" rtl="0" algn="l">
              <a:spcBef>
                <a:spcPts val="1481"/>
              </a:spcBef>
              <a:spcAft>
                <a:spcPts val="0"/>
              </a:spcAft>
              <a:buClr>
                <a:schemeClr val="dk1"/>
              </a:buClr>
              <a:buSzPts val="1100"/>
              <a:buFont typeface="Arial"/>
              <a:buNone/>
            </a:pPr>
            <a:r>
              <a:rPr b="1" i="1" lang="en" sz="2000">
                <a:solidFill>
                  <a:srgbClr val="85200C"/>
                </a:solidFill>
                <a:latin typeface="Calibri"/>
                <a:ea typeface="Calibri"/>
                <a:cs typeface="Calibri"/>
                <a:sym typeface="Calibri"/>
              </a:rPr>
              <a:t>5.2 American Sign Language Kaggle Dataset</a:t>
            </a:r>
            <a:endParaRPr b="1" i="1" sz="2000">
              <a:solidFill>
                <a:srgbClr val="85200C"/>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400">
                <a:solidFill>
                  <a:srgbClr val="00000A"/>
                </a:solidFill>
                <a:latin typeface="Lato"/>
                <a:ea typeface="Lato"/>
                <a:cs typeface="Lato"/>
                <a:sym typeface="Lato"/>
              </a:rPr>
              <a:t>A  publicly available data set which we used in our project is ASL Kaggle dataset.</a:t>
            </a:r>
            <a:endParaRPr sz="1400">
              <a:solidFill>
                <a:srgbClr val="00000A"/>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400">
                <a:solidFill>
                  <a:srgbClr val="00000A"/>
                </a:solidFill>
                <a:latin typeface="Lato"/>
                <a:ea typeface="Lato"/>
                <a:cs typeface="Lato"/>
                <a:sym typeface="Lato"/>
              </a:rPr>
              <a:t>Link : </a:t>
            </a:r>
            <a:r>
              <a:rPr lang="en" sz="1400" u="sng">
                <a:solidFill>
                  <a:srgbClr val="00000A"/>
                </a:solidFill>
                <a:latin typeface="Lato"/>
                <a:ea typeface="Lato"/>
                <a:cs typeface="Lato"/>
                <a:sym typeface="Lato"/>
                <a:hlinkClick r:id="rId3">
                  <a:extLst>
                    <a:ext uri="{A12FA001-AC4F-418D-AE19-62706E023703}">
                      <ahyp:hlinkClr val="tx"/>
                    </a:ext>
                  </a:extLst>
                </a:hlinkClick>
              </a:rPr>
              <a:t>https://www.kaggle.com/grassknoted/asl-alphabet</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This dataset size is 1.12 GB</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It contains colored images of each different  symbols</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There are two folders in it , the first one contains a training dataset and the second one contains testing data.</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Training Folder contains 30 folders for each alphabet along with del , space and nothing  symbol.</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Each folder contains 3000 colored  images.</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Total images in training folder :- 81000</a:t>
            </a:r>
            <a:endParaRPr sz="1400">
              <a:solidFill>
                <a:srgbClr val="00000A"/>
              </a:solidFill>
              <a:latin typeface="Lato"/>
              <a:ea typeface="Lato"/>
              <a:cs typeface="Lato"/>
              <a:sym typeface="Lato"/>
            </a:endParaRPr>
          </a:p>
          <a:p>
            <a:pPr indent="-317500" lvl="0" marL="457200" rtl="0" algn="l">
              <a:spcBef>
                <a:spcPts val="0"/>
              </a:spcBef>
              <a:spcAft>
                <a:spcPts val="0"/>
              </a:spcAft>
              <a:buClr>
                <a:srgbClr val="00000A"/>
              </a:buClr>
              <a:buSzPts val="1400"/>
              <a:buFont typeface="Lato"/>
              <a:buChar char="●"/>
            </a:pPr>
            <a:r>
              <a:rPr lang="en" sz="1400">
                <a:solidFill>
                  <a:srgbClr val="00000A"/>
                </a:solidFill>
                <a:latin typeface="Lato"/>
                <a:ea typeface="Lato"/>
                <a:cs typeface="Lato"/>
                <a:sym typeface="Lato"/>
              </a:rPr>
              <a:t>Testing folder contains 28 colored images of all alphabets along with nothing and blank symbol images in it.</a:t>
            </a:r>
            <a:endParaRPr sz="1400">
              <a:solidFill>
                <a:srgbClr val="00000A"/>
              </a:solidFill>
              <a:latin typeface="Lato"/>
              <a:ea typeface="Lato"/>
              <a:cs typeface="Lato"/>
              <a:sym typeface="Lato"/>
            </a:endParaRPr>
          </a:p>
          <a:p>
            <a:pPr indent="-336550" lvl="0" marL="457200" rtl="0" algn="l">
              <a:spcBef>
                <a:spcPts val="0"/>
              </a:spcBef>
              <a:spcAft>
                <a:spcPts val="0"/>
              </a:spcAft>
              <a:buClr>
                <a:srgbClr val="00000A"/>
              </a:buClr>
              <a:buSzPts val="1700"/>
              <a:buFont typeface="Lato"/>
              <a:buChar char="●"/>
            </a:pPr>
            <a:r>
              <a:rPr lang="en" sz="1400">
                <a:solidFill>
                  <a:srgbClr val="00000A"/>
                </a:solidFill>
                <a:latin typeface="Lato"/>
                <a:ea typeface="Lato"/>
                <a:cs typeface="Lato"/>
                <a:sym typeface="Lato"/>
              </a:rPr>
              <a:t>The </a:t>
            </a:r>
            <a:r>
              <a:rPr lang="en" sz="1400">
                <a:solidFill>
                  <a:srgbClr val="00000A"/>
                </a:solidFill>
                <a:highlight>
                  <a:srgbClr val="FFFFFF"/>
                </a:highlight>
                <a:latin typeface="Lato"/>
                <a:ea typeface="Lato"/>
                <a:cs typeface="Lato"/>
                <a:sym typeface="Lato"/>
              </a:rPr>
              <a:t>dataset consists of multiple grayscale 28x28 image pixels.</a:t>
            </a:r>
            <a:endParaRPr sz="1400">
              <a:solidFill>
                <a:srgbClr val="00000A"/>
              </a:solidFill>
              <a:highlight>
                <a:srgbClr val="FFFFFF"/>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100">
              <a:solidFill>
                <a:srgbClr val="00000A"/>
              </a:solidFill>
              <a:highlight>
                <a:srgbClr val="FFFFFF"/>
              </a:highlight>
              <a:latin typeface="Lato"/>
              <a:ea typeface="Lato"/>
              <a:cs typeface="Lato"/>
              <a:sym typeface="Lato"/>
            </a:endParaRPr>
          </a:p>
          <a:p>
            <a:pPr indent="0" lvl="0" marL="0" rtl="0" algn="l">
              <a:lnSpc>
                <a:spcPct val="115000"/>
              </a:lnSpc>
              <a:spcBef>
                <a:spcPts val="600"/>
              </a:spcBef>
              <a:spcAft>
                <a:spcPts val="0"/>
              </a:spcAft>
              <a:buNone/>
            </a:pPr>
            <a:r>
              <a:t/>
            </a:r>
            <a:endParaRPr b="1" sz="1400">
              <a:solidFill>
                <a:srgbClr val="A5B0FE"/>
              </a:solidFill>
            </a:endParaRPr>
          </a:p>
        </p:txBody>
      </p:sp>
      <p:sp>
        <p:nvSpPr>
          <p:cNvPr id="340" name="Google Shape;340;p26"/>
          <p:cNvSpPr txBox="1"/>
          <p:nvPr/>
        </p:nvSpPr>
        <p:spPr>
          <a:xfrm>
            <a:off x="316275" y="4324050"/>
            <a:ext cx="52797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F4A9E"/>
              </a:solidFill>
              <a:latin typeface="Barlow"/>
              <a:ea typeface="Barlow"/>
              <a:cs typeface="Barlow"/>
              <a:sym typeface="Barlow"/>
            </a:endParaRPr>
          </a:p>
        </p:txBody>
      </p:sp>
      <p:sp>
        <p:nvSpPr>
          <p:cNvPr id="341" name="Google Shape;341;p2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7"/>
          <p:cNvSpPr txBox="1"/>
          <p:nvPr>
            <p:ph idx="4294967295" type="title"/>
          </p:nvPr>
        </p:nvSpPr>
        <p:spPr>
          <a:xfrm>
            <a:off x="500400" y="510775"/>
            <a:ext cx="8143200" cy="6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6. IMPLEMENTATION AND METHODLOGY</a:t>
            </a:r>
            <a:endParaRPr sz="2400">
              <a:solidFill>
                <a:srgbClr val="FFFFFF"/>
              </a:solidFill>
            </a:endParaRPr>
          </a:p>
        </p:txBody>
      </p:sp>
      <p:sp>
        <p:nvSpPr>
          <p:cNvPr id="347" name="Google Shape;347;p27"/>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48" name="Google Shape;348;p27"/>
          <p:cNvPicPr preferRelativeResize="0"/>
          <p:nvPr/>
        </p:nvPicPr>
        <p:blipFill>
          <a:blip r:embed="rId4">
            <a:alphaModFix/>
          </a:blip>
          <a:stretch>
            <a:fillRect/>
          </a:stretch>
        </p:blipFill>
        <p:spPr>
          <a:xfrm>
            <a:off x="203600" y="1114900"/>
            <a:ext cx="8733225" cy="402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382200" y="329800"/>
            <a:ext cx="5138700" cy="5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351C75"/>
                </a:solidFill>
              </a:rPr>
              <a:t>6.1 DATASET GENERATION</a:t>
            </a:r>
            <a:endParaRPr sz="2400">
              <a:solidFill>
                <a:srgbClr val="351C75"/>
              </a:solidFill>
            </a:endParaRPr>
          </a:p>
        </p:txBody>
      </p:sp>
      <p:sp>
        <p:nvSpPr>
          <p:cNvPr id="354" name="Google Shape;354;p28"/>
          <p:cNvSpPr txBox="1"/>
          <p:nvPr>
            <p:ph idx="1" type="body"/>
          </p:nvPr>
        </p:nvSpPr>
        <p:spPr>
          <a:xfrm>
            <a:off x="139300" y="1178725"/>
            <a:ext cx="5711400" cy="3659700"/>
          </a:xfrm>
          <a:prstGeom prst="rect">
            <a:avLst/>
          </a:prstGeom>
        </p:spPr>
        <p:txBody>
          <a:bodyPr anchorCtr="0" anchor="t" bIns="91425" lIns="91425" spcFirstLastPara="1" rIns="91425" wrap="square" tIns="91425">
            <a:noAutofit/>
          </a:bodyPr>
          <a:lstStyle/>
          <a:p>
            <a:pPr indent="-323850" lvl="0" marL="457200" marR="5080" rtl="0" algn="l">
              <a:lnSpc>
                <a:spcPct val="114599"/>
              </a:lnSpc>
              <a:spcBef>
                <a:spcPts val="0"/>
              </a:spcBef>
              <a:spcAft>
                <a:spcPts val="0"/>
              </a:spcAft>
              <a:buClr>
                <a:srgbClr val="333333"/>
              </a:buClr>
              <a:buSzPts val="1500"/>
              <a:buFont typeface="Lato"/>
              <a:buChar char="➢"/>
            </a:pPr>
            <a:r>
              <a:rPr lang="en" sz="1500">
                <a:solidFill>
                  <a:srgbClr val="333333"/>
                </a:solidFill>
                <a:latin typeface="Lato"/>
                <a:ea typeface="Lato"/>
                <a:cs typeface="Lato"/>
                <a:sym typeface="Lato"/>
              </a:rPr>
              <a:t>For the project we tried to find already made datasets but we couldn’t  find dataset in the form of raw images that matched our requirements.</a:t>
            </a:r>
            <a:endParaRPr sz="1500">
              <a:solidFill>
                <a:srgbClr val="333333"/>
              </a:solidFill>
              <a:latin typeface="Lato"/>
              <a:ea typeface="Lato"/>
              <a:cs typeface="Lato"/>
              <a:sym typeface="Lato"/>
            </a:endParaRPr>
          </a:p>
          <a:p>
            <a:pPr indent="-323850" lvl="0" marL="457200" marR="5080" rtl="0" algn="l">
              <a:lnSpc>
                <a:spcPct val="114599"/>
              </a:lnSpc>
              <a:spcBef>
                <a:spcPts val="0"/>
              </a:spcBef>
              <a:spcAft>
                <a:spcPts val="0"/>
              </a:spcAft>
              <a:buClr>
                <a:srgbClr val="333333"/>
              </a:buClr>
              <a:buSzPts val="1500"/>
              <a:buFont typeface="Lato"/>
              <a:buChar char="➢"/>
            </a:pPr>
            <a:r>
              <a:rPr lang="en" sz="1500">
                <a:solidFill>
                  <a:srgbClr val="333333"/>
                </a:solidFill>
                <a:latin typeface="Lato"/>
                <a:ea typeface="Lato"/>
                <a:cs typeface="Lato"/>
                <a:sym typeface="Lato"/>
              </a:rPr>
              <a:t>All we could find were the datasets in the form of RGB values.</a:t>
            </a:r>
            <a:endParaRPr sz="1500">
              <a:solidFill>
                <a:srgbClr val="333333"/>
              </a:solidFill>
              <a:latin typeface="Lato"/>
              <a:ea typeface="Lato"/>
              <a:cs typeface="Lato"/>
              <a:sym typeface="Lato"/>
            </a:endParaRPr>
          </a:p>
          <a:p>
            <a:pPr indent="-323850" lvl="0" marL="457200" marR="5080" rtl="0" algn="l">
              <a:lnSpc>
                <a:spcPct val="114599"/>
              </a:lnSpc>
              <a:spcBef>
                <a:spcPts val="0"/>
              </a:spcBef>
              <a:spcAft>
                <a:spcPts val="0"/>
              </a:spcAft>
              <a:buClr>
                <a:srgbClr val="333333"/>
              </a:buClr>
              <a:buSzPts val="1500"/>
              <a:buFont typeface="Lato"/>
              <a:buChar char="➢"/>
            </a:pPr>
            <a:r>
              <a:rPr lang="en" sz="1500">
                <a:solidFill>
                  <a:srgbClr val="333333"/>
                </a:solidFill>
                <a:latin typeface="Lato"/>
                <a:ea typeface="Lato"/>
                <a:cs typeface="Lato"/>
                <a:sym typeface="Lato"/>
              </a:rPr>
              <a:t>Hence we decided to create our own data set.</a:t>
            </a:r>
            <a:endParaRPr sz="1500">
              <a:solidFill>
                <a:srgbClr val="333333"/>
              </a:solidFill>
              <a:latin typeface="Lato"/>
              <a:ea typeface="Lato"/>
              <a:cs typeface="Lato"/>
              <a:sym typeface="Lato"/>
            </a:endParaRPr>
          </a:p>
          <a:p>
            <a:pPr indent="-323850" lvl="0" marL="457200" marR="5080" rtl="0" algn="l">
              <a:lnSpc>
                <a:spcPct val="114599"/>
              </a:lnSpc>
              <a:spcBef>
                <a:spcPts val="0"/>
              </a:spcBef>
              <a:spcAft>
                <a:spcPts val="0"/>
              </a:spcAft>
              <a:buClr>
                <a:srgbClr val="333333"/>
              </a:buClr>
              <a:buSzPts val="1500"/>
              <a:buFont typeface="Lato"/>
              <a:buChar char="➢"/>
            </a:pPr>
            <a:r>
              <a:rPr lang="en" sz="1400">
                <a:solidFill>
                  <a:srgbClr val="333333"/>
                </a:solidFill>
                <a:latin typeface="Lato"/>
                <a:ea typeface="Lato"/>
                <a:cs typeface="Lato"/>
                <a:sym typeface="Lato"/>
              </a:rPr>
              <a:t>We used Open computer vision (OpenCV) library in order to produce dataset</a:t>
            </a:r>
            <a:endParaRPr sz="1400">
              <a:solidFill>
                <a:srgbClr val="333333"/>
              </a:solidFill>
              <a:latin typeface="Lato"/>
              <a:ea typeface="Lato"/>
              <a:cs typeface="Lato"/>
              <a:sym typeface="Lato"/>
            </a:endParaRPr>
          </a:p>
          <a:p>
            <a:pPr indent="-317500" lvl="0" marL="457200" marR="5080" rtl="0" algn="l">
              <a:lnSpc>
                <a:spcPct val="114599"/>
              </a:lnSpc>
              <a:spcBef>
                <a:spcPts val="0"/>
              </a:spcBef>
              <a:spcAft>
                <a:spcPts val="0"/>
              </a:spcAft>
              <a:buClr>
                <a:srgbClr val="333333"/>
              </a:buClr>
              <a:buSzPts val="1400"/>
              <a:buFont typeface="Lato"/>
              <a:buChar char="➢"/>
            </a:pPr>
            <a:r>
              <a:rPr lang="en" sz="1400">
                <a:solidFill>
                  <a:srgbClr val="333333"/>
                </a:solidFill>
                <a:latin typeface="Lato"/>
                <a:ea typeface="Lato"/>
                <a:cs typeface="Lato"/>
                <a:sym typeface="Lato"/>
              </a:rPr>
              <a:t>Firstly, we captured around 400 - 500 images of each of the symbol in ASL     (American Sign Language) for training purposes and around 150 - 200 images per symbol for testing purpose.</a:t>
            </a:r>
            <a:endParaRPr sz="1700">
              <a:solidFill>
                <a:srgbClr val="333333"/>
              </a:solidFill>
              <a:latin typeface="Lato"/>
              <a:ea typeface="Lato"/>
              <a:cs typeface="Lato"/>
              <a:sym typeface="Lato"/>
            </a:endParaRPr>
          </a:p>
          <a:p>
            <a:pPr indent="0" lvl="0" marL="0" rtl="0" algn="l">
              <a:spcBef>
                <a:spcPts val="600"/>
              </a:spcBef>
              <a:spcAft>
                <a:spcPts val="0"/>
              </a:spcAft>
              <a:buNone/>
            </a:pPr>
            <a:r>
              <a:t/>
            </a:r>
            <a:endParaRPr sz="1900">
              <a:solidFill>
                <a:srgbClr val="6463BD"/>
              </a:solidFill>
            </a:endParaRPr>
          </a:p>
        </p:txBody>
      </p:sp>
      <p:sp>
        <p:nvSpPr>
          <p:cNvPr id="355" name="Google Shape;355;p28"/>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1" name="Google Shape;361;p29"/>
          <p:cNvPicPr preferRelativeResize="0"/>
          <p:nvPr/>
        </p:nvPicPr>
        <p:blipFill rotWithShape="1">
          <a:blip r:embed="rId3">
            <a:alphaModFix/>
          </a:blip>
          <a:srcRect b="0" l="0" r="0" t="0"/>
          <a:stretch/>
        </p:blipFill>
        <p:spPr>
          <a:xfrm>
            <a:off x="460722" y="2036423"/>
            <a:ext cx="2084222" cy="2051824"/>
          </a:xfrm>
          <a:prstGeom prst="rect">
            <a:avLst/>
          </a:prstGeom>
          <a:noFill/>
          <a:ln>
            <a:noFill/>
          </a:ln>
        </p:spPr>
      </p:pic>
      <p:sp>
        <p:nvSpPr>
          <p:cNvPr id="362" name="Google Shape;362;p29"/>
          <p:cNvSpPr/>
          <p:nvPr/>
        </p:nvSpPr>
        <p:spPr>
          <a:xfrm>
            <a:off x="3658742" y="1924746"/>
            <a:ext cx="2125800" cy="219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9"/>
          <p:cNvSpPr/>
          <p:nvPr/>
        </p:nvSpPr>
        <p:spPr>
          <a:xfrm>
            <a:off x="6790142" y="2097958"/>
            <a:ext cx="1642500" cy="19683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9"/>
          <p:cNvSpPr txBox="1"/>
          <p:nvPr/>
        </p:nvSpPr>
        <p:spPr>
          <a:xfrm>
            <a:off x="428625" y="1371600"/>
            <a:ext cx="2175300" cy="9543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1800">
                <a:solidFill>
                  <a:schemeClr val="dk1"/>
                </a:solidFill>
                <a:latin typeface="Lato"/>
                <a:ea typeface="Lato"/>
                <a:cs typeface="Lato"/>
                <a:sym typeface="Lato"/>
              </a:rPr>
              <a:t>Capturing Raw Image</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65" name="Google Shape;365;p29"/>
          <p:cNvSpPr txBox="1"/>
          <p:nvPr/>
        </p:nvSpPr>
        <p:spPr>
          <a:xfrm>
            <a:off x="3546850" y="1371600"/>
            <a:ext cx="2464500" cy="677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1800">
                <a:solidFill>
                  <a:schemeClr val="dk1"/>
                </a:solidFill>
                <a:latin typeface="Lato"/>
                <a:ea typeface="Lato"/>
                <a:cs typeface="Lato"/>
                <a:sym typeface="Lato"/>
              </a:rPr>
              <a:t>Gray Scale Image</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66" name="Google Shape;366;p29"/>
          <p:cNvSpPr txBox="1"/>
          <p:nvPr/>
        </p:nvSpPr>
        <p:spPr>
          <a:xfrm>
            <a:off x="6437950" y="1318375"/>
            <a:ext cx="2346900" cy="740700"/>
          </a:xfrm>
          <a:prstGeom prst="rect">
            <a:avLst/>
          </a:prstGeom>
          <a:noFill/>
          <a:ln>
            <a:noFill/>
          </a:ln>
        </p:spPr>
        <p:txBody>
          <a:bodyPr anchorCtr="0" anchor="t" bIns="91425" lIns="91425" spcFirstLastPara="1" rIns="91425" wrap="square" tIns="91425">
            <a:spAutoFit/>
          </a:bodyPr>
          <a:lstStyle/>
          <a:p>
            <a:pPr indent="-833118" lvl="0" marL="845185" marR="5080" rtl="0" algn="l">
              <a:lnSpc>
                <a:spcPct val="100699"/>
              </a:lnSpc>
              <a:spcBef>
                <a:spcPts val="0"/>
              </a:spcBef>
              <a:spcAft>
                <a:spcPts val="0"/>
              </a:spcAft>
              <a:buClr>
                <a:schemeClr val="dk1"/>
              </a:buClr>
              <a:buFont typeface="Arial"/>
              <a:buNone/>
            </a:pPr>
            <a:r>
              <a:rPr b="1" lang="en" sz="1800">
                <a:solidFill>
                  <a:schemeClr val="dk1"/>
                </a:solidFill>
                <a:latin typeface="Lato"/>
                <a:ea typeface="Lato"/>
                <a:cs typeface="Lato"/>
                <a:sym typeface="Lato"/>
              </a:rPr>
              <a:t>Image Post Gaussian  Blur</a:t>
            </a:r>
            <a:endParaRPr>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72" name="Google Shape;372;p30"/>
          <p:cNvSpPr/>
          <p:nvPr/>
        </p:nvSpPr>
        <p:spPr>
          <a:xfrm>
            <a:off x="417925" y="1889925"/>
            <a:ext cx="1406700" cy="161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0"/>
          <p:cNvSpPr/>
          <p:nvPr/>
        </p:nvSpPr>
        <p:spPr>
          <a:xfrm>
            <a:off x="2705431" y="1682531"/>
            <a:ext cx="2515870" cy="2028825"/>
          </a:xfrm>
          <a:custGeom>
            <a:rect b="b" l="l" r="r" t="t"/>
            <a:pathLst>
              <a:path extrusionOk="0" h="2028825" w="2515870">
                <a:moveTo>
                  <a:pt x="0" y="22"/>
                </a:moveTo>
                <a:close/>
              </a:path>
              <a:path extrusionOk="0" h="2028825" w="2515870">
                <a:moveTo>
                  <a:pt x="2515720" y="2028585"/>
                </a:moveTo>
                <a:lnTo>
                  <a:pt x="360349" y="2028560"/>
                </a:lnTo>
                <a:lnTo>
                  <a:pt x="311450" y="2025271"/>
                </a:lnTo>
                <a:lnTo>
                  <a:pt x="264550" y="2015689"/>
                </a:lnTo>
                <a:lnTo>
                  <a:pt x="220081" y="2000244"/>
                </a:lnTo>
                <a:lnTo>
                  <a:pt x="178470" y="1979364"/>
                </a:lnTo>
                <a:lnTo>
                  <a:pt x="140146" y="1953480"/>
                </a:lnTo>
                <a:lnTo>
                  <a:pt x="105540" y="1923020"/>
                </a:lnTo>
                <a:lnTo>
                  <a:pt x="75080" y="1888414"/>
                </a:lnTo>
                <a:lnTo>
                  <a:pt x="49196" y="1850090"/>
                </a:lnTo>
                <a:lnTo>
                  <a:pt x="28316" y="1808479"/>
                </a:lnTo>
                <a:lnTo>
                  <a:pt x="12871" y="1764009"/>
                </a:lnTo>
                <a:lnTo>
                  <a:pt x="3289" y="1717110"/>
                </a:lnTo>
                <a:lnTo>
                  <a:pt x="0" y="1668211"/>
                </a:lnTo>
                <a:lnTo>
                  <a:pt x="0" y="22"/>
                </a:lnTo>
                <a:lnTo>
                  <a:pt x="2155370" y="22"/>
                </a:lnTo>
                <a:lnTo>
                  <a:pt x="2202737" y="3147"/>
                </a:lnTo>
                <a:lnTo>
                  <a:pt x="2248890" y="12368"/>
                </a:lnTo>
                <a:lnTo>
                  <a:pt x="2293270" y="27452"/>
                </a:lnTo>
                <a:lnTo>
                  <a:pt x="2335316" y="48168"/>
                </a:lnTo>
                <a:lnTo>
                  <a:pt x="2374469" y="74283"/>
                </a:lnTo>
                <a:lnTo>
                  <a:pt x="2410170" y="105567"/>
                </a:lnTo>
                <a:lnTo>
                  <a:pt x="2441452" y="141269"/>
                </a:lnTo>
                <a:lnTo>
                  <a:pt x="2467568" y="180424"/>
                </a:lnTo>
                <a:lnTo>
                  <a:pt x="2488285" y="222472"/>
                </a:lnTo>
                <a:lnTo>
                  <a:pt x="2503371" y="266853"/>
                </a:lnTo>
                <a:lnTo>
                  <a:pt x="2512594" y="313006"/>
                </a:lnTo>
                <a:lnTo>
                  <a:pt x="2515720" y="360371"/>
                </a:lnTo>
                <a:lnTo>
                  <a:pt x="2515720" y="2028585"/>
                </a:lnTo>
                <a:close/>
              </a:path>
            </a:pathLst>
          </a:custGeom>
          <a:solidFill>
            <a:srgbClr val="2F7B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0"/>
          <p:cNvSpPr/>
          <p:nvPr/>
        </p:nvSpPr>
        <p:spPr>
          <a:xfrm>
            <a:off x="6102094" y="1682519"/>
            <a:ext cx="2515870" cy="2028825"/>
          </a:xfrm>
          <a:custGeom>
            <a:rect b="b" l="l" r="r" t="t"/>
            <a:pathLst>
              <a:path extrusionOk="0" h="2028825" w="2515870">
                <a:moveTo>
                  <a:pt x="0" y="22"/>
                </a:moveTo>
                <a:close/>
              </a:path>
              <a:path extrusionOk="0" h="2028825" w="2515870">
                <a:moveTo>
                  <a:pt x="2515720" y="2028585"/>
                </a:moveTo>
                <a:lnTo>
                  <a:pt x="360349" y="2028560"/>
                </a:lnTo>
                <a:lnTo>
                  <a:pt x="311450" y="2025271"/>
                </a:lnTo>
                <a:lnTo>
                  <a:pt x="264550" y="2015689"/>
                </a:lnTo>
                <a:lnTo>
                  <a:pt x="220081" y="2000244"/>
                </a:lnTo>
                <a:lnTo>
                  <a:pt x="178470" y="1979364"/>
                </a:lnTo>
                <a:lnTo>
                  <a:pt x="140146" y="1953480"/>
                </a:lnTo>
                <a:lnTo>
                  <a:pt x="105540" y="1923020"/>
                </a:lnTo>
                <a:lnTo>
                  <a:pt x="75080" y="1888414"/>
                </a:lnTo>
                <a:lnTo>
                  <a:pt x="49196" y="1850090"/>
                </a:lnTo>
                <a:lnTo>
                  <a:pt x="28316" y="1808479"/>
                </a:lnTo>
                <a:lnTo>
                  <a:pt x="12871" y="1764009"/>
                </a:lnTo>
                <a:lnTo>
                  <a:pt x="3289" y="1717110"/>
                </a:lnTo>
                <a:lnTo>
                  <a:pt x="0" y="1668211"/>
                </a:lnTo>
                <a:lnTo>
                  <a:pt x="0" y="22"/>
                </a:lnTo>
                <a:lnTo>
                  <a:pt x="2155370" y="22"/>
                </a:lnTo>
                <a:lnTo>
                  <a:pt x="2202737" y="3147"/>
                </a:lnTo>
                <a:lnTo>
                  <a:pt x="2248890" y="12368"/>
                </a:lnTo>
                <a:lnTo>
                  <a:pt x="2293270" y="27452"/>
                </a:lnTo>
                <a:lnTo>
                  <a:pt x="2335316" y="48168"/>
                </a:lnTo>
                <a:lnTo>
                  <a:pt x="2374469" y="74283"/>
                </a:lnTo>
                <a:lnTo>
                  <a:pt x="2410170" y="105567"/>
                </a:lnTo>
                <a:lnTo>
                  <a:pt x="2441452" y="141269"/>
                </a:lnTo>
                <a:lnTo>
                  <a:pt x="2467568" y="180424"/>
                </a:lnTo>
                <a:lnTo>
                  <a:pt x="2488285" y="222472"/>
                </a:lnTo>
                <a:lnTo>
                  <a:pt x="2503371" y="266853"/>
                </a:lnTo>
                <a:lnTo>
                  <a:pt x="2512594" y="313006"/>
                </a:lnTo>
                <a:lnTo>
                  <a:pt x="2515720" y="360371"/>
                </a:lnTo>
                <a:lnTo>
                  <a:pt x="2515720" y="2028585"/>
                </a:lnTo>
                <a:close/>
              </a:path>
            </a:pathLst>
          </a:custGeom>
          <a:solidFill>
            <a:srgbClr val="2F7B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30"/>
          <p:cNvGrpSpPr/>
          <p:nvPr/>
        </p:nvGrpSpPr>
        <p:grpSpPr>
          <a:xfrm>
            <a:off x="1899184" y="2425144"/>
            <a:ext cx="731674" cy="543560"/>
            <a:chOff x="1913971" y="2701319"/>
            <a:chExt cx="731674" cy="543560"/>
          </a:xfrm>
        </p:grpSpPr>
        <p:sp>
          <p:nvSpPr>
            <p:cNvPr id="376" name="Google Shape;376;p30"/>
            <p:cNvSpPr/>
            <p:nvPr/>
          </p:nvSpPr>
          <p:spPr>
            <a:xfrm>
              <a:off x="1917301" y="2701319"/>
              <a:ext cx="728344" cy="543560"/>
            </a:xfrm>
            <a:custGeom>
              <a:rect b="b" l="l" r="r" t="t"/>
              <a:pathLst>
                <a:path extrusionOk="0" h="543560" w="728344">
                  <a:moveTo>
                    <a:pt x="363856" y="543548"/>
                  </a:moveTo>
                  <a:lnTo>
                    <a:pt x="310088" y="540602"/>
                  </a:lnTo>
                  <a:lnTo>
                    <a:pt x="258770" y="532042"/>
                  </a:lnTo>
                  <a:lnTo>
                    <a:pt x="210464" y="518289"/>
                  </a:lnTo>
                  <a:lnTo>
                    <a:pt x="165733" y="499765"/>
                  </a:lnTo>
                  <a:lnTo>
                    <a:pt x="125140" y="476888"/>
                  </a:lnTo>
                  <a:lnTo>
                    <a:pt x="89248" y="450079"/>
                  </a:lnTo>
                  <a:lnTo>
                    <a:pt x="58619" y="419759"/>
                  </a:lnTo>
                  <a:lnTo>
                    <a:pt x="33817" y="386348"/>
                  </a:lnTo>
                  <a:lnTo>
                    <a:pt x="15405" y="350267"/>
                  </a:lnTo>
                  <a:lnTo>
                    <a:pt x="3945" y="311935"/>
                  </a:lnTo>
                  <a:lnTo>
                    <a:pt x="0" y="271774"/>
                  </a:lnTo>
                  <a:lnTo>
                    <a:pt x="3945" y="231612"/>
                  </a:lnTo>
                  <a:lnTo>
                    <a:pt x="15405" y="193281"/>
                  </a:lnTo>
                  <a:lnTo>
                    <a:pt x="33817" y="157199"/>
                  </a:lnTo>
                  <a:lnTo>
                    <a:pt x="58619" y="123789"/>
                  </a:lnTo>
                  <a:lnTo>
                    <a:pt x="89248" y="93469"/>
                  </a:lnTo>
                  <a:lnTo>
                    <a:pt x="125140" y="66660"/>
                  </a:lnTo>
                  <a:lnTo>
                    <a:pt x="165733" y="43783"/>
                  </a:lnTo>
                  <a:lnTo>
                    <a:pt x="210464" y="25258"/>
                  </a:lnTo>
                  <a:lnTo>
                    <a:pt x="258770" y="11506"/>
                  </a:lnTo>
                  <a:lnTo>
                    <a:pt x="310088" y="2946"/>
                  </a:lnTo>
                  <a:lnTo>
                    <a:pt x="363856" y="0"/>
                  </a:lnTo>
                  <a:lnTo>
                    <a:pt x="417624" y="2946"/>
                  </a:lnTo>
                  <a:lnTo>
                    <a:pt x="468943" y="11506"/>
                  </a:lnTo>
                  <a:lnTo>
                    <a:pt x="517250" y="25258"/>
                  </a:lnTo>
                  <a:lnTo>
                    <a:pt x="561981" y="43783"/>
                  </a:lnTo>
                  <a:lnTo>
                    <a:pt x="602575" y="66660"/>
                  </a:lnTo>
                  <a:lnTo>
                    <a:pt x="638468" y="93469"/>
                  </a:lnTo>
                  <a:lnTo>
                    <a:pt x="669097" y="123789"/>
                  </a:lnTo>
                  <a:lnTo>
                    <a:pt x="693899" y="157199"/>
                  </a:lnTo>
                  <a:lnTo>
                    <a:pt x="712312" y="193281"/>
                  </a:lnTo>
                  <a:lnTo>
                    <a:pt x="723773" y="231612"/>
                  </a:lnTo>
                  <a:lnTo>
                    <a:pt x="727718" y="271774"/>
                  </a:lnTo>
                  <a:lnTo>
                    <a:pt x="723773" y="311935"/>
                  </a:lnTo>
                  <a:lnTo>
                    <a:pt x="712312" y="350267"/>
                  </a:lnTo>
                  <a:lnTo>
                    <a:pt x="693899" y="386348"/>
                  </a:lnTo>
                  <a:lnTo>
                    <a:pt x="669097" y="419759"/>
                  </a:lnTo>
                  <a:lnTo>
                    <a:pt x="638468" y="450079"/>
                  </a:lnTo>
                  <a:lnTo>
                    <a:pt x="602575" y="476888"/>
                  </a:lnTo>
                  <a:lnTo>
                    <a:pt x="561981" y="499765"/>
                  </a:lnTo>
                  <a:lnTo>
                    <a:pt x="517250" y="518289"/>
                  </a:lnTo>
                  <a:lnTo>
                    <a:pt x="468943" y="532042"/>
                  </a:lnTo>
                  <a:lnTo>
                    <a:pt x="417624" y="540602"/>
                  </a:lnTo>
                  <a:lnTo>
                    <a:pt x="363856" y="5435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0"/>
            <p:cNvSpPr/>
            <p:nvPr/>
          </p:nvSpPr>
          <p:spPr>
            <a:xfrm>
              <a:off x="1913971" y="2887569"/>
              <a:ext cx="552450" cy="171450"/>
            </a:xfrm>
            <a:custGeom>
              <a:rect b="b" l="l" r="r" t="t"/>
              <a:pathLst>
                <a:path extrusionOk="0" h="171450" w="552450">
                  <a:moveTo>
                    <a:pt x="437961" y="170824"/>
                  </a:moveTo>
                  <a:lnTo>
                    <a:pt x="437961" y="112749"/>
                  </a:lnTo>
                  <a:lnTo>
                    <a:pt x="0" y="112749"/>
                  </a:lnTo>
                  <a:lnTo>
                    <a:pt x="0" y="58049"/>
                  </a:lnTo>
                  <a:lnTo>
                    <a:pt x="437961" y="58049"/>
                  </a:lnTo>
                  <a:lnTo>
                    <a:pt x="437961" y="0"/>
                  </a:lnTo>
                  <a:lnTo>
                    <a:pt x="552368" y="85399"/>
                  </a:lnTo>
                  <a:lnTo>
                    <a:pt x="437961" y="170824"/>
                  </a:lnTo>
                  <a:close/>
                </a:path>
              </a:pathLst>
            </a:custGeom>
            <a:solidFill>
              <a:srgbClr val="0D5D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8" name="Google Shape;378;p30"/>
          <p:cNvGrpSpPr/>
          <p:nvPr/>
        </p:nvGrpSpPr>
        <p:grpSpPr>
          <a:xfrm>
            <a:off x="5295859" y="2425156"/>
            <a:ext cx="731674" cy="543560"/>
            <a:chOff x="1913971" y="2701319"/>
            <a:chExt cx="731674" cy="543560"/>
          </a:xfrm>
        </p:grpSpPr>
        <p:sp>
          <p:nvSpPr>
            <p:cNvPr id="379" name="Google Shape;379;p30"/>
            <p:cNvSpPr/>
            <p:nvPr/>
          </p:nvSpPr>
          <p:spPr>
            <a:xfrm>
              <a:off x="1917301" y="2701319"/>
              <a:ext cx="728344" cy="543560"/>
            </a:xfrm>
            <a:custGeom>
              <a:rect b="b" l="l" r="r" t="t"/>
              <a:pathLst>
                <a:path extrusionOk="0" h="543560" w="728344">
                  <a:moveTo>
                    <a:pt x="363856" y="543548"/>
                  </a:moveTo>
                  <a:lnTo>
                    <a:pt x="310088" y="540602"/>
                  </a:lnTo>
                  <a:lnTo>
                    <a:pt x="258770" y="532042"/>
                  </a:lnTo>
                  <a:lnTo>
                    <a:pt x="210464" y="518289"/>
                  </a:lnTo>
                  <a:lnTo>
                    <a:pt x="165733" y="499765"/>
                  </a:lnTo>
                  <a:lnTo>
                    <a:pt x="125140" y="476888"/>
                  </a:lnTo>
                  <a:lnTo>
                    <a:pt x="89248" y="450079"/>
                  </a:lnTo>
                  <a:lnTo>
                    <a:pt x="58619" y="419759"/>
                  </a:lnTo>
                  <a:lnTo>
                    <a:pt x="33817" y="386348"/>
                  </a:lnTo>
                  <a:lnTo>
                    <a:pt x="15405" y="350267"/>
                  </a:lnTo>
                  <a:lnTo>
                    <a:pt x="3945" y="311935"/>
                  </a:lnTo>
                  <a:lnTo>
                    <a:pt x="0" y="271774"/>
                  </a:lnTo>
                  <a:lnTo>
                    <a:pt x="3945" y="231612"/>
                  </a:lnTo>
                  <a:lnTo>
                    <a:pt x="15405" y="193281"/>
                  </a:lnTo>
                  <a:lnTo>
                    <a:pt x="33817" y="157199"/>
                  </a:lnTo>
                  <a:lnTo>
                    <a:pt x="58619" y="123789"/>
                  </a:lnTo>
                  <a:lnTo>
                    <a:pt x="89248" y="93469"/>
                  </a:lnTo>
                  <a:lnTo>
                    <a:pt x="125140" y="66660"/>
                  </a:lnTo>
                  <a:lnTo>
                    <a:pt x="165733" y="43783"/>
                  </a:lnTo>
                  <a:lnTo>
                    <a:pt x="210464" y="25258"/>
                  </a:lnTo>
                  <a:lnTo>
                    <a:pt x="258770" y="11506"/>
                  </a:lnTo>
                  <a:lnTo>
                    <a:pt x="310088" y="2946"/>
                  </a:lnTo>
                  <a:lnTo>
                    <a:pt x="363856" y="0"/>
                  </a:lnTo>
                  <a:lnTo>
                    <a:pt x="417624" y="2946"/>
                  </a:lnTo>
                  <a:lnTo>
                    <a:pt x="468943" y="11506"/>
                  </a:lnTo>
                  <a:lnTo>
                    <a:pt x="517250" y="25258"/>
                  </a:lnTo>
                  <a:lnTo>
                    <a:pt x="561981" y="43783"/>
                  </a:lnTo>
                  <a:lnTo>
                    <a:pt x="602575" y="66660"/>
                  </a:lnTo>
                  <a:lnTo>
                    <a:pt x="638468" y="93469"/>
                  </a:lnTo>
                  <a:lnTo>
                    <a:pt x="669097" y="123789"/>
                  </a:lnTo>
                  <a:lnTo>
                    <a:pt x="693899" y="157199"/>
                  </a:lnTo>
                  <a:lnTo>
                    <a:pt x="712312" y="193281"/>
                  </a:lnTo>
                  <a:lnTo>
                    <a:pt x="723773" y="231612"/>
                  </a:lnTo>
                  <a:lnTo>
                    <a:pt x="727718" y="271774"/>
                  </a:lnTo>
                  <a:lnTo>
                    <a:pt x="723773" y="311935"/>
                  </a:lnTo>
                  <a:lnTo>
                    <a:pt x="712312" y="350267"/>
                  </a:lnTo>
                  <a:lnTo>
                    <a:pt x="693899" y="386348"/>
                  </a:lnTo>
                  <a:lnTo>
                    <a:pt x="669097" y="419759"/>
                  </a:lnTo>
                  <a:lnTo>
                    <a:pt x="638468" y="450079"/>
                  </a:lnTo>
                  <a:lnTo>
                    <a:pt x="602575" y="476888"/>
                  </a:lnTo>
                  <a:lnTo>
                    <a:pt x="561981" y="499765"/>
                  </a:lnTo>
                  <a:lnTo>
                    <a:pt x="517250" y="518289"/>
                  </a:lnTo>
                  <a:lnTo>
                    <a:pt x="468943" y="532042"/>
                  </a:lnTo>
                  <a:lnTo>
                    <a:pt x="417624" y="540602"/>
                  </a:lnTo>
                  <a:lnTo>
                    <a:pt x="363856" y="5435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0"/>
            <p:cNvSpPr/>
            <p:nvPr/>
          </p:nvSpPr>
          <p:spPr>
            <a:xfrm>
              <a:off x="1913971" y="2887569"/>
              <a:ext cx="552450" cy="171450"/>
            </a:xfrm>
            <a:custGeom>
              <a:rect b="b" l="l" r="r" t="t"/>
              <a:pathLst>
                <a:path extrusionOk="0" h="171450" w="552450">
                  <a:moveTo>
                    <a:pt x="437961" y="170824"/>
                  </a:moveTo>
                  <a:lnTo>
                    <a:pt x="437961" y="112749"/>
                  </a:lnTo>
                  <a:lnTo>
                    <a:pt x="0" y="112749"/>
                  </a:lnTo>
                  <a:lnTo>
                    <a:pt x="0" y="58049"/>
                  </a:lnTo>
                  <a:lnTo>
                    <a:pt x="437961" y="58049"/>
                  </a:lnTo>
                  <a:lnTo>
                    <a:pt x="437961" y="0"/>
                  </a:lnTo>
                  <a:lnTo>
                    <a:pt x="552368" y="85399"/>
                  </a:lnTo>
                  <a:lnTo>
                    <a:pt x="437961" y="170824"/>
                  </a:lnTo>
                  <a:close/>
                </a:path>
              </a:pathLst>
            </a:custGeom>
            <a:solidFill>
              <a:srgbClr val="0D5D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1" name="Google Shape;381;p30"/>
          <p:cNvSpPr txBox="1"/>
          <p:nvPr/>
        </p:nvSpPr>
        <p:spPr>
          <a:xfrm>
            <a:off x="2893225" y="1950250"/>
            <a:ext cx="1800300" cy="6465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3000">
                <a:solidFill>
                  <a:schemeClr val="lt1"/>
                </a:solidFill>
                <a:latin typeface="Roboto"/>
                <a:ea typeface="Roboto"/>
                <a:cs typeface="Roboto"/>
                <a:sym typeface="Roboto"/>
              </a:rPr>
              <a:t>Layer 1</a:t>
            </a:r>
            <a:endParaRPr>
              <a:latin typeface="Barlow Light"/>
              <a:ea typeface="Barlow Light"/>
              <a:cs typeface="Barlow Light"/>
              <a:sym typeface="Barlow Light"/>
            </a:endParaRPr>
          </a:p>
        </p:txBody>
      </p:sp>
      <p:sp>
        <p:nvSpPr>
          <p:cNvPr id="382" name="Google Shape;382;p30"/>
          <p:cNvSpPr txBox="1"/>
          <p:nvPr/>
        </p:nvSpPr>
        <p:spPr>
          <a:xfrm>
            <a:off x="2968225" y="2636050"/>
            <a:ext cx="1948800" cy="1352700"/>
          </a:xfrm>
          <a:prstGeom prst="rect">
            <a:avLst/>
          </a:prstGeom>
          <a:noFill/>
          <a:ln>
            <a:noFill/>
          </a:ln>
        </p:spPr>
        <p:txBody>
          <a:bodyPr anchorCtr="0" anchor="t" bIns="91425" lIns="91425" spcFirstLastPara="1" rIns="91425" wrap="square" tIns="91425">
            <a:spAutoFit/>
          </a:bodyPr>
          <a:lstStyle/>
          <a:p>
            <a:pPr indent="0" lvl="0" marL="12700" marR="5080" rtl="0" algn="l">
              <a:lnSpc>
                <a:spcPct val="114599"/>
              </a:lnSpc>
              <a:spcBef>
                <a:spcPts val="0"/>
              </a:spcBef>
              <a:spcAft>
                <a:spcPts val="0"/>
              </a:spcAft>
              <a:buClr>
                <a:schemeClr val="dk1"/>
              </a:buClr>
              <a:buFont typeface="Arial"/>
              <a:buNone/>
            </a:pPr>
            <a:r>
              <a:rPr lang="en" sz="1800">
                <a:solidFill>
                  <a:schemeClr val="lt1"/>
                </a:solidFill>
                <a:latin typeface="Roboto"/>
                <a:ea typeface="Roboto"/>
                <a:cs typeface="Roboto"/>
                <a:sym typeface="Roboto"/>
              </a:rPr>
              <a:t>Classify  between 27  Symbols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383" name="Google Shape;383;p30"/>
          <p:cNvSpPr txBox="1"/>
          <p:nvPr/>
        </p:nvSpPr>
        <p:spPr>
          <a:xfrm>
            <a:off x="6354375" y="1907375"/>
            <a:ext cx="1948800" cy="1772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3000">
                <a:solidFill>
                  <a:schemeClr val="lt1"/>
                </a:solidFill>
                <a:latin typeface="Roboto"/>
                <a:ea typeface="Roboto"/>
                <a:cs typeface="Roboto"/>
                <a:sym typeface="Roboto"/>
              </a:rPr>
              <a:t>Layer 2</a:t>
            </a:r>
            <a:endParaRPr sz="3000">
              <a:solidFill>
                <a:schemeClr val="dk1"/>
              </a:solidFill>
              <a:latin typeface="Roboto"/>
              <a:ea typeface="Roboto"/>
              <a:cs typeface="Roboto"/>
              <a:sym typeface="Roboto"/>
            </a:endParaRPr>
          </a:p>
          <a:p>
            <a:pPr indent="0" lvl="0" marL="12700" marR="5080" rtl="0" algn="l">
              <a:lnSpc>
                <a:spcPct val="114599"/>
              </a:lnSpc>
              <a:spcBef>
                <a:spcPts val="1665"/>
              </a:spcBef>
              <a:spcAft>
                <a:spcPts val="0"/>
              </a:spcAft>
              <a:buClr>
                <a:schemeClr val="dk1"/>
              </a:buClr>
              <a:buFont typeface="Arial"/>
              <a:buNone/>
            </a:pPr>
            <a:r>
              <a:rPr lang="en" sz="1800">
                <a:solidFill>
                  <a:schemeClr val="lt1"/>
                </a:solidFill>
                <a:latin typeface="Roboto"/>
                <a:ea typeface="Roboto"/>
                <a:cs typeface="Roboto"/>
                <a:sym typeface="Roboto"/>
              </a:rPr>
              <a:t>Classify  between Similar  Symbols</a:t>
            </a:r>
            <a:endParaRPr>
              <a:latin typeface="Barlow Light"/>
              <a:ea typeface="Barlow Light"/>
              <a:cs typeface="Barlow Light"/>
              <a:sym typeface="Barlow Light"/>
            </a:endParaRPr>
          </a:p>
        </p:txBody>
      </p:sp>
      <p:sp>
        <p:nvSpPr>
          <p:cNvPr id="384" name="Google Shape;384;p30"/>
          <p:cNvSpPr txBox="1"/>
          <p:nvPr/>
        </p:nvSpPr>
        <p:spPr>
          <a:xfrm>
            <a:off x="1093000" y="685800"/>
            <a:ext cx="7210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rgbClr val="351C75"/>
                </a:solidFill>
                <a:latin typeface="Miriam Libre"/>
                <a:ea typeface="Miriam Libre"/>
                <a:cs typeface="Miriam Libre"/>
                <a:sym typeface="Miriam Libre"/>
              </a:rPr>
              <a:t>6.2 Gesture Classification</a:t>
            </a:r>
            <a:endParaRPr sz="2700">
              <a:solidFill>
                <a:srgbClr val="351C75"/>
              </a:solidFill>
              <a:latin typeface="Miriam Libre"/>
              <a:ea typeface="Miriam Libre"/>
              <a:cs typeface="Miriam Libre"/>
              <a:sym typeface="Miriam Libr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390" name="Google Shape;390;p31"/>
          <p:cNvGrpSpPr/>
          <p:nvPr/>
        </p:nvGrpSpPr>
        <p:grpSpPr>
          <a:xfrm flipH="1">
            <a:off x="125036" y="2932502"/>
            <a:ext cx="2792552" cy="2221397"/>
            <a:chOff x="9925050" y="4203700"/>
            <a:chExt cx="2267050" cy="1803375"/>
          </a:xfrm>
        </p:grpSpPr>
        <p:sp>
          <p:nvSpPr>
            <p:cNvPr id="391" name="Google Shape;391;p31"/>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1"/>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1"/>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1"/>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31"/>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31"/>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1"/>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1"/>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1"/>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1"/>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1"/>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1"/>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3" name="Google Shape;403;p31"/>
          <p:cNvSpPr txBox="1"/>
          <p:nvPr/>
        </p:nvSpPr>
        <p:spPr>
          <a:xfrm>
            <a:off x="3546875" y="642950"/>
            <a:ext cx="4832700" cy="708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2000">
                <a:solidFill>
                  <a:srgbClr val="CC0000"/>
                </a:solidFill>
                <a:latin typeface="Times New Roman"/>
                <a:ea typeface="Times New Roman"/>
                <a:cs typeface="Times New Roman"/>
                <a:sym typeface="Times New Roman"/>
              </a:rPr>
              <a:t>Algorithm Layer 1:</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404" name="Google Shape;404;p31"/>
          <p:cNvSpPr txBox="1"/>
          <p:nvPr/>
        </p:nvSpPr>
        <p:spPr>
          <a:xfrm>
            <a:off x="3589725" y="1350175"/>
            <a:ext cx="5218200" cy="3062400"/>
          </a:xfrm>
          <a:prstGeom prst="rect">
            <a:avLst/>
          </a:prstGeom>
          <a:noFill/>
          <a:ln>
            <a:noFill/>
          </a:ln>
        </p:spPr>
        <p:txBody>
          <a:bodyPr anchorCtr="0" anchor="t" bIns="91425" lIns="91425" spcFirstLastPara="1" rIns="91425" wrap="square" tIns="91425">
            <a:spAutoFit/>
          </a:bodyPr>
          <a:lstStyle/>
          <a:p>
            <a:pPr indent="-285750" lvl="0" marL="297815" marR="5080" rtl="0" algn="l">
              <a:lnSpc>
                <a:spcPct val="1076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Apply gaussian blur filter and threshold to the frame taken with opencv to  get the processed image after feature extraction.</a:t>
            </a:r>
            <a:endParaRPr sz="1800">
              <a:solidFill>
                <a:schemeClr val="dk1"/>
              </a:solidFill>
              <a:latin typeface="Times New Roman"/>
              <a:ea typeface="Times New Roman"/>
              <a:cs typeface="Times New Roman"/>
              <a:sym typeface="Times New Roman"/>
            </a:endParaRPr>
          </a:p>
          <a:p>
            <a:pPr indent="-298450" lvl="0" marL="298450" marR="127000" rtl="0" algn="l">
              <a:lnSpc>
                <a:spcPct val="1076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This processed image is passed to the CNN model for prediction and if a  letter is detected for more than 50 frames then the letter is printed and  taken into consideration for forming the word.</a:t>
            </a:r>
            <a:endParaRPr sz="1800">
              <a:solidFill>
                <a:schemeClr val="dk1"/>
              </a:solidFill>
              <a:latin typeface="Times New Roman"/>
              <a:ea typeface="Times New Roman"/>
              <a:cs typeface="Times New Roman"/>
              <a:sym typeface="Times New Roman"/>
            </a:endParaRPr>
          </a:p>
          <a:p>
            <a:pPr indent="-285750" lvl="0" marL="298450" rtl="0" algn="l">
              <a:spcBef>
                <a:spcPts val="165"/>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Space between the words are considered using the blank symbol.</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Project Under Supervision of Dr. Anjali Gautam</a:t>
            </a:r>
            <a:endParaRPr>
              <a:solidFill>
                <a:schemeClr val="accent3"/>
              </a:solidFill>
            </a:endParaRPr>
          </a:p>
        </p:txBody>
      </p:sp>
      <p:sp>
        <p:nvSpPr>
          <p:cNvPr id="246" name="Google Shape;246;p14"/>
          <p:cNvSpPr txBox="1"/>
          <p:nvPr>
            <p:ph idx="1" type="body"/>
          </p:nvPr>
        </p:nvSpPr>
        <p:spPr>
          <a:xfrm>
            <a:off x="457200" y="1519900"/>
            <a:ext cx="5138700" cy="235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300">
                <a:solidFill>
                  <a:srgbClr val="A61C00"/>
                </a:solidFill>
                <a:latin typeface="Barlow"/>
                <a:ea typeface="Barlow"/>
                <a:cs typeface="Barlow"/>
                <a:sym typeface="Barlow"/>
              </a:rPr>
              <a:t>Efforts by -</a:t>
            </a:r>
            <a:endParaRPr b="1" sz="2300">
              <a:solidFill>
                <a:srgbClr val="A61C00"/>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500">
                <a:solidFill>
                  <a:srgbClr val="0B5394"/>
                </a:solidFill>
                <a:latin typeface="Barlow"/>
                <a:ea typeface="Barlow"/>
                <a:cs typeface="Barlow"/>
                <a:sym typeface="Barlow"/>
              </a:rPr>
              <a:t>Amit Singh ( IIT2019045 )</a:t>
            </a:r>
            <a:endParaRPr b="1" sz="1500">
              <a:solidFill>
                <a:srgbClr val="0B5394"/>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500">
                <a:solidFill>
                  <a:srgbClr val="0B5394"/>
                </a:solidFill>
                <a:latin typeface="Barlow"/>
                <a:ea typeface="Barlow"/>
                <a:cs typeface="Barlow"/>
                <a:sym typeface="Barlow"/>
              </a:rPr>
              <a:t>Abhishek Raj ( IIT2019058 )</a:t>
            </a:r>
            <a:endParaRPr b="1" sz="1500">
              <a:solidFill>
                <a:srgbClr val="0B5394"/>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500">
                <a:solidFill>
                  <a:srgbClr val="0B5394"/>
                </a:solidFill>
                <a:latin typeface="Barlow"/>
                <a:ea typeface="Barlow"/>
                <a:cs typeface="Barlow"/>
                <a:sym typeface="Barlow"/>
              </a:rPr>
              <a:t>Sanidhya Gupta ( IIT2019074 )</a:t>
            </a:r>
            <a:endParaRPr b="1" sz="1500">
              <a:solidFill>
                <a:srgbClr val="0B5394"/>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500">
                <a:solidFill>
                  <a:srgbClr val="0B5394"/>
                </a:solidFill>
                <a:latin typeface="Barlow"/>
                <a:ea typeface="Barlow"/>
                <a:cs typeface="Barlow"/>
                <a:sym typeface="Barlow"/>
              </a:rPr>
              <a:t>Aastha Singh ( IIT2019078 )</a:t>
            </a:r>
            <a:endParaRPr b="1" sz="1500">
              <a:solidFill>
                <a:srgbClr val="0B5394"/>
              </a:solidFill>
              <a:latin typeface="Barlow"/>
              <a:ea typeface="Barlow"/>
              <a:cs typeface="Barlow"/>
              <a:sym typeface="Barlow"/>
            </a:endParaRPr>
          </a:p>
          <a:p>
            <a:pPr indent="0" lvl="0" marL="0" rtl="0" algn="l">
              <a:spcBef>
                <a:spcPts val="600"/>
              </a:spcBef>
              <a:spcAft>
                <a:spcPts val="0"/>
              </a:spcAft>
              <a:buClr>
                <a:schemeClr val="dk1"/>
              </a:buClr>
              <a:buSzPts val="1100"/>
              <a:buFont typeface="Arial"/>
              <a:buNone/>
            </a:pPr>
            <a:r>
              <a:rPr b="1" lang="en" sz="1500">
                <a:solidFill>
                  <a:srgbClr val="0B5394"/>
                </a:solidFill>
                <a:latin typeface="Barlow"/>
                <a:ea typeface="Barlow"/>
                <a:cs typeface="Barlow"/>
                <a:sym typeface="Barlow"/>
              </a:rPr>
              <a:t>Ritik Kumar ( IIT2019088 )</a:t>
            </a:r>
            <a:endParaRPr b="1" sz="1500">
              <a:solidFill>
                <a:srgbClr val="0B5394"/>
              </a:solidFill>
              <a:latin typeface="Barlow"/>
              <a:ea typeface="Barlow"/>
              <a:cs typeface="Barlow"/>
              <a:sym typeface="Barlow"/>
            </a:endParaRPr>
          </a:p>
        </p:txBody>
      </p:sp>
      <p:sp>
        <p:nvSpPr>
          <p:cNvPr id="247" name="Google Shape;247;p1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0" name="Google Shape;410;p32"/>
          <p:cNvSpPr txBox="1"/>
          <p:nvPr>
            <p:ph idx="1" type="body"/>
          </p:nvPr>
        </p:nvSpPr>
        <p:spPr>
          <a:xfrm>
            <a:off x="607200" y="1233075"/>
            <a:ext cx="5147100" cy="2174400"/>
          </a:xfrm>
          <a:prstGeom prst="rect">
            <a:avLst/>
          </a:prstGeom>
        </p:spPr>
        <p:txBody>
          <a:bodyPr anchorCtr="0" anchor="t" bIns="91425" lIns="91425" spcFirstLastPara="1" rIns="91425" wrap="square" tIns="91425">
            <a:noAutofit/>
          </a:bodyPr>
          <a:lstStyle/>
          <a:p>
            <a:pPr indent="-367030" lvl="0" marL="379095" marR="5080" rtl="0" algn="l">
              <a:lnSpc>
                <a:spcPct val="107600"/>
              </a:lnSpc>
              <a:spcBef>
                <a:spcPts val="0"/>
              </a:spcBef>
              <a:spcAft>
                <a:spcPts val="0"/>
              </a:spcAft>
              <a:buClr>
                <a:schemeClr val="dk1"/>
              </a:buClr>
              <a:buSzPts val="1800"/>
              <a:buFont typeface="Arial"/>
              <a:buChar char="●"/>
            </a:pPr>
            <a:r>
              <a:rPr lang="en" sz="1800">
                <a:latin typeface="Times New Roman"/>
                <a:ea typeface="Times New Roman"/>
                <a:cs typeface="Times New Roman"/>
                <a:sym typeface="Times New Roman"/>
              </a:rPr>
              <a:t>We detect various sets of symbols which show similar results on getting  detected.</a:t>
            </a:r>
            <a:endParaRPr sz="1800">
              <a:latin typeface="Times New Roman"/>
              <a:ea typeface="Times New Roman"/>
              <a:cs typeface="Times New Roman"/>
              <a:sym typeface="Times New Roman"/>
            </a:endParaRPr>
          </a:p>
          <a:p>
            <a:pPr indent="-367030" lvl="0" marL="379095" rtl="0" algn="l">
              <a:spcBef>
                <a:spcPts val="165"/>
              </a:spcBef>
              <a:spcAft>
                <a:spcPts val="0"/>
              </a:spcAft>
              <a:buClr>
                <a:schemeClr val="dk1"/>
              </a:buClr>
              <a:buSzPts val="1800"/>
              <a:buFont typeface="Arial"/>
              <a:buChar char="●"/>
            </a:pPr>
            <a:r>
              <a:rPr lang="en" sz="1800">
                <a:latin typeface="Times New Roman"/>
                <a:ea typeface="Times New Roman"/>
                <a:cs typeface="Times New Roman"/>
                <a:sym typeface="Times New Roman"/>
              </a:rPr>
              <a:t>We then classify between those sets using classifiers made for those sets only.</a:t>
            </a:r>
            <a:endParaRPr sz="1800">
              <a:latin typeface="Times New Roman"/>
              <a:ea typeface="Times New Roman"/>
              <a:cs typeface="Times New Roman"/>
              <a:sym typeface="Times New Roman"/>
            </a:endParaRPr>
          </a:p>
          <a:p>
            <a:pPr indent="-367030" lvl="0" marL="379095" marR="6985" rtl="0" algn="l">
              <a:lnSpc>
                <a:spcPct val="107600"/>
              </a:lnSpc>
              <a:spcBef>
                <a:spcPts val="0"/>
              </a:spcBef>
              <a:spcAft>
                <a:spcPts val="0"/>
              </a:spcAft>
              <a:buClr>
                <a:schemeClr val="dk1"/>
              </a:buClr>
              <a:buSzPts val="1800"/>
              <a:buFont typeface="Arial"/>
              <a:buChar char="●"/>
            </a:pPr>
            <a:r>
              <a:rPr lang="en" sz="1800">
                <a:latin typeface="Times New Roman"/>
                <a:ea typeface="Times New Roman"/>
                <a:cs typeface="Times New Roman"/>
                <a:sym typeface="Times New Roman"/>
              </a:rPr>
              <a:t>In our testing we found that following symbols were not showing properly and  were giving other symbols also :</a:t>
            </a:r>
            <a:endParaRPr sz="18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411" name="Google Shape;411;p32"/>
          <p:cNvSpPr txBox="1"/>
          <p:nvPr/>
        </p:nvSpPr>
        <p:spPr>
          <a:xfrm>
            <a:off x="439350" y="525075"/>
            <a:ext cx="4639800" cy="708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 sz="2000">
                <a:solidFill>
                  <a:srgbClr val="CC0000"/>
                </a:solidFill>
                <a:latin typeface="Times New Roman"/>
                <a:ea typeface="Times New Roman"/>
                <a:cs typeface="Times New Roman"/>
                <a:sym typeface="Times New Roman"/>
              </a:rPr>
              <a:t>Algorithm Layer 2:</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412" name="Google Shape;412;p32"/>
          <p:cNvSpPr txBox="1"/>
          <p:nvPr/>
        </p:nvSpPr>
        <p:spPr>
          <a:xfrm>
            <a:off x="1093000" y="3450425"/>
            <a:ext cx="1500300" cy="1356300"/>
          </a:xfrm>
          <a:prstGeom prst="rect">
            <a:avLst/>
          </a:prstGeom>
          <a:noFill/>
          <a:ln>
            <a:noFill/>
          </a:ln>
        </p:spPr>
        <p:txBody>
          <a:bodyPr anchorCtr="0" anchor="t" bIns="91425" lIns="91425" spcFirstLastPara="1" rIns="91425" wrap="square" tIns="91425">
            <a:spAutoFit/>
          </a:bodyPr>
          <a:lstStyle/>
          <a:p>
            <a:pPr indent="-400050" lvl="0" marL="412750" rtl="0" algn="l">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For D</a:t>
            </a:r>
            <a:endParaRPr sz="1800">
              <a:solidFill>
                <a:schemeClr val="dk1"/>
              </a:solidFill>
              <a:latin typeface="Times New Roman"/>
              <a:ea typeface="Times New Roman"/>
              <a:cs typeface="Times New Roman"/>
              <a:sym typeface="Times New Roman"/>
            </a:endParaRPr>
          </a:p>
          <a:p>
            <a:pPr indent="-400050" lvl="0" marL="412750" rtl="0" algn="l">
              <a:spcBef>
                <a:spcPts val="165"/>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For U</a:t>
            </a:r>
            <a:endParaRPr sz="1800">
              <a:solidFill>
                <a:schemeClr val="dk1"/>
              </a:solidFill>
              <a:latin typeface="Times New Roman"/>
              <a:ea typeface="Times New Roman"/>
              <a:cs typeface="Times New Roman"/>
              <a:sym typeface="Times New Roman"/>
            </a:endParaRPr>
          </a:p>
          <a:p>
            <a:pPr indent="-400050" lvl="0" marL="412750" rtl="0" algn="l">
              <a:spcBef>
                <a:spcPts val="165"/>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For I</a:t>
            </a:r>
            <a:endParaRPr sz="1800">
              <a:solidFill>
                <a:schemeClr val="dk1"/>
              </a:solidFill>
              <a:latin typeface="Times New Roman"/>
              <a:ea typeface="Times New Roman"/>
              <a:cs typeface="Times New Roman"/>
              <a:sym typeface="Times New Roman"/>
            </a:endParaRPr>
          </a:p>
          <a:p>
            <a:pPr indent="-400050" lvl="0" marL="412750" rtl="0" algn="l">
              <a:spcBef>
                <a:spcPts val="165"/>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For S</a:t>
            </a:r>
            <a:endParaRPr>
              <a:latin typeface="Barlow Light"/>
              <a:ea typeface="Barlow Light"/>
              <a:cs typeface="Barlow Light"/>
              <a:sym typeface="Barlow Light"/>
            </a:endParaRPr>
          </a:p>
        </p:txBody>
      </p:sp>
      <p:sp>
        <p:nvSpPr>
          <p:cNvPr id="413" name="Google Shape;413;p32"/>
          <p:cNvSpPr txBox="1"/>
          <p:nvPr/>
        </p:nvSpPr>
        <p:spPr>
          <a:xfrm>
            <a:off x="2443175" y="3450425"/>
            <a:ext cx="2068200" cy="13563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lang="en" sz="1800">
                <a:solidFill>
                  <a:schemeClr val="dk1"/>
                </a:solidFill>
                <a:latin typeface="Times New Roman"/>
                <a:ea typeface="Times New Roman"/>
                <a:cs typeface="Times New Roman"/>
                <a:sym typeface="Times New Roman"/>
              </a:rPr>
              <a:t>: R and U</a:t>
            </a:r>
            <a:endParaRPr sz="1800">
              <a:solidFill>
                <a:schemeClr val="dk1"/>
              </a:solidFill>
              <a:latin typeface="Times New Roman"/>
              <a:ea typeface="Times New Roman"/>
              <a:cs typeface="Times New Roman"/>
              <a:sym typeface="Times New Roman"/>
            </a:endParaRPr>
          </a:p>
          <a:p>
            <a:pPr indent="0" lvl="0" marL="12700" rtl="0" algn="l">
              <a:spcBef>
                <a:spcPts val="165"/>
              </a:spcBef>
              <a:spcAft>
                <a:spcPts val="0"/>
              </a:spcAft>
              <a:buClr>
                <a:schemeClr val="dk1"/>
              </a:buClr>
              <a:buFont typeface="Arial"/>
              <a:buNone/>
            </a:pPr>
            <a:r>
              <a:rPr lang="en" sz="1800">
                <a:solidFill>
                  <a:schemeClr val="dk1"/>
                </a:solidFill>
                <a:latin typeface="Times New Roman"/>
                <a:ea typeface="Times New Roman"/>
                <a:cs typeface="Times New Roman"/>
                <a:sym typeface="Times New Roman"/>
              </a:rPr>
              <a:t>: D and R</a:t>
            </a:r>
            <a:endParaRPr sz="1800">
              <a:solidFill>
                <a:schemeClr val="dk1"/>
              </a:solidFill>
              <a:latin typeface="Times New Roman"/>
              <a:ea typeface="Times New Roman"/>
              <a:cs typeface="Times New Roman"/>
              <a:sym typeface="Times New Roman"/>
            </a:endParaRPr>
          </a:p>
          <a:p>
            <a:pPr indent="0" lvl="0" marL="12700" rtl="0" algn="l">
              <a:spcBef>
                <a:spcPts val="165"/>
              </a:spcBef>
              <a:spcAft>
                <a:spcPts val="0"/>
              </a:spcAft>
              <a:buClr>
                <a:schemeClr val="dk1"/>
              </a:buClr>
              <a:buFont typeface="Arial"/>
              <a:buNone/>
            </a:pPr>
            <a:r>
              <a:rPr lang="en" sz="1800">
                <a:solidFill>
                  <a:schemeClr val="dk1"/>
                </a:solidFill>
                <a:latin typeface="Times New Roman"/>
                <a:ea typeface="Times New Roman"/>
                <a:cs typeface="Times New Roman"/>
                <a:sym typeface="Times New Roman"/>
              </a:rPr>
              <a:t>: T, D, K and I</a:t>
            </a:r>
            <a:endParaRPr sz="1800">
              <a:solidFill>
                <a:schemeClr val="dk1"/>
              </a:solidFill>
              <a:latin typeface="Times New Roman"/>
              <a:ea typeface="Times New Roman"/>
              <a:cs typeface="Times New Roman"/>
              <a:sym typeface="Times New Roman"/>
            </a:endParaRPr>
          </a:p>
          <a:p>
            <a:pPr indent="0" lvl="0" marL="12700" rtl="0" algn="l">
              <a:spcBef>
                <a:spcPts val="165"/>
              </a:spcBef>
              <a:spcAft>
                <a:spcPts val="0"/>
              </a:spcAft>
              <a:buClr>
                <a:schemeClr val="dk1"/>
              </a:buClr>
              <a:buFont typeface="Arial"/>
              <a:buNone/>
            </a:pPr>
            <a:r>
              <a:rPr lang="en" sz="1800">
                <a:solidFill>
                  <a:schemeClr val="dk1"/>
                </a:solidFill>
                <a:latin typeface="Times New Roman"/>
                <a:ea typeface="Times New Roman"/>
                <a:cs typeface="Times New Roman"/>
                <a:sym typeface="Times New Roman"/>
              </a:rPr>
              <a:t>: M and N</a:t>
            </a:r>
            <a:endParaRPr>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idx="1" type="body"/>
          </p:nvPr>
        </p:nvSpPr>
        <p:spPr>
          <a:xfrm>
            <a:off x="6390750" y="439500"/>
            <a:ext cx="2122500" cy="34932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600">
                <a:solidFill>
                  <a:srgbClr val="351C75"/>
                </a:solidFill>
                <a:latin typeface="Lato"/>
                <a:ea typeface="Lato"/>
                <a:cs typeface="Lato"/>
                <a:sym typeface="Lato"/>
              </a:rPr>
              <a:t>Our CNN Classifier Model</a:t>
            </a:r>
            <a:endParaRPr b="1" sz="2600">
              <a:solidFill>
                <a:srgbClr val="351C75"/>
              </a:solidFill>
              <a:latin typeface="Lato"/>
              <a:ea typeface="Lato"/>
              <a:cs typeface="Lato"/>
              <a:sym typeface="Lato"/>
            </a:endParaRPr>
          </a:p>
        </p:txBody>
      </p:sp>
      <p:sp>
        <p:nvSpPr>
          <p:cNvPr id="419" name="Google Shape;419;p33"/>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0" name="Google Shape;420;p33"/>
          <p:cNvSpPr/>
          <p:nvPr/>
        </p:nvSpPr>
        <p:spPr>
          <a:xfrm>
            <a:off x="-35550" y="0"/>
            <a:ext cx="61317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idx="1" type="body"/>
          </p:nvPr>
        </p:nvSpPr>
        <p:spPr>
          <a:xfrm>
            <a:off x="6140050" y="439500"/>
            <a:ext cx="2667900" cy="3493200"/>
          </a:xfrm>
          <a:prstGeom prst="rect">
            <a:avLst/>
          </a:prstGeom>
        </p:spPr>
        <p:txBody>
          <a:bodyPr anchorCtr="0" anchor="ctr" bIns="91425" lIns="91425" spcFirstLastPara="1" rIns="91425" wrap="square" tIns="91425">
            <a:noAutofit/>
          </a:bodyPr>
          <a:lstStyle/>
          <a:p>
            <a:pPr indent="0" lvl="0" marL="12700" marR="5080" rtl="0" algn="l">
              <a:lnSpc>
                <a:spcPct val="100699"/>
              </a:lnSpc>
              <a:spcBef>
                <a:spcPts val="0"/>
              </a:spcBef>
              <a:spcAft>
                <a:spcPts val="0"/>
              </a:spcAft>
              <a:buClr>
                <a:schemeClr val="dk1"/>
              </a:buClr>
              <a:buFont typeface="Arial"/>
              <a:buNone/>
            </a:pPr>
            <a:r>
              <a:rPr b="1" lang="en" sz="3600">
                <a:solidFill>
                  <a:schemeClr val="lt1"/>
                </a:solidFill>
                <a:latin typeface="Arial"/>
                <a:ea typeface="Arial"/>
                <a:cs typeface="Arial"/>
                <a:sym typeface="Arial"/>
              </a:rPr>
              <a:t>Finger Spelling Sentence  Formation</a:t>
            </a:r>
            <a:endParaRPr b="1" sz="2600">
              <a:solidFill>
                <a:srgbClr val="351C75"/>
              </a:solidFill>
              <a:latin typeface="Lato"/>
              <a:ea typeface="Lato"/>
              <a:cs typeface="Lato"/>
              <a:sym typeface="Lato"/>
            </a:endParaRPr>
          </a:p>
        </p:txBody>
      </p:sp>
      <p:sp>
        <p:nvSpPr>
          <p:cNvPr id="426" name="Google Shape;426;p3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7" name="Google Shape;427;p34"/>
          <p:cNvSpPr txBox="1"/>
          <p:nvPr/>
        </p:nvSpPr>
        <p:spPr>
          <a:xfrm>
            <a:off x="182175" y="835825"/>
            <a:ext cx="5883000" cy="3699300"/>
          </a:xfrm>
          <a:prstGeom prst="rect">
            <a:avLst/>
          </a:prstGeom>
          <a:noFill/>
          <a:ln>
            <a:noFill/>
          </a:ln>
        </p:spPr>
        <p:txBody>
          <a:bodyPr anchorCtr="0" anchor="t" bIns="91425" lIns="91425" spcFirstLastPara="1" rIns="91425" wrap="square" tIns="91425">
            <a:spAutoFit/>
          </a:bodyPr>
          <a:lstStyle/>
          <a:p>
            <a:pPr indent="-374650" lvl="0" marL="412115" marR="5080" rtl="0" algn="just">
              <a:lnSpc>
                <a:spcPct val="1076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Whenever the count of a letter detected exceeds a specific value and no other letter  is close to it by a threshold we print the letter and add it to the current string(In our  code we kept the value as 50 and difference threshold as 20).</a:t>
            </a:r>
            <a:endParaRPr>
              <a:solidFill>
                <a:schemeClr val="dk1"/>
              </a:solidFill>
              <a:latin typeface="Times New Roman"/>
              <a:ea typeface="Times New Roman"/>
              <a:cs typeface="Times New Roman"/>
              <a:sym typeface="Times New Roman"/>
            </a:endParaRPr>
          </a:p>
          <a:p>
            <a:pPr indent="0" lvl="0" marL="0" rtl="0" algn="l">
              <a:spcBef>
                <a:spcPts val="25"/>
              </a:spcBef>
              <a:spcAft>
                <a:spcPts val="0"/>
              </a:spcAft>
              <a:buClr>
                <a:schemeClr val="dk1"/>
              </a:buClr>
              <a:buSzPts val="2000"/>
              <a:buFont typeface="Times New Roman"/>
              <a:buNone/>
            </a:pPr>
            <a:r>
              <a:t/>
            </a:r>
            <a:endParaRPr sz="1600">
              <a:solidFill>
                <a:schemeClr val="dk1"/>
              </a:solidFill>
              <a:latin typeface="Times New Roman"/>
              <a:ea typeface="Times New Roman"/>
              <a:cs typeface="Times New Roman"/>
              <a:sym typeface="Times New Roman"/>
            </a:endParaRPr>
          </a:p>
          <a:p>
            <a:pPr indent="-317500" lvl="0" marL="354965" marR="589280" rtl="0" algn="l">
              <a:lnSpc>
                <a:spcPct val="1076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Otherwise we clear the current dictionary which has the count of detections of  present symbol to avoid the probability of a wrong letter getting predicted.</a:t>
            </a:r>
            <a:endParaRPr>
              <a:solidFill>
                <a:schemeClr val="dk1"/>
              </a:solidFill>
              <a:latin typeface="Times New Roman"/>
              <a:ea typeface="Times New Roman"/>
              <a:cs typeface="Times New Roman"/>
              <a:sym typeface="Times New Roman"/>
            </a:endParaRPr>
          </a:p>
          <a:p>
            <a:pPr indent="0" lvl="0" marL="0" rtl="0" algn="l">
              <a:spcBef>
                <a:spcPts val="25"/>
              </a:spcBef>
              <a:spcAft>
                <a:spcPts val="0"/>
              </a:spcAft>
              <a:buClr>
                <a:schemeClr val="dk1"/>
              </a:buClr>
              <a:buSzPts val="2000"/>
              <a:buFont typeface="Times New Roman"/>
              <a:buNone/>
            </a:pPr>
            <a:r>
              <a:t/>
            </a:r>
            <a:endParaRPr sz="1600">
              <a:solidFill>
                <a:schemeClr val="dk1"/>
              </a:solidFill>
              <a:latin typeface="Times New Roman"/>
              <a:ea typeface="Times New Roman"/>
              <a:cs typeface="Times New Roman"/>
              <a:sym typeface="Times New Roman"/>
            </a:endParaRPr>
          </a:p>
          <a:p>
            <a:pPr indent="-329565" lvl="0" marL="354965" marR="1186815" rtl="0" algn="l">
              <a:lnSpc>
                <a:spcPct val="1076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Whenever the count of a blank(plain background) detected exceeds a  specific value and if the current buffer is empty no spaces are detected.</a:t>
            </a:r>
            <a:endParaRPr>
              <a:solidFill>
                <a:schemeClr val="dk1"/>
              </a:solidFill>
              <a:latin typeface="Times New Roman"/>
              <a:ea typeface="Times New Roman"/>
              <a:cs typeface="Times New Roman"/>
              <a:sym typeface="Times New Roman"/>
            </a:endParaRPr>
          </a:p>
          <a:p>
            <a:pPr indent="0" lvl="0" marL="0" rtl="0" algn="l">
              <a:spcBef>
                <a:spcPts val="25"/>
              </a:spcBef>
              <a:spcAft>
                <a:spcPts val="0"/>
              </a:spcAft>
              <a:buClr>
                <a:schemeClr val="dk1"/>
              </a:buClr>
              <a:buSzPts val="2000"/>
              <a:buFont typeface="Times New Roman"/>
              <a:buNone/>
            </a:pPr>
            <a:r>
              <a:t/>
            </a:r>
            <a:endParaRPr sz="1600">
              <a:solidFill>
                <a:schemeClr val="dk1"/>
              </a:solidFill>
              <a:latin typeface="Times New Roman"/>
              <a:ea typeface="Times New Roman"/>
              <a:cs typeface="Times New Roman"/>
              <a:sym typeface="Times New Roman"/>
            </a:endParaRPr>
          </a:p>
          <a:p>
            <a:pPr indent="-317500" lvl="0" marL="354965" marR="887730" rtl="0" algn="l">
              <a:lnSpc>
                <a:spcPct val="1076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In other case it predicts the end of word by printing a space and the current  gets appended to the sentence below.</a:t>
            </a:r>
            <a:endParaRPr sz="1000">
              <a:latin typeface="Barlow Light"/>
              <a:ea typeface="Barlow Light"/>
              <a:cs typeface="Barlow Light"/>
              <a:sym typeface="Barlow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type="title"/>
          </p:nvPr>
        </p:nvSpPr>
        <p:spPr>
          <a:xfrm>
            <a:off x="457200" y="857250"/>
            <a:ext cx="5138700" cy="58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rgbClr val="A61C00"/>
                </a:solidFill>
              </a:rPr>
              <a:t>Auto Correct Feature</a:t>
            </a:r>
            <a:endParaRPr sz="2500">
              <a:solidFill>
                <a:srgbClr val="A61C00"/>
              </a:solidFill>
            </a:endParaRPr>
          </a:p>
        </p:txBody>
      </p:sp>
      <p:sp>
        <p:nvSpPr>
          <p:cNvPr id="433" name="Google Shape;433;p3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4" name="Google Shape;434;p35"/>
          <p:cNvSpPr txBox="1"/>
          <p:nvPr/>
        </p:nvSpPr>
        <p:spPr>
          <a:xfrm>
            <a:off x="621500" y="1618050"/>
            <a:ext cx="5138700" cy="2135700"/>
          </a:xfrm>
          <a:prstGeom prst="rect">
            <a:avLst/>
          </a:prstGeom>
          <a:noFill/>
          <a:ln>
            <a:noFill/>
          </a:ln>
        </p:spPr>
        <p:txBody>
          <a:bodyPr anchorCtr="0" anchor="t" bIns="91425" lIns="91425" spcFirstLastPara="1" rIns="91425" wrap="square" tIns="91425">
            <a:spAutoFit/>
          </a:bodyPr>
          <a:lstStyle/>
          <a:p>
            <a:pPr indent="0" lvl="0" marL="12700" marR="5080" rtl="0" algn="just">
              <a:lnSpc>
                <a:spcPct val="107600"/>
              </a:lnSpc>
              <a:spcBef>
                <a:spcPts val="0"/>
              </a:spcBef>
              <a:spcAft>
                <a:spcPts val="0"/>
              </a:spcAft>
              <a:buClr>
                <a:schemeClr val="dk1"/>
              </a:buClr>
              <a:buFont typeface="Arial"/>
              <a:buNone/>
            </a:pPr>
            <a:r>
              <a:rPr lang="en" sz="1700">
                <a:solidFill>
                  <a:schemeClr val="dk1"/>
                </a:solidFill>
                <a:latin typeface="Times New Roman"/>
                <a:ea typeface="Times New Roman"/>
                <a:cs typeface="Times New Roman"/>
                <a:sym typeface="Times New Roman"/>
              </a:rPr>
              <a:t>A python library </a:t>
            </a:r>
            <a:r>
              <a:rPr b="1" lang="en" sz="1700">
                <a:solidFill>
                  <a:schemeClr val="dk1"/>
                </a:solidFill>
                <a:latin typeface="Times New Roman"/>
                <a:ea typeface="Times New Roman"/>
                <a:cs typeface="Times New Roman"/>
                <a:sym typeface="Times New Roman"/>
              </a:rPr>
              <a:t>Hunspell_suggest </a:t>
            </a:r>
            <a:r>
              <a:rPr lang="en" sz="1700">
                <a:solidFill>
                  <a:schemeClr val="dk1"/>
                </a:solidFill>
                <a:latin typeface="Times New Roman"/>
                <a:ea typeface="Times New Roman"/>
                <a:cs typeface="Times New Roman"/>
                <a:sym typeface="Times New Roman"/>
              </a:rPr>
              <a:t>is used to suggest correct alternatives for  each (incorrect) input word and we display a set of words matching the current  word in which the user can select a word to append it to the current sentence.This  helps in reducing mistakes committed in spellings and assists in predicting  complex words.</a:t>
            </a:r>
            <a:endParaRPr sz="1300">
              <a:latin typeface="Barlow Light"/>
              <a:ea typeface="Barlow Light"/>
              <a:cs typeface="Barlow Light"/>
              <a:sym typeface="Barlow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51C75"/>
                </a:solidFill>
              </a:rPr>
              <a:t>7</a:t>
            </a:r>
            <a:r>
              <a:rPr b="1" lang="en">
                <a:solidFill>
                  <a:srgbClr val="351C75"/>
                </a:solidFill>
              </a:rPr>
              <a:t>. RESULTS</a:t>
            </a:r>
            <a:endParaRPr b="1">
              <a:solidFill>
                <a:srgbClr val="351C75"/>
              </a:solidFill>
            </a:endParaRPr>
          </a:p>
        </p:txBody>
      </p:sp>
      <p:graphicFrame>
        <p:nvGraphicFramePr>
          <p:cNvPr id="440" name="Google Shape;440;p36"/>
          <p:cNvGraphicFramePr/>
          <p:nvPr/>
        </p:nvGraphicFramePr>
        <p:xfrm>
          <a:off x="363250" y="1648206"/>
          <a:ext cx="3000000" cy="3000000"/>
        </p:xfrm>
        <a:graphic>
          <a:graphicData uri="http://schemas.openxmlformats.org/drawingml/2006/table">
            <a:tbl>
              <a:tblPr>
                <a:noFill/>
                <a:tableStyleId>{9E883A7F-54A6-4591-B2E9-D7C9748188FA}</a:tableStyleId>
              </a:tblPr>
              <a:tblGrid>
                <a:gridCol w="1637100"/>
                <a:gridCol w="1637100"/>
                <a:gridCol w="1637100"/>
              </a:tblGrid>
              <a:tr h="726800">
                <a:tc>
                  <a:txBody>
                    <a:bodyPr/>
                    <a:lstStyle/>
                    <a:p>
                      <a:pPr indent="0" lvl="0" marL="0" rtl="0" algn="l">
                        <a:spcBef>
                          <a:spcPts val="0"/>
                        </a:spcBef>
                        <a:spcAft>
                          <a:spcPts val="0"/>
                        </a:spcAft>
                        <a:buNone/>
                      </a:pPr>
                      <a:r>
                        <a:t/>
                      </a:r>
                      <a:endParaRPr>
                        <a:latin typeface="Barlow Light"/>
                        <a:ea typeface="Barlow Light"/>
                        <a:cs typeface="Barlow Light"/>
                        <a:sym typeface="Barlow Light"/>
                      </a:endParaRPr>
                    </a:p>
                  </a:txBody>
                  <a:tcPr marT="68575" marB="68575" marR="91425" marL="91425" anchor="ctr">
                    <a:lnL cap="flat" cmpd="sng" w="9525">
                      <a:solidFill>
                        <a:srgbClr val="A5B0FE"/>
                      </a:solidFill>
                      <a:prstDash val="solid"/>
                      <a:round/>
                      <a:headEnd len="sm" w="sm" type="none"/>
                      <a:tailEnd len="sm" w="sm" type="none"/>
                    </a:lnL>
                    <a:lnR cap="flat" cmpd="sng" w="9525">
                      <a:solidFill>
                        <a:srgbClr val="A5B0FE"/>
                      </a:solidFill>
                      <a:prstDash val="dash"/>
                      <a:round/>
                      <a:headEnd len="sm" w="sm" type="none"/>
                      <a:tailEnd len="sm" w="sm" type="none"/>
                    </a:lnR>
                    <a:lnT cap="flat" cmpd="sng" w="2857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Barlow"/>
                          <a:ea typeface="Barlow"/>
                          <a:cs typeface="Barlow"/>
                          <a:sym typeface="Barlow"/>
                        </a:rPr>
                        <a:t>Kaggle dataset</a:t>
                      </a:r>
                      <a:endParaRPr b="1">
                        <a:latin typeface="Barlow"/>
                        <a:ea typeface="Barlow"/>
                        <a:cs typeface="Barlow"/>
                        <a:sym typeface="Barlow"/>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2857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Barlow"/>
                          <a:ea typeface="Barlow"/>
                          <a:cs typeface="Barlow"/>
                          <a:sym typeface="Barlow"/>
                        </a:rPr>
                        <a:t>Our own Dataset</a:t>
                      </a:r>
                      <a:endParaRPr b="1">
                        <a:latin typeface="Barlow"/>
                        <a:ea typeface="Barlow"/>
                        <a:cs typeface="Barlow"/>
                        <a:sym typeface="Barlow"/>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2857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r>
              <a:tr h="726800">
                <a:tc>
                  <a:txBody>
                    <a:bodyPr/>
                    <a:lstStyle/>
                    <a:p>
                      <a:pPr indent="0" lvl="0" marL="0" rtl="0" algn="r">
                        <a:spcBef>
                          <a:spcPts val="0"/>
                        </a:spcBef>
                        <a:spcAft>
                          <a:spcPts val="0"/>
                        </a:spcAft>
                        <a:buNone/>
                      </a:pPr>
                      <a:r>
                        <a:rPr b="1" lang="en">
                          <a:latin typeface="Barlow"/>
                          <a:ea typeface="Barlow"/>
                          <a:cs typeface="Barlow"/>
                          <a:sym typeface="Barlow"/>
                        </a:rPr>
                        <a:t>Training Accuracy</a:t>
                      </a:r>
                      <a:endParaRPr b="1">
                        <a:latin typeface="Barlow"/>
                        <a:ea typeface="Barlow"/>
                        <a:cs typeface="Barlow"/>
                        <a:sym typeface="Barlow"/>
                      </a:endParaRPr>
                    </a:p>
                  </a:txBody>
                  <a:tcPr marT="68575" marB="68575" marR="91425" marL="91425" anchor="ctr">
                    <a:lnL cap="flat" cmpd="sng" w="9525">
                      <a:solidFill>
                        <a:srgbClr val="A5B0FE"/>
                      </a:solidFill>
                      <a:prstDash val="solid"/>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800">
                          <a:latin typeface="Barlow Light"/>
                          <a:ea typeface="Barlow Light"/>
                          <a:cs typeface="Barlow Light"/>
                          <a:sym typeface="Barlow Light"/>
                        </a:rPr>
                        <a:t>86.09%</a:t>
                      </a:r>
                      <a:endParaRPr sz="18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Barlow Light"/>
                          <a:ea typeface="Barlow Light"/>
                          <a:cs typeface="Barlow Light"/>
                          <a:sym typeface="Barlow Light"/>
                        </a:rPr>
                        <a:t>97.35%</a:t>
                      </a:r>
                      <a:endParaRPr sz="18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r>
              <a:tr h="726800">
                <a:tc>
                  <a:txBody>
                    <a:bodyPr/>
                    <a:lstStyle/>
                    <a:p>
                      <a:pPr indent="0" lvl="0" marL="0" rtl="0" algn="r">
                        <a:spcBef>
                          <a:spcPts val="0"/>
                        </a:spcBef>
                        <a:spcAft>
                          <a:spcPts val="0"/>
                        </a:spcAft>
                        <a:buNone/>
                      </a:pPr>
                      <a:r>
                        <a:rPr b="1" lang="en">
                          <a:latin typeface="Barlow"/>
                          <a:ea typeface="Barlow"/>
                          <a:cs typeface="Barlow"/>
                          <a:sym typeface="Barlow"/>
                        </a:rPr>
                        <a:t>Testing Accuracy</a:t>
                      </a:r>
                      <a:endParaRPr b="1">
                        <a:latin typeface="Barlow"/>
                        <a:ea typeface="Barlow"/>
                        <a:cs typeface="Barlow"/>
                        <a:sym typeface="Barlow"/>
                      </a:endParaRPr>
                    </a:p>
                  </a:txBody>
                  <a:tcPr marT="68575" marB="68575" marR="91425" marL="91425" anchor="ctr">
                    <a:lnL cap="flat" cmpd="sng" w="9525">
                      <a:solidFill>
                        <a:srgbClr val="A5B0FE"/>
                      </a:solidFill>
                      <a:prstDash val="solid"/>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Barlow Light"/>
                          <a:ea typeface="Barlow Light"/>
                          <a:cs typeface="Barlow Light"/>
                          <a:sym typeface="Barlow Light"/>
                        </a:rPr>
                        <a:t>91.19%</a:t>
                      </a:r>
                      <a:endParaRPr sz="18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Barlow Light"/>
                          <a:ea typeface="Barlow Light"/>
                          <a:cs typeface="Barlow Light"/>
                          <a:sym typeface="Barlow Light"/>
                        </a:rPr>
                        <a:t>98.35%</a:t>
                      </a:r>
                      <a:endParaRPr sz="1800">
                        <a:latin typeface="Barlow Light"/>
                        <a:ea typeface="Barlow Light"/>
                        <a:cs typeface="Barlow Light"/>
                        <a:sym typeface="Barlow Light"/>
                      </a:endParaRPr>
                    </a:p>
                  </a:txBody>
                  <a:tcPr marT="68575" marB="68575" marR="91425" marL="91425" anchor="ctr">
                    <a:lnL cap="flat" cmpd="sng" w="9525">
                      <a:solidFill>
                        <a:srgbClr val="A5B0FE"/>
                      </a:solidFill>
                      <a:prstDash val="dash"/>
                      <a:round/>
                      <a:headEnd len="sm" w="sm" type="none"/>
                      <a:tailEnd len="sm" w="sm" type="none"/>
                    </a:lnL>
                    <a:lnR cap="flat" cmpd="sng" w="9525">
                      <a:solidFill>
                        <a:srgbClr val="A5B0FE"/>
                      </a:solidFill>
                      <a:prstDash val="dash"/>
                      <a:round/>
                      <a:headEnd len="sm" w="sm" type="none"/>
                      <a:tailEnd len="sm" w="sm" type="none"/>
                    </a:lnR>
                    <a:lnT cap="flat" cmpd="sng" w="9525">
                      <a:solidFill>
                        <a:srgbClr val="A5B0FE"/>
                      </a:solidFill>
                      <a:prstDash val="solid"/>
                      <a:round/>
                      <a:headEnd len="sm" w="sm" type="none"/>
                      <a:tailEnd len="sm" w="sm" type="none"/>
                    </a:lnT>
                    <a:lnB cap="flat" cmpd="sng" w="9525">
                      <a:solidFill>
                        <a:srgbClr val="A5B0FE"/>
                      </a:solidFill>
                      <a:prstDash val="solid"/>
                      <a:round/>
                      <a:headEnd len="sm" w="sm" type="none"/>
                      <a:tailEnd len="sm" w="sm" type="none"/>
                    </a:lnB>
                  </a:tcPr>
                </a:tc>
              </a:tr>
            </a:tbl>
          </a:graphicData>
        </a:graphic>
      </p:graphicFrame>
      <p:sp>
        <p:nvSpPr>
          <p:cNvPr id="441" name="Google Shape;441;p3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7"/>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7" name="Google Shape;447;p37"/>
          <p:cNvPicPr preferRelativeResize="0"/>
          <p:nvPr/>
        </p:nvPicPr>
        <p:blipFill rotWithShape="1">
          <a:blip r:embed="rId3">
            <a:alphaModFix/>
          </a:blip>
          <a:srcRect b="0" l="0" r="1107" t="-9075"/>
          <a:stretch/>
        </p:blipFill>
        <p:spPr>
          <a:xfrm>
            <a:off x="201175" y="1564501"/>
            <a:ext cx="8741626" cy="2734175"/>
          </a:xfrm>
          <a:prstGeom prst="rect">
            <a:avLst/>
          </a:prstGeom>
          <a:noFill/>
          <a:ln>
            <a:noFill/>
          </a:ln>
        </p:spPr>
      </p:pic>
      <p:sp>
        <p:nvSpPr>
          <p:cNvPr id="448" name="Google Shape;448;p37"/>
          <p:cNvSpPr txBox="1"/>
          <p:nvPr/>
        </p:nvSpPr>
        <p:spPr>
          <a:xfrm>
            <a:off x="610800" y="664375"/>
            <a:ext cx="7854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Accuracy achieved on our </a:t>
            </a:r>
            <a:r>
              <a:rPr b="1" lang="en" sz="1600" u="sng">
                <a:solidFill>
                  <a:schemeClr val="dk1"/>
                </a:solidFill>
              </a:rPr>
              <a:t>own data set </a:t>
            </a:r>
            <a:r>
              <a:rPr lang="en" sz="1600">
                <a:solidFill>
                  <a:schemeClr val="dk1"/>
                </a:solidFill>
              </a:rPr>
              <a:t>:</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Training accuracy : 97.35%        Testing Accuracy : 98.35%</a:t>
            </a:r>
            <a:endParaRPr>
              <a:latin typeface="Barlow Light"/>
              <a:ea typeface="Barlow Light"/>
              <a:cs typeface="Barlow Light"/>
              <a:sym typeface="Barlow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54" name="Google Shape;454;p38"/>
          <p:cNvSpPr txBox="1"/>
          <p:nvPr/>
        </p:nvSpPr>
        <p:spPr>
          <a:xfrm>
            <a:off x="610800" y="664375"/>
            <a:ext cx="785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Accuracy achieved on </a:t>
            </a:r>
            <a:r>
              <a:rPr b="1" lang="en" sz="1600" u="sng">
                <a:solidFill>
                  <a:schemeClr val="dk1"/>
                </a:solidFill>
              </a:rPr>
              <a:t>ASL kaggle data set </a:t>
            </a:r>
            <a:r>
              <a:rPr lang="en" sz="1600">
                <a:solidFill>
                  <a:schemeClr val="dk1"/>
                </a:solidFill>
              </a:rPr>
              <a:t>:https://www.kaggle.com/grassknoted/asl-alphabet</a:t>
            </a:r>
            <a:endParaRPr sz="1600">
              <a:solidFill>
                <a:schemeClr val="dk1"/>
              </a:solidFill>
            </a:endParaRPr>
          </a:p>
          <a:p>
            <a:pPr indent="0" lvl="0" marL="0" rtl="0" algn="l">
              <a:spcBef>
                <a:spcPts val="0"/>
              </a:spcBef>
              <a:spcAft>
                <a:spcPts val="0"/>
              </a:spcAft>
              <a:buNone/>
            </a:pPr>
            <a:r>
              <a:rPr lang="en" sz="1600">
                <a:solidFill>
                  <a:schemeClr val="dk1"/>
                </a:solidFill>
              </a:rPr>
              <a:t>Training accuracy : 86.09%        Testing Accuracy : 91.19%</a:t>
            </a:r>
            <a:endParaRPr sz="1600">
              <a:solidFill>
                <a:schemeClr val="dk1"/>
              </a:solidFill>
            </a:endParaRPr>
          </a:p>
        </p:txBody>
      </p:sp>
      <p:pic>
        <p:nvPicPr>
          <p:cNvPr id="455" name="Google Shape;455;p38"/>
          <p:cNvPicPr preferRelativeResize="0"/>
          <p:nvPr/>
        </p:nvPicPr>
        <p:blipFill rotWithShape="1">
          <a:blip r:embed="rId3">
            <a:alphaModFix/>
          </a:blip>
          <a:srcRect b="0" l="490" r="-489" t="0"/>
          <a:stretch/>
        </p:blipFill>
        <p:spPr>
          <a:xfrm>
            <a:off x="195213" y="1820325"/>
            <a:ext cx="8753475" cy="289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9"/>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51C75"/>
                </a:solidFill>
              </a:rPr>
              <a:t>8.</a:t>
            </a:r>
            <a:r>
              <a:rPr b="1" lang="en">
                <a:solidFill>
                  <a:srgbClr val="351C75"/>
                </a:solidFill>
              </a:rPr>
              <a:t>Challenges Faced</a:t>
            </a:r>
            <a:endParaRPr b="1">
              <a:solidFill>
                <a:srgbClr val="351C75"/>
              </a:solidFill>
            </a:endParaRPr>
          </a:p>
        </p:txBody>
      </p:sp>
      <p:sp>
        <p:nvSpPr>
          <p:cNvPr id="461" name="Google Shape;461;p3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62" name="Google Shape;462;p39"/>
          <p:cNvSpPr txBox="1"/>
          <p:nvPr/>
        </p:nvSpPr>
        <p:spPr>
          <a:xfrm>
            <a:off x="492925" y="1564475"/>
            <a:ext cx="5368500" cy="2796900"/>
          </a:xfrm>
          <a:prstGeom prst="rect">
            <a:avLst/>
          </a:prstGeom>
          <a:noFill/>
          <a:ln>
            <a:noFill/>
          </a:ln>
        </p:spPr>
        <p:txBody>
          <a:bodyPr anchorCtr="0" anchor="t" bIns="91425" lIns="91425" spcFirstLastPara="1" rIns="91425" wrap="square" tIns="91425">
            <a:spAutoFit/>
          </a:bodyPr>
          <a:lstStyle/>
          <a:p>
            <a:pPr indent="-438150" lvl="0" marL="469265" marR="172720" rtl="0" algn="l">
              <a:lnSpc>
                <a:spcPct val="114599"/>
              </a:lnSpc>
              <a:spcBef>
                <a:spcPts val="0"/>
              </a:spcBef>
              <a:spcAft>
                <a:spcPts val="0"/>
              </a:spcAft>
              <a:buClr>
                <a:schemeClr val="dk1"/>
              </a:buClr>
              <a:buSzPts val="1500"/>
              <a:buChar char="➢"/>
            </a:pPr>
            <a:r>
              <a:rPr lang="en" sz="1500">
                <a:solidFill>
                  <a:schemeClr val="dk1"/>
                </a:solidFill>
                <a:latin typeface="Lato"/>
                <a:ea typeface="Lato"/>
                <a:cs typeface="Lato"/>
                <a:sym typeface="Lato"/>
              </a:rPr>
              <a:t>We couldn’t find a dataset with raw images of all the asl characters so  we made our own dataset.</a:t>
            </a:r>
            <a:endParaRPr sz="1500">
              <a:solidFill>
                <a:schemeClr val="dk1"/>
              </a:solidFill>
              <a:latin typeface="Lato"/>
              <a:ea typeface="Lato"/>
              <a:cs typeface="Lato"/>
              <a:sym typeface="Lato"/>
            </a:endParaRPr>
          </a:p>
          <a:p>
            <a:pPr indent="-438150" lvl="0" marL="469265" marR="5080" rtl="0" algn="l">
              <a:lnSpc>
                <a:spcPct val="114599"/>
              </a:lnSpc>
              <a:spcBef>
                <a:spcPts val="0"/>
              </a:spcBef>
              <a:spcAft>
                <a:spcPts val="0"/>
              </a:spcAft>
              <a:buClr>
                <a:schemeClr val="dk1"/>
              </a:buClr>
              <a:buSzPts val="1500"/>
              <a:buChar char="➢"/>
            </a:pPr>
            <a:r>
              <a:rPr lang="en" sz="1500">
                <a:solidFill>
                  <a:schemeClr val="dk1"/>
                </a:solidFill>
                <a:latin typeface="Lato"/>
                <a:ea typeface="Lato"/>
                <a:cs typeface="Lato"/>
                <a:sym typeface="Lato"/>
              </a:rPr>
              <a:t>Second issue was to select a filter for feature extraction. We tried  various filter including binary threshold, canny edge detection,  gaussian blur etc. ,of which gaussian blur filter was giving better results.</a:t>
            </a:r>
            <a:endParaRPr sz="1500">
              <a:solidFill>
                <a:schemeClr val="dk1"/>
              </a:solidFill>
              <a:latin typeface="Lato"/>
              <a:ea typeface="Lato"/>
              <a:cs typeface="Lato"/>
              <a:sym typeface="Lato"/>
            </a:endParaRPr>
          </a:p>
          <a:p>
            <a:pPr indent="-438150" lvl="0" marL="469265" marR="294640" rtl="0" algn="just">
              <a:lnSpc>
                <a:spcPct val="114599"/>
              </a:lnSpc>
              <a:spcBef>
                <a:spcPts val="0"/>
              </a:spcBef>
              <a:spcAft>
                <a:spcPts val="0"/>
              </a:spcAft>
              <a:buClr>
                <a:schemeClr val="dk1"/>
              </a:buClr>
              <a:buSzPts val="1500"/>
              <a:buChar char="➢"/>
            </a:pPr>
            <a:r>
              <a:rPr lang="en" sz="1500">
                <a:solidFill>
                  <a:schemeClr val="dk1"/>
                </a:solidFill>
                <a:latin typeface="Lato"/>
                <a:ea typeface="Lato"/>
                <a:cs typeface="Lato"/>
                <a:sym typeface="Lato"/>
              </a:rPr>
              <a:t>Issues were faced relating to the accuracy of the model we trained in  earlier phases which we eventually improved by increasing the input  image size and also by improving the dataset.</a:t>
            </a:r>
            <a:endParaRPr sz="1100">
              <a:latin typeface="Barlow Light"/>
              <a:ea typeface="Barlow Light"/>
              <a:cs typeface="Barlow Light"/>
              <a:sym typeface="Barlow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68" name="Google Shape;468;p40"/>
          <p:cNvGrpSpPr/>
          <p:nvPr/>
        </p:nvGrpSpPr>
        <p:grpSpPr>
          <a:xfrm flipH="1">
            <a:off x="125036" y="2932502"/>
            <a:ext cx="2792552" cy="2221397"/>
            <a:chOff x="9925050" y="4203700"/>
            <a:chExt cx="2267050" cy="1803375"/>
          </a:xfrm>
        </p:grpSpPr>
        <p:sp>
          <p:nvSpPr>
            <p:cNvPr id="469" name="Google Shape;469;p40"/>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0"/>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0"/>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0"/>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0"/>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0"/>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40"/>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40"/>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40"/>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40"/>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40"/>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40"/>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1" name="Google Shape;481;p40"/>
          <p:cNvSpPr txBox="1"/>
          <p:nvPr/>
        </p:nvSpPr>
        <p:spPr>
          <a:xfrm>
            <a:off x="3161375" y="642950"/>
            <a:ext cx="5218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3000">
                <a:solidFill>
                  <a:srgbClr val="351C75"/>
                </a:solidFill>
                <a:latin typeface="Miriam Libre"/>
                <a:ea typeface="Miriam Libre"/>
                <a:cs typeface="Miriam Libre"/>
                <a:sym typeface="Miriam Libre"/>
              </a:rPr>
              <a:t>9 . Limitations</a:t>
            </a:r>
            <a:endParaRPr b="1" sz="3000">
              <a:solidFill>
                <a:srgbClr val="351C75"/>
              </a:solidFill>
              <a:latin typeface="Miriam Libre"/>
              <a:ea typeface="Miriam Libre"/>
              <a:cs typeface="Miriam Libre"/>
              <a:sym typeface="Miriam Libre"/>
            </a:endParaRPr>
          </a:p>
        </p:txBody>
      </p:sp>
      <p:sp>
        <p:nvSpPr>
          <p:cNvPr id="482" name="Google Shape;482;p40"/>
          <p:cNvSpPr txBox="1"/>
          <p:nvPr/>
        </p:nvSpPr>
        <p:spPr>
          <a:xfrm>
            <a:off x="3589800" y="2003825"/>
            <a:ext cx="5218200" cy="1993200"/>
          </a:xfrm>
          <a:prstGeom prst="rect">
            <a:avLst/>
          </a:prstGeom>
          <a:noFill/>
          <a:ln>
            <a:noFill/>
          </a:ln>
        </p:spPr>
        <p:txBody>
          <a:bodyPr anchorCtr="0" anchor="t" bIns="91425" lIns="91425" spcFirstLastPara="1" rIns="91425" wrap="square" tIns="91425">
            <a:spAutoFit/>
          </a:bodyPr>
          <a:lstStyle/>
          <a:p>
            <a:pPr indent="-382269" lvl="0" marL="394335" rtl="0" algn="l">
              <a:spcBef>
                <a:spcPts val="0"/>
              </a:spcBef>
              <a:spcAft>
                <a:spcPts val="0"/>
              </a:spcAft>
              <a:buClr>
                <a:schemeClr val="dk1"/>
              </a:buClr>
              <a:buSzPts val="2000"/>
              <a:buChar char="●"/>
            </a:pPr>
            <a:r>
              <a:rPr lang="en" sz="2000">
                <a:solidFill>
                  <a:schemeClr val="dk1"/>
                </a:solidFill>
                <a:latin typeface="Lato"/>
                <a:ea typeface="Lato"/>
                <a:cs typeface="Lato"/>
                <a:sym typeface="Lato"/>
              </a:rPr>
              <a:t>The model works well only in good lighting conditions.</a:t>
            </a:r>
            <a:endParaRPr sz="2000">
              <a:solidFill>
                <a:schemeClr val="dk1"/>
              </a:solidFill>
              <a:latin typeface="Lato"/>
              <a:ea typeface="Lato"/>
              <a:cs typeface="Lato"/>
              <a:sym typeface="Lato"/>
            </a:endParaRPr>
          </a:p>
          <a:p>
            <a:pPr indent="0" lvl="0" marL="0" rtl="0" algn="l">
              <a:spcBef>
                <a:spcPts val="45"/>
              </a:spcBef>
              <a:spcAft>
                <a:spcPts val="0"/>
              </a:spcAft>
              <a:buClr>
                <a:schemeClr val="dk1"/>
              </a:buClr>
              <a:buSzPts val="2400"/>
              <a:buFont typeface="Arial"/>
              <a:buNone/>
            </a:pPr>
            <a:r>
              <a:t/>
            </a:r>
            <a:endParaRPr sz="2400">
              <a:solidFill>
                <a:schemeClr val="dk1"/>
              </a:solidFill>
              <a:latin typeface="Lato"/>
              <a:ea typeface="Lato"/>
              <a:cs typeface="Lato"/>
              <a:sym typeface="Lato"/>
            </a:endParaRPr>
          </a:p>
          <a:p>
            <a:pPr indent="-382269" lvl="0" marL="394335" marR="5080" rtl="0" algn="l">
              <a:lnSpc>
                <a:spcPct val="165600"/>
              </a:lnSpc>
              <a:spcBef>
                <a:spcPts val="0"/>
              </a:spcBef>
              <a:spcAft>
                <a:spcPts val="0"/>
              </a:spcAft>
              <a:buClr>
                <a:schemeClr val="dk1"/>
              </a:buClr>
              <a:buSzPts val="2000"/>
              <a:buChar char="●"/>
            </a:pPr>
            <a:r>
              <a:rPr lang="en" sz="2000">
                <a:solidFill>
                  <a:schemeClr val="dk1"/>
                </a:solidFill>
                <a:latin typeface="Lato"/>
                <a:ea typeface="Lato"/>
                <a:cs typeface="Lato"/>
                <a:sym typeface="Lato"/>
              </a:rPr>
              <a:t>Plain background is needed for the model to detect with  accuracy.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1"/>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88" name="Google Shape;488;p41"/>
          <p:cNvSpPr txBox="1"/>
          <p:nvPr/>
        </p:nvSpPr>
        <p:spPr>
          <a:xfrm>
            <a:off x="587200" y="741975"/>
            <a:ext cx="5213400" cy="4746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 sz="3000">
                <a:solidFill>
                  <a:srgbClr val="1A1A1A"/>
                </a:solidFill>
              </a:rPr>
              <a:t>Software Requirements</a:t>
            </a:r>
            <a:endParaRPr b="1" sz="3000">
              <a:solidFill>
                <a:srgbClr val="FFFFFF"/>
              </a:solidFill>
            </a:endParaRPr>
          </a:p>
        </p:txBody>
      </p:sp>
      <p:sp>
        <p:nvSpPr>
          <p:cNvPr id="489" name="Google Shape;489;p41"/>
          <p:cNvSpPr txBox="1"/>
          <p:nvPr/>
        </p:nvSpPr>
        <p:spPr>
          <a:xfrm>
            <a:off x="893000" y="2102750"/>
            <a:ext cx="2403900" cy="1917600"/>
          </a:xfrm>
          <a:prstGeom prst="rect">
            <a:avLst/>
          </a:prstGeom>
          <a:noFill/>
          <a:ln>
            <a:noFill/>
          </a:ln>
        </p:spPr>
        <p:txBody>
          <a:bodyPr anchorCtr="0" anchor="t" bIns="0" lIns="0" spcFirstLastPara="1" rIns="0" wrap="square" tIns="52700">
            <a:spAutoFit/>
          </a:bodyPr>
          <a:lstStyle/>
          <a:p>
            <a:pPr indent="-367030" lvl="0" marL="379095" marR="0" rtl="0" algn="l">
              <a:lnSpc>
                <a:spcPct val="100000"/>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Python 3.6.6</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Tensorflow 1.11.0</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OpenCV 3.4.3.18</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NumPy 1.15.3</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Matplotlib 3.0.0</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Hunspell 2.0.2</a:t>
            </a:r>
            <a:endParaRPr sz="1800">
              <a:solidFill>
                <a:srgbClr val="000000"/>
              </a:solidFill>
              <a:latin typeface="Times New Roman"/>
              <a:ea typeface="Times New Roman"/>
              <a:cs typeface="Times New Roman"/>
              <a:sym typeface="Times New Roman"/>
            </a:endParaRPr>
          </a:p>
        </p:txBody>
      </p:sp>
      <p:sp>
        <p:nvSpPr>
          <p:cNvPr id="490" name="Google Shape;490;p41"/>
          <p:cNvSpPr txBox="1"/>
          <p:nvPr/>
        </p:nvSpPr>
        <p:spPr>
          <a:xfrm>
            <a:off x="3901277" y="2102750"/>
            <a:ext cx="1774800" cy="647700"/>
          </a:xfrm>
          <a:prstGeom prst="rect">
            <a:avLst/>
          </a:prstGeom>
          <a:noFill/>
          <a:ln>
            <a:noFill/>
          </a:ln>
        </p:spPr>
        <p:txBody>
          <a:bodyPr anchorCtr="0" anchor="t" bIns="0" lIns="0" spcFirstLastPara="1" rIns="0" wrap="square" tIns="52700">
            <a:spAutoFit/>
          </a:bodyPr>
          <a:lstStyle/>
          <a:p>
            <a:pPr indent="-367030" lvl="0" marL="379095" marR="0" rtl="0" algn="l">
              <a:lnSpc>
                <a:spcPct val="100000"/>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Keras 2.2.1</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PIL 5.3.0</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15"/>
          <p:cNvSpPr txBox="1"/>
          <p:nvPr>
            <p:ph idx="4294967295" type="ctrTitle"/>
          </p:nvPr>
        </p:nvSpPr>
        <p:spPr>
          <a:xfrm>
            <a:off x="685800" y="440350"/>
            <a:ext cx="3297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Abstract</a:t>
            </a:r>
            <a:endParaRPr sz="6000"/>
          </a:p>
        </p:txBody>
      </p:sp>
      <p:sp>
        <p:nvSpPr>
          <p:cNvPr id="253" name="Google Shape;253;p15"/>
          <p:cNvSpPr txBox="1"/>
          <p:nvPr>
            <p:ph idx="4294967295" type="subTitle"/>
          </p:nvPr>
        </p:nvSpPr>
        <p:spPr>
          <a:xfrm>
            <a:off x="685800" y="1639975"/>
            <a:ext cx="3297300" cy="3150600"/>
          </a:xfrm>
          <a:prstGeom prst="rect">
            <a:avLst/>
          </a:prstGeom>
        </p:spPr>
        <p:txBody>
          <a:bodyPr anchorCtr="0" anchor="t" bIns="91425" lIns="91425" spcFirstLastPara="1" rIns="91425" wrap="square" tIns="91425">
            <a:noAutofit/>
          </a:bodyPr>
          <a:lstStyle/>
          <a:p>
            <a:pPr indent="0" lvl="0" marL="12700" marR="5080" rtl="0" algn="l">
              <a:lnSpc>
                <a:spcPct val="106200"/>
              </a:lnSpc>
              <a:spcBef>
                <a:spcPts val="0"/>
              </a:spcBef>
              <a:spcAft>
                <a:spcPts val="0"/>
              </a:spcAft>
              <a:buClr>
                <a:schemeClr val="dk1"/>
              </a:buClr>
              <a:buFont typeface="Arial"/>
              <a:buNone/>
            </a:pPr>
            <a:r>
              <a:rPr lang="en" sz="2000">
                <a:solidFill>
                  <a:srgbClr val="4F4A9E"/>
                </a:solidFill>
                <a:latin typeface="Times New Roman"/>
                <a:ea typeface="Times New Roman"/>
                <a:cs typeface="Times New Roman"/>
                <a:sym typeface="Times New Roman"/>
              </a:rPr>
              <a:t>Our project aims to create a  computer application and train  a model which when shown a  real time video of hand gestures  of American Sign Language  shows the output for that  particular sign in text format on  the screen.</a:t>
            </a:r>
            <a:endParaRPr b="1">
              <a:solidFill>
                <a:srgbClr val="4F4A9E"/>
              </a:solidFill>
            </a:endParaRPr>
          </a:p>
        </p:txBody>
      </p:sp>
      <p:sp>
        <p:nvSpPr>
          <p:cNvPr id="254" name="Google Shape;254;p1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5" name="Google Shape;255;p15"/>
          <p:cNvPicPr preferRelativeResize="0"/>
          <p:nvPr/>
        </p:nvPicPr>
        <p:blipFill>
          <a:blip r:embed="rId4">
            <a:alphaModFix/>
          </a:blip>
          <a:stretch>
            <a:fillRect/>
          </a:stretch>
        </p:blipFill>
        <p:spPr>
          <a:xfrm>
            <a:off x="4506025" y="0"/>
            <a:ext cx="4637976"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6" name="Google Shape;496;p42"/>
          <p:cNvSpPr txBox="1"/>
          <p:nvPr/>
        </p:nvSpPr>
        <p:spPr>
          <a:xfrm>
            <a:off x="881773" y="991257"/>
            <a:ext cx="2477700" cy="4746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 sz="3000">
                <a:solidFill>
                  <a:srgbClr val="1A1A1A"/>
                </a:solidFill>
              </a:rPr>
              <a:t>Future Scope</a:t>
            </a:r>
            <a:endParaRPr b="1" sz="3000">
              <a:solidFill>
                <a:srgbClr val="FFFFFF"/>
              </a:solidFill>
            </a:endParaRPr>
          </a:p>
        </p:txBody>
      </p:sp>
      <p:sp>
        <p:nvSpPr>
          <p:cNvPr id="497" name="Google Shape;497;p42"/>
          <p:cNvSpPr txBox="1"/>
          <p:nvPr/>
        </p:nvSpPr>
        <p:spPr>
          <a:xfrm>
            <a:off x="802475" y="2102750"/>
            <a:ext cx="7528500" cy="1560000"/>
          </a:xfrm>
          <a:prstGeom prst="rect">
            <a:avLst/>
          </a:prstGeom>
          <a:noFill/>
          <a:ln>
            <a:noFill/>
          </a:ln>
        </p:spPr>
        <p:txBody>
          <a:bodyPr anchorCtr="0" anchor="t" bIns="0" lIns="0" spcFirstLastPara="1" rIns="0" wrap="square" tIns="12700">
            <a:spAutoFit/>
          </a:bodyPr>
          <a:lstStyle/>
          <a:p>
            <a:pPr indent="-457200" lvl="0" marL="469265" marR="5080" rtl="0" algn="l">
              <a:lnSpc>
                <a:spcPct val="114599"/>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We	are	planning	to	achieve	higher	accuracy	even	in	case	of	complex  backgrounds by trying out various background subtraction algorithms.</a:t>
            </a:r>
            <a:endParaRPr sz="1800">
              <a:solidFill>
                <a:srgbClr val="000000"/>
              </a:solidFill>
              <a:latin typeface="Times New Roman"/>
              <a:ea typeface="Times New Roman"/>
              <a:cs typeface="Times New Roman"/>
              <a:sym typeface="Times New Roman"/>
            </a:endParaRPr>
          </a:p>
          <a:p>
            <a:pPr indent="-457200" lvl="0" marL="469265" marR="5080" rtl="0" algn="l">
              <a:lnSpc>
                <a:spcPct val="114599"/>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We are also thinking of improving the preprocessing to predict gestures in  low light conditions with a higher accuracy.</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3"/>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03" name="Google Shape;503;p43"/>
          <p:cNvSpPr txBox="1"/>
          <p:nvPr/>
        </p:nvSpPr>
        <p:spPr>
          <a:xfrm>
            <a:off x="813825" y="855275"/>
            <a:ext cx="2315700" cy="4746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 sz="3000">
                <a:solidFill>
                  <a:srgbClr val="1A1A1A"/>
                </a:solidFill>
              </a:rPr>
              <a:t>Conclusion</a:t>
            </a:r>
            <a:endParaRPr b="1" sz="3000">
              <a:solidFill>
                <a:srgbClr val="FFFFFF"/>
              </a:solidFill>
            </a:endParaRPr>
          </a:p>
        </p:txBody>
      </p:sp>
      <p:sp>
        <p:nvSpPr>
          <p:cNvPr id="504" name="Google Shape;504;p43"/>
          <p:cNvSpPr txBox="1"/>
          <p:nvPr/>
        </p:nvSpPr>
        <p:spPr>
          <a:xfrm>
            <a:off x="711725" y="1744700"/>
            <a:ext cx="7444200" cy="2154600"/>
          </a:xfrm>
          <a:prstGeom prst="rect">
            <a:avLst/>
          </a:prstGeom>
          <a:noFill/>
          <a:ln>
            <a:noFill/>
          </a:ln>
        </p:spPr>
        <p:txBody>
          <a:bodyPr anchorCtr="0" anchor="t" bIns="0" lIns="0" spcFirstLastPara="1" rIns="0" wrap="square" tIns="12700">
            <a:spAutoFit/>
          </a:bodyPr>
          <a:lstStyle/>
          <a:p>
            <a:pPr indent="-367030" lvl="0" marL="379095" marR="5080" rtl="0" algn="l">
              <a:lnSpc>
                <a:spcPct val="114599"/>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In this </a:t>
            </a:r>
            <a:r>
              <a:rPr lang="en" sz="1800">
                <a:latin typeface="Times New Roman"/>
                <a:ea typeface="Times New Roman"/>
                <a:cs typeface="Times New Roman"/>
                <a:sym typeface="Times New Roman"/>
              </a:rPr>
              <a:t>project</a:t>
            </a:r>
            <a:r>
              <a:rPr lang="en" sz="1800">
                <a:solidFill>
                  <a:srgbClr val="000000"/>
                </a:solidFill>
                <a:latin typeface="Times New Roman"/>
                <a:ea typeface="Times New Roman"/>
                <a:cs typeface="Times New Roman"/>
                <a:sym typeface="Times New Roman"/>
              </a:rPr>
              <a:t>, a functional real time vision based american sign language  recognition for D&amp;M people have been developed for asl alphabets.</a:t>
            </a:r>
            <a:endParaRPr sz="1800">
              <a:solidFill>
                <a:srgbClr val="000000"/>
              </a:solidFill>
              <a:latin typeface="Times New Roman"/>
              <a:ea typeface="Times New Roman"/>
              <a:cs typeface="Times New Roman"/>
              <a:sym typeface="Times New Roman"/>
            </a:endParaRPr>
          </a:p>
          <a:p>
            <a:pPr indent="-367030" lvl="0" marL="379095" marR="0" rtl="0" algn="l">
              <a:lnSpc>
                <a:spcPct val="100000"/>
              </a:lnSpc>
              <a:spcBef>
                <a:spcPts val="315"/>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We achieved an accuracy of </a:t>
            </a:r>
            <a:r>
              <a:rPr b="1" lang="en" sz="1800">
                <a:solidFill>
                  <a:srgbClr val="000000"/>
                </a:solidFill>
                <a:latin typeface="Times New Roman"/>
                <a:ea typeface="Times New Roman"/>
                <a:cs typeface="Times New Roman"/>
                <a:sym typeface="Times New Roman"/>
              </a:rPr>
              <a:t>9</a:t>
            </a:r>
            <a:r>
              <a:rPr b="1" lang="en" sz="1800">
                <a:latin typeface="Times New Roman"/>
                <a:ea typeface="Times New Roman"/>
                <a:cs typeface="Times New Roman"/>
                <a:sym typeface="Times New Roman"/>
              </a:rPr>
              <a:t>8.3</a:t>
            </a:r>
            <a:r>
              <a:rPr b="1" lang="en" sz="18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on our dataset and </a:t>
            </a:r>
            <a:r>
              <a:rPr b="1" lang="en" sz="1800">
                <a:solidFill>
                  <a:srgbClr val="000000"/>
                </a:solidFill>
                <a:latin typeface="Times New Roman"/>
                <a:ea typeface="Times New Roman"/>
                <a:cs typeface="Times New Roman"/>
                <a:sym typeface="Times New Roman"/>
              </a:rPr>
              <a:t>91.19%</a:t>
            </a:r>
            <a:r>
              <a:rPr lang="en" sz="1800">
                <a:solidFill>
                  <a:srgbClr val="000000"/>
                </a:solidFill>
                <a:latin typeface="Times New Roman"/>
                <a:ea typeface="Times New Roman"/>
                <a:cs typeface="Times New Roman"/>
                <a:sym typeface="Times New Roman"/>
              </a:rPr>
              <a:t> on A</a:t>
            </a:r>
            <a:r>
              <a:rPr lang="en" sz="1800">
                <a:latin typeface="Times New Roman"/>
                <a:ea typeface="Times New Roman"/>
                <a:cs typeface="Times New Roman"/>
                <a:sym typeface="Times New Roman"/>
              </a:rPr>
              <a:t>SL dataset</a:t>
            </a:r>
            <a:r>
              <a:rPr lang="en"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67030" lvl="0" marL="379095" marR="15875" rtl="0" algn="l">
              <a:lnSpc>
                <a:spcPct val="114599"/>
              </a:lnSpc>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Prediction has been improved after implementing two layers of algorithms in  which we verify and predict symbols which are more similar to each other.</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10" name="Google Shape;510;p44"/>
          <p:cNvSpPr txBox="1"/>
          <p:nvPr>
            <p:ph idx="4294967295" type="body"/>
          </p:nvPr>
        </p:nvSpPr>
        <p:spPr>
          <a:xfrm>
            <a:off x="525075" y="974400"/>
            <a:ext cx="8100600" cy="3897000"/>
          </a:xfrm>
          <a:prstGeom prst="rect">
            <a:avLst/>
          </a:prstGeom>
        </p:spPr>
        <p:txBody>
          <a:bodyPr anchorCtr="0" anchor="t" bIns="91425" lIns="91425" spcFirstLastPara="1" rIns="91425" wrap="square" tIns="91425">
            <a:noAutofit/>
          </a:bodyPr>
          <a:lstStyle/>
          <a:p>
            <a:pPr indent="9296" lvl="0" marL="3505" marR="0" rtl="0" algn="just">
              <a:lnSpc>
                <a:spcPct val="95795"/>
              </a:lnSpc>
              <a:spcBef>
                <a:spcPts val="1410"/>
              </a:spcBef>
              <a:spcAft>
                <a:spcPts val="0"/>
              </a:spcAft>
              <a:buClr>
                <a:schemeClr val="dk1"/>
              </a:buClr>
              <a:buSzPts val="1100"/>
              <a:buFont typeface="Arial"/>
              <a:buNone/>
            </a:pPr>
            <a:r>
              <a:rPr b="1" lang="en" sz="1200">
                <a:latin typeface="Times New Roman"/>
                <a:ea typeface="Times New Roman"/>
                <a:cs typeface="Times New Roman"/>
                <a:sym typeface="Times New Roman"/>
              </a:rPr>
              <a:t>[1]      D. Singh, “Text to sign language,” Thapar University, 2016.  ( 3.1 )</a:t>
            </a:r>
            <a:endParaRPr b="1" sz="1200">
              <a:latin typeface="Times New Roman"/>
              <a:ea typeface="Times New Roman"/>
              <a:cs typeface="Times New Roman"/>
              <a:sym typeface="Times New Roman"/>
            </a:endParaRPr>
          </a:p>
          <a:p>
            <a:pPr indent="9296" lvl="0" marL="3505" marR="0" rtl="0" algn="just">
              <a:lnSpc>
                <a:spcPct val="95795"/>
              </a:lnSpc>
              <a:spcBef>
                <a:spcPts val="1410"/>
              </a:spcBef>
              <a:spcAft>
                <a:spcPts val="0"/>
              </a:spcAft>
              <a:buClr>
                <a:schemeClr val="dk1"/>
              </a:buClr>
              <a:buSzPts val="1100"/>
              <a:buFont typeface="Arial"/>
              <a:buNone/>
            </a:pPr>
            <a:r>
              <a:rPr b="1" lang="en" sz="1200">
                <a:latin typeface="Times New Roman"/>
                <a:ea typeface="Times New Roman"/>
                <a:cs typeface="Times New Roman"/>
                <a:sym typeface="Times New Roman"/>
              </a:rPr>
              <a:t>[2]      J. Huang, W. Zhou, H. Li, and W. Li, ‘‘Sign language recognition using 3D convolutional neural networks,’’ in Proc. IEEE Int. Conf. Multimedia Expo (ICME), Jun. 2015, pp. 1–6. (3.4 )</a:t>
            </a:r>
            <a:endParaRPr b="1" sz="1200">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[3]</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Chandra, M.M., Rajkumar, S. and Kumar, L.S., 2019, October. Sign Languages to Speech Conversion Prototype using the SVM Classifier. In </a:t>
            </a:r>
            <a:r>
              <a:rPr b="1" i="1" lang="en" sz="1200">
                <a:solidFill>
                  <a:schemeClr val="accent5"/>
                </a:solidFill>
                <a:latin typeface="Times New Roman"/>
                <a:ea typeface="Times New Roman"/>
                <a:cs typeface="Times New Roman"/>
                <a:sym typeface="Times New Roman"/>
              </a:rPr>
              <a:t>TENCON 2Ol9-2Ol9 IEEE Region lO Conference (TENCON) </a:t>
            </a:r>
            <a:r>
              <a:rPr b="1" lang="en" sz="1200">
                <a:solidFill>
                  <a:schemeClr val="accent5"/>
                </a:solidFill>
                <a:latin typeface="Times New Roman"/>
                <a:ea typeface="Times New Roman"/>
                <a:cs typeface="Times New Roman"/>
                <a:sym typeface="Times New Roman"/>
              </a:rPr>
              <a:t>(pp. 1803-1807). IEEE. ( 3.5 )</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[4]</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Zhou, Z., Chen, K., Li, X., Zhang, S., Wu, Y., Zhou, Y., Meng, K., Sun, C., He, Q., Fan, W. and Fan, E., 2020. Sign-to-speech translation using machine-learning-assisted stretchable sensor arrays. </a:t>
            </a:r>
            <a:r>
              <a:rPr b="1" i="1" lang="en" sz="1200">
                <a:solidFill>
                  <a:schemeClr val="accent5"/>
                </a:solidFill>
                <a:latin typeface="Times New Roman"/>
                <a:ea typeface="Times New Roman"/>
                <a:cs typeface="Times New Roman"/>
                <a:sym typeface="Times New Roman"/>
              </a:rPr>
              <a:t>Nature Electronics</a:t>
            </a:r>
            <a:r>
              <a:rPr b="1" lang="en" sz="1200">
                <a:solidFill>
                  <a:schemeClr val="accent5"/>
                </a:solidFill>
                <a:latin typeface="Times New Roman"/>
                <a:ea typeface="Times New Roman"/>
                <a:cs typeface="Times New Roman"/>
                <a:sym typeface="Times New Roman"/>
              </a:rPr>
              <a:t>, </a:t>
            </a:r>
            <a:r>
              <a:rPr b="1" i="1" lang="en" sz="1200">
                <a:solidFill>
                  <a:schemeClr val="accent5"/>
                </a:solidFill>
                <a:latin typeface="Times New Roman"/>
                <a:ea typeface="Times New Roman"/>
                <a:cs typeface="Times New Roman"/>
                <a:sym typeface="Times New Roman"/>
              </a:rPr>
              <a:t>3</a:t>
            </a:r>
            <a:r>
              <a:rPr b="1" lang="en" sz="1200">
                <a:solidFill>
                  <a:schemeClr val="accent5"/>
                </a:solidFill>
                <a:latin typeface="Times New Roman"/>
                <a:ea typeface="Times New Roman"/>
                <a:cs typeface="Times New Roman"/>
                <a:sym typeface="Times New Roman"/>
              </a:rPr>
              <a:t>(9), pp.571-578. ( 3.6 )</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[5]        </a:t>
            </a:r>
            <a:r>
              <a:rPr b="1" lang="en" sz="100">
                <a:solidFill>
                  <a:schemeClr val="accent5"/>
                </a:solidFill>
                <a:latin typeface="Times New Roman"/>
                <a:ea typeface="Times New Roman"/>
                <a:cs typeface="Times New Roman"/>
                <a:sym typeface="Times New Roman"/>
              </a:rPr>
              <a:t> </a:t>
            </a:r>
            <a:r>
              <a:rPr b="1" lang="en" sz="1125">
                <a:latin typeface="Times"/>
                <a:ea typeface="Times"/>
                <a:cs typeface="Times"/>
                <a:sym typeface="Times"/>
              </a:rPr>
              <a:t>Kohsheen Tiku, Jayshree Maloo 2020.</a:t>
            </a:r>
            <a:r>
              <a:rPr lang="en" sz="1125">
                <a:latin typeface="Times"/>
                <a:ea typeface="Times"/>
                <a:cs typeface="Times"/>
                <a:sym typeface="Times"/>
              </a:rPr>
              <a:t> </a:t>
            </a:r>
            <a:r>
              <a:rPr b="1" lang="en" sz="100">
                <a:solidFill>
                  <a:schemeClr val="accent5"/>
                </a:solidFill>
                <a:latin typeface="Times New Roman"/>
                <a:ea typeface="Times New Roman"/>
                <a:cs typeface="Times New Roman"/>
                <a:sym typeface="Times New Roman"/>
              </a:rPr>
              <a:t>  </a:t>
            </a:r>
            <a:r>
              <a:rPr b="1" lang="en" sz="1202">
                <a:latin typeface="Times"/>
                <a:ea typeface="Times"/>
                <a:cs typeface="Times"/>
                <a:sym typeface="Times"/>
              </a:rPr>
              <a:t>Real-time Conversion of Sign Language  to Text and Speech </a:t>
            </a:r>
            <a:r>
              <a:rPr b="1" lang="en" sz="1100">
                <a:latin typeface="Times New Roman"/>
                <a:ea typeface="Times New Roman"/>
                <a:cs typeface="Times New Roman"/>
                <a:sym typeface="Times New Roman"/>
              </a:rPr>
              <a:t>Proceedings of the Second International Conference on Inventive Research in Computing Applications (CIRCA-2020) IEEE Xplore Part Number: CFP20N67-ART; ISBN: 978-1-7281-5374-2 ( 3.2)</a:t>
            </a:r>
            <a:endParaRPr b="1" sz="1100">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[6]         </a:t>
            </a:r>
            <a:r>
              <a:rPr b="1" lang="en" sz="1095">
                <a:latin typeface="Arial"/>
                <a:ea typeface="Arial"/>
                <a:cs typeface="Arial"/>
                <a:sym typeface="Arial"/>
              </a:rPr>
              <a:t>Krishnaa Hari K B ,</a:t>
            </a:r>
            <a:r>
              <a:rPr b="1" lang="en" sz="100">
                <a:latin typeface="Times New Roman"/>
                <a:ea typeface="Times New Roman"/>
                <a:cs typeface="Times New Roman"/>
                <a:sym typeface="Times New Roman"/>
              </a:rPr>
              <a:t> </a:t>
            </a:r>
            <a:r>
              <a:rPr b="1" lang="en" sz="1095">
                <a:latin typeface="Arial"/>
                <a:ea typeface="Arial"/>
                <a:cs typeface="Arial"/>
                <a:sym typeface="Arial"/>
              </a:rPr>
              <a:t>Divyashree S , 2021.</a:t>
            </a:r>
            <a:r>
              <a:rPr lang="en" sz="1095">
                <a:latin typeface="Arial"/>
                <a:ea typeface="Arial"/>
                <a:cs typeface="Arial"/>
                <a:sym typeface="Arial"/>
              </a:rPr>
              <a:t> </a:t>
            </a:r>
            <a:r>
              <a:rPr b="1" lang="en" sz="1200">
                <a:latin typeface="Times New Roman"/>
                <a:ea typeface="Times New Roman"/>
                <a:cs typeface="Times New Roman"/>
                <a:sym typeface="Times New Roman"/>
              </a:rPr>
              <a:t>An Efficient Approach for Interpretation of Indian Sign Language using Machine Learning 2021 3rd International Conference on Signal Processing and Communication (ICPSC) | 13 – 14 May 2021 | Coimbatore  ( 3.3 )</a:t>
            </a:r>
            <a:endParaRPr b="1" sz="1200">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t/>
            </a:r>
            <a:endParaRPr b="1" sz="1200">
              <a:solidFill>
                <a:schemeClr val="accent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400">
                <a:solidFill>
                  <a:srgbClr val="A5B0FE"/>
                </a:solidFill>
              </a:rPr>
              <a:t>djsa</a:t>
            </a:r>
            <a:endParaRPr b="1" sz="1400">
              <a:solidFill>
                <a:srgbClr val="A5B0FE"/>
              </a:solidFill>
            </a:endParaRPr>
          </a:p>
        </p:txBody>
      </p:sp>
      <p:sp>
        <p:nvSpPr>
          <p:cNvPr id="511" name="Google Shape;511;p44"/>
          <p:cNvSpPr txBox="1"/>
          <p:nvPr>
            <p:ph idx="4294967295" type="body"/>
          </p:nvPr>
        </p:nvSpPr>
        <p:spPr>
          <a:xfrm>
            <a:off x="740425" y="250500"/>
            <a:ext cx="5439900" cy="723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3400">
                <a:latin typeface="Barlow"/>
                <a:ea typeface="Barlow"/>
                <a:cs typeface="Barlow"/>
                <a:sym typeface="Barlow"/>
              </a:rPr>
              <a:t>References</a:t>
            </a:r>
            <a:endParaRPr b="1" sz="3400">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5"/>
          <p:cNvSpPr txBox="1"/>
          <p:nvPr>
            <p:ph idx="4294967295" type="body"/>
          </p:nvPr>
        </p:nvSpPr>
        <p:spPr>
          <a:xfrm>
            <a:off x="621500" y="546500"/>
            <a:ext cx="7993800" cy="3921900"/>
          </a:xfrm>
          <a:prstGeom prst="rect">
            <a:avLst/>
          </a:prstGeom>
        </p:spPr>
        <p:txBody>
          <a:bodyPr anchorCtr="0" anchor="t" bIns="91425" lIns="91425" spcFirstLastPara="1" rIns="91425" wrap="square" tIns="91425">
            <a:noAutofit/>
          </a:bodyPr>
          <a:lstStyle/>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[7] </a:t>
            </a:r>
            <a:r>
              <a:rPr b="1" lang="en" sz="700">
                <a:solidFill>
                  <a:schemeClr val="accent5"/>
                </a:solidFill>
                <a:latin typeface="Times New Roman"/>
                <a:ea typeface="Times New Roman"/>
                <a:cs typeface="Times New Roman"/>
                <a:sym typeface="Times New Roman"/>
              </a:rPr>
              <a:t>   </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Abraham, E., Nayak, A. and Iqbal, A., 2019, October. Real-Time Translation of Indian Sign Language using LSTM. In </a:t>
            </a:r>
            <a:r>
              <a:rPr b="1" i="1" lang="en" sz="1200">
                <a:solidFill>
                  <a:schemeClr val="accent5"/>
                </a:solidFill>
                <a:latin typeface="Times New Roman"/>
                <a:ea typeface="Times New Roman"/>
                <a:cs typeface="Times New Roman"/>
                <a:sym typeface="Times New Roman"/>
              </a:rPr>
              <a:t>2Ol9 Global Conference for Advancement in Technology (GCAT) </a:t>
            </a:r>
            <a:r>
              <a:rPr b="1" lang="en" sz="1200">
                <a:solidFill>
                  <a:schemeClr val="accent5"/>
                </a:solidFill>
                <a:latin typeface="Times New Roman"/>
                <a:ea typeface="Times New Roman"/>
                <a:cs typeface="Times New Roman"/>
                <a:sym typeface="Times New Roman"/>
              </a:rPr>
              <a:t>(pp. 1-5). IEEE. ( table )</a:t>
            </a:r>
            <a:endParaRPr b="1" sz="1200">
              <a:solidFill>
                <a:schemeClr val="accent5"/>
              </a:solidFill>
              <a:latin typeface="Times New Roman"/>
              <a:ea typeface="Times New Roman"/>
              <a:cs typeface="Times New Roman"/>
              <a:sym typeface="Times New Roman"/>
            </a:endParaRPr>
          </a:p>
          <a:p>
            <a:pPr indent="0" lvl="0" marL="0" marR="25400" rtl="0" algn="just">
              <a:lnSpc>
                <a:spcPct val="95795"/>
              </a:lnSpc>
              <a:spcBef>
                <a:spcPts val="1200"/>
              </a:spcBef>
              <a:spcAft>
                <a:spcPts val="0"/>
              </a:spcAft>
              <a:buClr>
                <a:schemeClr val="dk1"/>
              </a:buClr>
              <a:buSzPts val="1100"/>
              <a:buFont typeface="Arial"/>
              <a:buNone/>
            </a:pPr>
            <a:r>
              <a:rPr b="1" lang="en" sz="1100">
                <a:solidFill>
                  <a:schemeClr val="accent5"/>
                </a:solidFill>
                <a:latin typeface="Times New Roman"/>
                <a:ea typeface="Times New Roman"/>
                <a:cs typeface="Times New Roman"/>
                <a:sym typeface="Times New Roman"/>
              </a:rPr>
              <a:t>[8]</a:t>
            </a:r>
            <a:r>
              <a:rPr b="1" lang="en" sz="1000">
                <a:solidFill>
                  <a:schemeClr val="accent5"/>
                </a:solidFill>
                <a:latin typeface="Times New Roman"/>
                <a:ea typeface="Times New Roman"/>
                <a:cs typeface="Times New Roman"/>
                <a:sym typeface="Times New Roman"/>
              </a:rPr>
              <a:t>          </a:t>
            </a:r>
            <a:r>
              <a:rPr b="1" lang="en" sz="1100">
                <a:solidFill>
                  <a:schemeClr val="accent5"/>
                </a:solidFill>
                <a:latin typeface="Times New Roman"/>
                <a:ea typeface="Times New Roman"/>
                <a:cs typeface="Times New Roman"/>
                <a:sym typeface="Times New Roman"/>
              </a:rPr>
              <a:t>Fatima, S., Agarwal, A. and Gupta, P., 2016, March. Different approaches to convert speech into sign language. In </a:t>
            </a:r>
            <a:r>
              <a:rPr b="1" i="1" lang="en" sz="1100">
                <a:solidFill>
                  <a:schemeClr val="accent5"/>
                </a:solidFill>
                <a:latin typeface="Times New Roman"/>
                <a:ea typeface="Times New Roman"/>
                <a:cs typeface="Times New Roman"/>
                <a:sym typeface="Times New Roman"/>
              </a:rPr>
              <a:t>2Ol6 3rd International Conference on Computing for Sustainable Global Development (INDIACom) </a:t>
            </a:r>
            <a:r>
              <a:rPr b="1" lang="en" sz="1100">
                <a:solidFill>
                  <a:schemeClr val="accent5"/>
                </a:solidFill>
                <a:latin typeface="Times New Roman"/>
                <a:ea typeface="Times New Roman"/>
                <a:cs typeface="Times New Roman"/>
                <a:sym typeface="Times New Roman"/>
              </a:rPr>
              <a:t>(pp. 180-183). IEEE.</a:t>
            </a:r>
            <a:endParaRPr b="1" sz="11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100">
                <a:solidFill>
                  <a:schemeClr val="accent5"/>
                </a:solidFill>
                <a:latin typeface="Times New Roman"/>
                <a:ea typeface="Times New Roman"/>
                <a:cs typeface="Times New Roman"/>
                <a:sym typeface="Times New Roman"/>
              </a:rPr>
              <a:t>[9]        Dhanjal, A.S. and Singh, W., 2019, February. Comparative Analysis of Sign Language Notation Systems for Indian Sign Language. In </a:t>
            </a:r>
            <a:r>
              <a:rPr b="1" i="1" lang="en" sz="1100">
                <a:solidFill>
                  <a:schemeClr val="accent5"/>
                </a:solidFill>
                <a:latin typeface="Times New Roman"/>
                <a:ea typeface="Times New Roman"/>
                <a:cs typeface="Times New Roman"/>
                <a:sym typeface="Times New Roman"/>
              </a:rPr>
              <a:t>2Ol9 Second International Conference on Advanced Computational and Communication Paradigms (ICACCP) </a:t>
            </a:r>
            <a:r>
              <a:rPr b="1" lang="en" sz="1100">
                <a:solidFill>
                  <a:schemeClr val="accent5"/>
                </a:solidFill>
                <a:latin typeface="Times New Roman"/>
                <a:ea typeface="Times New Roman"/>
                <a:cs typeface="Times New Roman"/>
                <a:sym typeface="Times New Roman"/>
              </a:rPr>
              <a:t>(pp. 1-6). IEEE</a:t>
            </a:r>
            <a:endParaRPr b="1" sz="15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[10]</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Verma, A. and Kaur, S., 2015. Indian sign language animation generation system for Gurumukhi script. </a:t>
            </a:r>
            <a:r>
              <a:rPr b="1" i="1" lang="en" sz="1200">
                <a:solidFill>
                  <a:schemeClr val="accent5"/>
                </a:solidFill>
                <a:latin typeface="Times New Roman"/>
                <a:ea typeface="Times New Roman"/>
                <a:cs typeface="Times New Roman"/>
                <a:sym typeface="Times New Roman"/>
              </a:rPr>
              <a:t>International Journal of Computer Science and Technology</a:t>
            </a:r>
            <a:r>
              <a:rPr b="1" lang="en" sz="1200">
                <a:solidFill>
                  <a:schemeClr val="accent5"/>
                </a:solidFill>
                <a:latin typeface="Times New Roman"/>
                <a:ea typeface="Times New Roman"/>
                <a:cs typeface="Times New Roman"/>
                <a:sym typeface="Times New Roman"/>
              </a:rPr>
              <a:t>, </a:t>
            </a:r>
            <a:r>
              <a:rPr b="1" i="1" lang="en" sz="1200">
                <a:solidFill>
                  <a:schemeClr val="accent5"/>
                </a:solidFill>
                <a:latin typeface="Times New Roman"/>
                <a:ea typeface="Times New Roman"/>
                <a:cs typeface="Times New Roman"/>
                <a:sym typeface="Times New Roman"/>
              </a:rPr>
              <a:t>6</a:t>
            </a:r>
            <a:r>
              <a:rPr b="1" lang="en" sz="1200">
                <a:solidFill>
                  <a:schemeClr val="accent5"/>
                </a:solidFill>
                <a:latin typeface="Times New Roman"/>
                <a:ea typeface="Times New Roman"/>
                <a:cs typeface="Times New Roman"/>
                <a:sym typeface="Times New Roman"/>
              </a:rPr>
              <a:t>(3), pp.117-121.</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[11]</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Ghanem, S., Conly, C. and Athitsos, V., 2017, June. A survey on sign language recognition using smartphones. In </a:t>
            </a:r>
            <a:r>
              <a:rPr b="1" i="1" lang="en" sz="1200">
                <a:solidFill>
                  <a:schemeClr val="accent5"/>
                </a:solidFill>
                <a:latin typeface="Times New Roman"/>
                <a:ea typeface="Times New Roman"/>
                <a:cs typeface="Times New Roman"/>
                <a:sym typeface="Times New Roman"/>
              </a:rPr>
              <a:t>Proceedings of the lOth International Conference on PErvasive Technologies Related to Assistive Environments </a:t>
            </a:r>
            <a:r>
              <a:rPr b="1" lang="en" sz="1200">
                <a:solidFill>
                  <a:schemeClr val="accent5"/>
                </a:solidFill>
                <a:latin typeface="Times New Roman"/>
                <a:ea typeface="Times New Roman"/>
                <a:cs typeface="Times New Roman"/>
                <a:sym typeface="Times New Roman"/>
              </a:rPr>
              <a:t>(pp. 171-176).</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[12]</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Vij, P. and Kumar, P., 2016, August. Mapping Hindi Text To Indian sign language with Extension Using Wordnet. In </a:t>
            </a:r>
            <a:r>
              <a:rPr b="1" i="1" lang="en" sz="1200">
                <a:solidFill>
                  <a:schemeClr val="accent5"/>
                </a:solidFill>
                <a:latin typeface="Times New Roman"/>
                <a:ea typeface="Times New Roman"/>
                <a:cs typeface="Times New Roman"/>
                <a:sym typeface="Times New Roman"/>
              </a:rPr>
              <a:t>Proceedings of the International Conference on Advances in Information Communication Technology &amp; Computing </a:t>
            </a:r>
            <a:r>
              <a:rPr b="1" lang="en" sz="1200">
                <a:solidFill>
                  <a:schemeClr val="accent5"/>
                </a:solidFill>
                <a:latin typeface="Times New Roman"/>
                <a:ea typeface="Times New Roman"/>
                <a:cs typeface="Times New Roman"/>
                <a:sym typeface="Times New Roman"/>
              </a:rPr>
              <a:t>(pp. 1-5).</a:t>
            </a:r>
            <a:endParaRPr b="1" sz="1200">
              <a:solidFill>
                <a:schemeClr val="accent5"/>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22" name="Google Shape;522;p46"/>
          <p:cNvSpPr txBox="1"/>
          <p:nvPr>
            <p:ph idx="4294967295" type="subTitle"/>
          </p:nvPr>
        </p:nvSpPr>
        <p:spPr>
          <a:xfrm>
            <a:off x="713750" y="555125"/>
            <a:ext cx="7378800" cy="3897300"/>
          </a:xfrm>
          <a:prstGeom prst="rect">
            <a:avLst/>
          </a:prstGeom>
        </p:spPr>
        <p:txBody>
          <a:bodyPr anchorCtr="0" anchor="t" bIns="91425" lIns="91425" spcFirstLastPara="1" rIns="91425" wrap="square" tIns="91425">
            <a:noAutofit/>
          </a:bodyPr>
          <a:lstStyle/>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13]</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Grif, M. and Manueva, Y., 2016, June. Semantic analyses of text to translate to Russian sign language. In </a:t>
            </a:r>
            <a:r>
              <a:rPr b="1" i="1" lang="en" sz="1200">
                <a:solidFill>
                  <a:schemeClr val="accent5"/>
                </a:solidFill>
                <a:latin typeface="Times New Roman"/>
                <a:ea typeface="Times New Roman"/>
                <a:cs typeface="Times New Roman"/>
                <a:sym typeface="Times New Roman"/>
              </a:rPr>
              <a:t>2Ol6 llth International  Forum on Strategic Technology (IFOST) </a:t>
            </a:r>
            <a:r>
              <a:rPr b="1" lang="en" sz="1200">
                <a:solidFill>
                  <a:schemeClr val="accent5"/>
                </a:solidFill>
                <a:latin typeface="Times New Roman"/>
                <a:ea typeface="Times New Roman"/>
                <a:cs typeface="Times New Roman"/>
                <a:sym typeface="Times New Roman"/>
              </a:rPr>
              <a:t>(pp. 286-289). IEEE.</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[14]</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Dutta, K.K. and GS, A.K., 2015, December. Double handed Indian Sign Language to speech and text. In </a:t>
            </a:r>
            <a:r>
              <a:rPr b="1" i="1" lang="en" sz="1200">
                <a:solidFill>
                  <a:schemeClr val="accent5"/>
                </a:solidFill>
                <a:latin typeface="Times New Roman"/>
                <a:ea typeface="Times New Roman"/>
                <a:cs typeface="Times New Roman"/>
                <a:sym typeface="Times New Roman"/>
              </a:rPr>
              <a:t>2Ol5 Third International Conference on Image Information Processing (ICIIP) </a:t>
            </a:r>
            <a:r>
              <a:rPr b="1" lang="en" sz="1200">
                <a:solidFill>
                  <a:schemeClr val="accent5"/>
                </a:solidFill>
                <a:latin typeface="Times New Roman"/>
                <a:ea typeface="Times New Roman"/>
                <a:cs typeface="Times New Roman"/>
                <a:sym typeface="Times New Roman"/>
              </a:rPr>
              <a:t>(pp. 374-377). IEEE.</a:t>
            </a:r>
            <a:endParaRPr b="1" sz="1200">
              <a:solidFill>
                <a:schemeClr val="accent5"/>
              </a:solidFill>
              <a:latin typeface="Times New Roman"/>
              <a:ea typeface="Times New Roman"/>
              <a:cs typeface="Times New Roman"/>
              <a:sym typeface="Times New Roman"/>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[15]</a:t>
            </a:r>
            <a:r>
              <a:rPr b="1" lang="en" sz="1100">
                <a:solidFill>
                  <a:schemeClr val="accent5"/>
                </a:solidFill>
                <a:latin typeface="Times New Roman"/>
                <a:ea typeface="Times New Roman"/>
                <a:cs typeface="Times New Roman"/>
                <a:sym typeface="Times New Roman"/>
              </a:rPr>
              <a:t>        </a:t>
            </a:r>
            <a:r>
              <a:rPr b="1" lang="en" sz="1200">
                <a:solidFill>
                  <a:schemeClr val="accent5"/>
                </a:solidFill>
                <a:latin typeface="Times New Roman"/>
                <a:ea typeface="Times New Roman"/>
                <a:cs typeface="Times New Roman"/>
                <a:sym typeface="Times New Roman"/>
              </a:rPr>
              <a:t>Bairagi, V.K., 2014. Gloves Based Hand gesture recognition using Indian Sign Language. </a:t>
            </a:r>
            <a:r>
              <a:rPr b="1" i="1" lang="en" sz="1200">
                <a:solidFill>
                  <a:schemeClr val="accent5"/>
                </a:solidFill>
                <a:latin typeface="Times New Roman"/>
                <a:ea typeface="Times New Roman"/>
                <a:cs typeface="Times New Roman"/>
                <a:sym typeface="Times New Roman"/>
              </a:rPr>
              <a:t>International Journal of Latest Trends in Engineering and Technology, </a:t>
            </a:r>
            <a:r>
              <a:rPr b="1" lang="en" sz="1200">
                <a:solidFill>
                  <a:schemeClr val="accent5"/>
                </a:solidFill>
                <a:latin typeface="Times New Roman"/>
                <a:ea typeface="Times New Roman"/>
                <a:cs typeface="Times New Roman"/>
                <a:sym typeface="Times New Roman"/>
              </a:rPr>
              <a:t>Vol.(8)Issue(4-1)(pp.131-137)</a:t>
            </a:r>
            <a:endParaRPr b="1" sz="1200">
              <a:solidFill>
                <a:schemeClr val="accent5"/>
              </a:solidFill>
              <a:latin typeface="Times New Roman"/>
              <a:ea typeface="Times New Roman"/>
              <a:cs typeface="Times New Roman"/>
              <a:sym typeface="Times New Roman"/>
            </a:endParaRPr>
          </a:p>
          <a:p>
            <a:pPr indent="0" lvl="0" marL="0" marR="777156" rtl="0" algn="just">
              <a:lnSpc>
                <a:spcPct val="101208"/>
              </a:lnSpc>
              <a:spcBef>
                <a:spcPts val="1710"/>
              </a:spcBef>
              <a:spcAft>
                <a:spcPts val="0"/>
              </a:spcAft>
              <a:buClr>
                <a:schemeClr val="dk1"/>
              </a:buClr>
              <a:buSzPts val="1100"/>
              <a:buFont typeface="Arial"/>
              <a:buNone/>
            </a:pPr>
            <a:r>
              <a:rPr b="1" lang="en" sz="1095">
                <a:solidFill>
                  <a:srgbClr val="292929"/>
                </a:solidFill>
                <a:latin typeface="Arial"/>
                <a:ea typeface="Arial"/>
                <a:cs typeface="Arial"/>
                <a:sym typeface="Arial"/>
              </a:rPr>
              <a:t>[16]       Bhavinkumar Devendrabhai Patel, Harshit Balvantrai Patel, Manthan Ashok Khanvilkar, Nidhi Rajendrakumar Patel, and Thangarajah Akilan, </a:t>
            </a:r>
            <a:r>
              <a:rPr b="1" i="1" lang="en" sz="1095">
                <a:solidFill>
                  <a:srgbClr val="292929"/>
                </a:solidFill>
                <a:latin typeface="Arial"/>
                <a:ea typeface="Arial"/>
                <a:cs typeface="Arial"/>
                <a:sym typeface="Arial"/>
              </a:rPr>
              <a:t>Member, IEEE </a:t>
            </a:r>
            <a:r>
              <a:rPr b="1" lang="en" sz="1100">
                <a:solidFill>
                  <a:srgbClr val="292929"/>
                </a:solidFill>
                <a:latin typeface="Arial"/>
                <a:ea typeface="Arial"/>
                <a:cs typeface="Arial"/>
                <a:sym typeface="Arial"/>
              </a:rPr>
              <a:t>2020 IEEE Canadian Conference on Electrical and Computer Engineering (CCECE) ( 3.1 ref)</a:t>
            </a:r>
            <a:endParaRPr b="1" i="1" sz="1395">
              <a:solidFill>
                <a:srgbClr val="292929"/>
              </a:solidFill>
              <a:latin typeface="Arial"/>
              <a:ea typeface="Arial"/>
              <a:cs typeface="Arial"/>
              <a:sym typeface="Arial"/>
            </a:endParaRPr>
          </a:p>
          <a:p>
            <a:pPr indent="0" lvl="0" marL="0" marR="76200" rtl="0" algn="just">
              <a:lnSpc>
                <a:spcPct val="95795"/>
              </a:lnSpc>
              <a:spcBef>
                <a:spcPts val="1200"/>
              </a:spcBef>
              <a:spcAft>
                <a:spcPts val="0"/>
              </a:spcAft>
              <a:buClr>
                <a:schemeClr val="dk1"/>
              </a:buClr>
              <a:buSzPts val="1100"/>
              <a:buFont typeface="Arial"/>
              <a:buNone/>
            </a:pPr>
            <a:r>
              <a:rPr b="1" lang="en" sz="1200">
                <a:solidFill>
                  <a:schemeClr val="accent5"/>
                </a:solidFill>
                <a:latin typeface="Times New Roman"/>
                <a:ea typeface="Times New Roman"/>
                <a:cs typeface="Times New Roman"/>
                <a:sym typeface="Times New Roman"/>
              </a:rPr>
              <a:t>[17]        </a:t>
            </a:r>
            <a:r>
              <a:rPr b="1" lang="en" sz="986">
                <a:latin typeface="Arial"/>
                <a:ea typeface="Arial"/>
                <a:cs typeface="Arial"/>
                <a:sym typeface="Arial"/>
              </a:rPr>
              <a:t>BIAO XU , , SHILIANG HUANG , AND ZHONGFU YE 2021</a:t>
            </a:r>
            <a:r>
              <a:rPr b="1" lang="en" sz="1486">
                <a:latin typeface="Arial"/>
                <a:ea typeface="Arial"/>
                <a:cs typeface="Arial"/>
                <a:sym typeface="Arial"/>
              </a:rPr>
              <a:t> , </a:t>
            </a:r>
            <a:r>
              <a:rPr b="1" lang="en" sz="1157">
                <a:latin typeface="Times"/>
                <a:ea typeface="Times"/>
                <a:cs typeface="Times"/>
                <a:sym typeface="Times"/>
              </a:rPr>
              <a:t>National Engineering Laboratory for Speech and Language Information Processing, Institute of Statistical Signal Processing, University of Science and Technology of China, Hefei 230027, China </a:t>
            </a:r>
            <a:endParaRPr b="1" sz="1157">
              <a:latin typeface="Times"/>
              <a:ea typeface="Times"/>
              <a:cs typeface="Times"/>
              <a:sym typeface="Times"/>
            </a:endParaRPr>
          </a:p>
          <a:p>
            <a:pPr indent="0" lvl="0" marL="0" rtl="0" algn="l">
              <a:spcBef>
                <a:spcPts val="12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6" name="Shape 526"/>
        <p:cNvGrpSpPr/>
        <p:nvPr/>
      </p:nvGrpSpPr>
      <p:grpSpPr>
        <a:xfrm>
          <a:off x="0" y="0"/>
          <a:ext cx="0" cy="0"/>
          <a:chOff x="0" y="0"/>
          <a:chExt cx="0" cy="0"/>
        </a:xfrm>
      </p:grpSpPr>
      <p:sp>
        <p:nvSpPr>
          <p:cNvPr id="527" name="Google Shape;527;p47"/>
          <p:cNvSpPr txBox="1"/>
          <p:nvPr>
            <p:ph idx="4294967295" type="ctrTitle"/>
          </p:nvPr>
        </p:nvSpPr>
        <p:spPr>
          <a:xfrm>
            <a:off x="910850" y="2208175"/>
            <a:ext cx="436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6000">
                <a:solidFill>
                  <a:srgbClr val="351C75"/>
                </a:solidFill>
              </a:rPr>
              <a:t>Thank You!!!</a:t>
            </a:r>
            <a:endParaRPr b="1" i="1" sz="6000">
              <a:solidFill>
                <a:srgbClr val="351C75"/>
              </a:solidFill>
            </a:endParaRPr>
          </a:p>
        </p:txBody>
      </p:sp>
      <p:sp>
        <p:nvSpPr>
          <p:cNvPr id="528" name="Google Shape;528;p4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idx="4294967295" type="ctrTitle"/>
          </p:nvPr>
        </p:nvSpPr>
        <p:spPr>
          <a:xfrm>
            <a:off x="210750" y="289325"/>
            <a:ext cx="2502900" cy="6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solidFill>
                  <a:srgbClr val="4F4A9E"/>
                </a:solidFill>
              </a:rPr>
              <a:t>Contents</a:t>
            </a:r>
            <a:endParaRPr sz="3800">
              <a:solidFill>
                <a:srgbClr val="4F4A9E"/>
              </a:solidFill>
            </a:endParaRPr>
          </a:p>
        </p:txBody>
      </p:sp>
      <p:sp>
        <p:nvSpPr>
          <p:cNvPr id="261" name="Google Shape;261;p16"/>
          <p:cNvSpPr txBox="1"/>
          <p:nvPr>
            <p:ph idx="4294967295" type="subTitle"/>
          </p:nvPr>
        </p:nvSpPr>
        <p:spPr>
          <a:xfrm>
            <a:off x="64300" y="1101025"/>
            <a:ext cx="2904000" cy="3935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Barlow"/>
              <a:buAutoNum type="arabicPeriod"/>
            </a:pPr>
            <a:r>
              <a:rPr b="1" lang="en" sz="1800">
                <a:latin typeface="Barlow"/>
                <a:ea typeface="Barlow"/>
                <a:cs typeface="Barlow"/>
                <a:sym typeface="Barlow"/>
              </a:rPr>
              <a:t>Introduction</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Motivation</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Problem Statement</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Literature Survey</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Datasets</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Implementation and Methodology</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Results</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Future Scope</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Conclusion</a:t>
            </a:r>
            <a:endParaRPr b="1" sz="1800">
              <a:latin typeface="Barlow"/>
              <a:ea typeface="Barlow"/>
              <a:cs typeface="Barlow"/>
              <a:sym typeface="Barlow"/>
            </a:endParaRPr>
          </a:p>
          <a:p>
            <a:pPr indent="-342900" lvl="0" marL="457200" rtl="0" algn="l">
              <a:spcBef>
                <a:spcPts val="0"/>
              </a:spcBef>
              <a:spcAft>
                <a:spcPts val="0"/>
              </a:spcAft>
              <a:buSzPts val="1800"/>
              <a:buFont typeface="Barlow"/>
              <a:buAutoNum type="arabicPeriod"/>
            </a:pPr>
            <a:r>
              <a:rPr b="1" lang="en" sz="1800">
                <a:latin typeface="Barlow"/>
                <a:ea typeface="Barlow"/>
                <a:cs typeface="Barlow"/>
                <a:sym typeface="Barlow"/>
              </a:rPr>
              <a:t>References</a:t>
            </a:r>
            <a:endParaRPr b="1" sz="1800">
              <a:latin typeface="Barlow"/>
              <a:ea typeface="Barlow"/>
              <a:cs typeface="Barlow"/>
              <a:sym typeface="Barlow"/>
            </a:endParaRPr>
          </a:p>
        </p:txBody>
      </p:sp>
      <p:grpSp>
        <p:nvGrpSpPr>
          <p:cNvPr id="262" name="Google Shape;262;p16"/>
          <p:cNvGrpSpPr/>
          <p:nvPr/>
        </p:nvGrpSpPr>
        <p:grpSpPr>
          <a:xfrm>
            <a:off x="4989430" y="480048"/>
            <a:ext cx="2688023" cy="2687984"/>
            <a:chOff x="6643075" y="3664250"/>
            <a:chExt cx="407950" cy="407975"/>
          </a:xfrm>
        </p:grpSpPr>
        <p:sp>
          <p:nvSpPr>
            <p:cNvPr id="263" name="Google Shape;263;p1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6"/>
          <p:cNvGrpSpPr/>
          <p:nvPr/>
        </p:nvGrpSpPr>
        <p:grpSpPr>
          <a:xfrm rot="-587295">
            <a:off x="4831103" y="3518436"/>
            <a:ext cx="1105140" cy="1105077"/>
            <a:chOff x="576250" y="4319400"/>
            <a:chExt cx="442075" cy="442050"/>
          </a:xfrm>
        </p:grpSpPr>
        <p:sp>
          <p:nvSpPr>
            <p:cNvPr id="266" name="Google Shape;266;p1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cap="rnd"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6"/>
          <p:cNvSpPr/>
          <p:nvPr/>
        </p:nvSpPr>
        <p:spPr>
          <a:xfrm>
            <a:off x="4346385" y="1101027"/>
            <a:ext cx="420148" cy="401173"/>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rot="2697410">
            <a:off x="7115127" y="3154920"/>
            <a:ext cx="637798" cy="60899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7619694" y="2807253"/>
            <a:ext cx="255471" cy="244042"/>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rot="1279871">
            <a:off x="4055299" y="2311116"/>
            <a:ext cx="255414" cy="243985"/>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75" name="Google Shape;275;p16"/>
          <p:cNvSpPr/>
          <p:nvPr/>
        </p:nvSpPr>
        <p:spPr>
          <a:xfrm>
            <a:off x="3066375" y="0"/>
            <a:ext cx="60777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457200" y="352850"/>
            <a:ext cx="4429200" cy="727200"/>
          </a:xfrm>
          <a:prstGeom prst="rect">
            <a:avLst/>
          </a:prstGeom>
        </p:spPr>
        <p:txBody>
          <a:bodyPr anchorCtr="0" anchor="b" bIns="91425" lIns="91425" spcFirstLastPara="1" rIns="91425" wrap="square" tIns="91425">
            <a:noAutofit/>
          </a:bodyPr>
          <a:lstStyle/>
          <a:p>
            <a:pPr indent="-419100" lvl="0" marL="457200" rtl="0" algn="l">
              <a:spcBef>
                <a:spcPts val="0"/>
              </a:spcBef>
              <a:spcAft>
                <a:spcPts val="0"/>
              </a:spcAft>
              <a:buClr>
                <a:srgbClr val="351C75"/>
              </a:buClr>
              <a:buSzPts val="3000"/>
              <a:buAutoNum type="arabicPeriod"/>
            </a:pPr>
            <a:r>
              <a:rPr b="1" lang="en">
                <a:solidFill>
                  <a:srgbClr val="351C75"/>
                </a:solidFill>
              </a:rPr>
              <a:t>INTRODUCTION</a:t>
            </a:r>
            <a:endParaRPr b="1">
              <a:solidFill>
                <a:srgbClr val="351C75"/>
              </a:solidFill>
            </a:endParaRPr>
          </a:p>
        </p:txBody>
      </p:sp>
      <p:sp>
        <p:nvSpPr>
          <p:cNvPr id="281" name="Google Shape;281;p17"/>
          <p:cNvSpPr txBox="1"/>
          <p:nvPr>
            <p:ph idx="1" type="body"/>
          </p:nvPr>
        </p:nvSpPr>
        <p:spPr>
          <a:xfrm>
            <a:off x="192875" y="1080050"/>
            <a:ext cx="5743500" cy="3758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latin typeface="Barlow"/>
                <a:ea typeface="Barlow"/>
                <a:cs typeface="Barlow"/>
                <a:sym typeface="Barlow"/>
              </a:rPr>
              <a:t>Communication with hearing impaired people has become an issue in our nation. Proper communication is necessary for building a good and developed nation.</a:t>
            </a:r>
            <a:endParaRPr sz="1800">
              <a:latin typeface="Barlow"/>
              <a:ea typeface="Barlow"/>
              <a:cs typeface="Barlow"/>
              <a:sym typeface="Barlow"/>
            </a:endParaRPr>
          </a:p>
          <a:p>
            <a:pPr indent="-342900" lvl="0" marL="457200" rtl="0" algn="just">
              <a:lnSpc>
                <a:spcPct val="95795"/>
              </a:lnSpc>
              <a:spcBef>
                <a:spcPts val="0"/>
              </a:spcBef>
              <a:spcAft>
                <a:spcPts val="0"/>
              </a:spcAft>
              <a:buSzPts val="1800"/>
              <a:buFont typeface="Barlow"/>
              <a:buChar char="▹"/>
            </a:pPr>
            <a:r>
              <a:rPr lang="en" sz="1800">
                <a:latin typeface="Barlow"/>
                <a:ea typeface="Barlow"/>
                <a:cs typeface="Barlow"/>
                <a:sym typeface="Barlow"/>
              </a:rPr>
              <a:t>From the world total population there are about 466 million people who have  impaired hearing loss (approximately 5% of world population) out of 466 million people 34 million of those are under 18 according to WHO. </a:t>
            </a:r>
            <a:endParaRPr sz="1800">
              <a:latin typeface="Barlow"/>
              <a:ea typeface="Barlow"/>
              <a:cs typeface="Barlow"/>
              <a:sym typeface="Barlow"/>
            </a:endParaRPr>
          </a:p>
        </p:txBody>
      </p:sp>
      <p:sp>
        <p:nvSpPr>
          <p:cNvPr id="282" name="Google Shape;282;p17"/>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idx="1" type="body"/>
          </p:nvPr>
        </p:nvSpPr>
        <p:spPr>
          <a:xfrm>
            <a:off x="278600" y="1296600"/>
            <a:ext cx="5636400" cy="36111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600">
              <a:latin typeface="Barlow"/>
              <a:ea typeface="Barlow"/>
              <a:cs typeface="Barlow"/>
              <a:sym typeface="Barlow"/>
            </a:endParaRPr>
          </a:p>
          <a:p>
            <a:pPr indent="-330200" lvl="0" marL="457200" marR="88265" rtl="0" algn="just">
              <a:lnSpc>
                <a:spcPct val="111666"/>
              </a:lnSpc>
              <a:spcBef>
                <a:spcPts val="0"/>
              </a:spcBef>
              <a:spcAft>
                <a:spcPts val="0"/>
              </a:spcAft>
              <a:buSzPts val="1600"/>
              <a:buFont typeface="Barlow"/>
              <a:buChar char="▹"/>
            </a:pPr>
            <a:r>
              <a:rPr lang="en" sz="1600">
                <a:latin typeface="Barlow"/>
                <a:ea typeface="Barlow"/>
                <a:cs typeface="Barlow"/>
                <a:sym typeface="Barlow"/>
              </a:rPr>
              <a:t>The aim is to develop a user friendly human computer interfaces (HCI) where the computer understands the human sign language.</a:t>
            </a:r>
            <a:endParaRPr sz="1600">
              <a:latin typeface="Barlow"/>
              <a:ea typeface="Barlow"/>
              <a:cs typeface="Barlow"/>
              <a:sym typeface="Barlow"/>
            </a:endParaRPr>
          </a:p>
          <a:p>
            <a:pPr indent="-330200" lvl="0" marL="457200" marR="88265" rtl="0" algn="just">
              <a:lnSpc>
                <a:spcPct val="111666"/>
              </a:lnSpc>
              <a:spcBef>
                <a:spcPts val="0"/>
              </a:spcBef>
              <a:spcAft>
                <a:spcPts val="0"/>
              </a:spcAft>
              <a:buSzPts val="1600"/>
              <a:buFont typeface="Barlow"/>
              <a:buChar char="▹"/>
            </a:pPr>
            <a:r>
              <a:rPr lang="en" sz="1600">
                <a:latin typeface="Barlow"/>
                <a:ea typeface="Barlow"/>
                <a:cs typeface="Barlow"/>
                <a:sym typeface="Barlow"/>
              </a:rPr>
              <a:t>There are various sign languages all over the world, namely American Sign Language (ASL), French Sign Language, British Sign Language (BSL), Indian Sign language, Japanese Sign Language and work has been done on other languages all around the world.</a:t>
            </a:r>
            <a:endParaRPr sz="1600">
              <a:latin typeface="Barlow"/>
              <a:ea typeface="Barlow"/>
              <a:cs typeface="Barlow"/>
              <a:sym typeface="Barlow"/>
            </a:endParaRPr>
          </a:p>
          <a:p>
            <a:pPr indent="0" lvl="0" marL="0" marR="88265" rtl="0" algn="just">
              <a:lnSpc>
                <a:spcPct val="111666"/>
              </a:lnSpc>
              <a:spcBef>
                <a:spcPts val="0"/>
              </a:spcBef>
              <a:spcAft>
                <a:spcPts val="0"/>
              </a:spcAft>
              <a:buNone/>
            </a:pPr>
            <a:r>
              <a:t/>
            </a:r>
            <a:endParaRPr>
              <a:latin typeface="Barlow"/>
              <a:ea typeface="Barlow"/>
              <a:cs typeface="Barlow"/>
              <a:sym typeface="Barlow"/>
            </a:endParaRPr>
          </a:p>
        </p:txBody>
      </p:sp>
      <p:sp>
        <p:nvSpPr>
          <p:cNvPr id="288" name="Google Shape;288;p18"/>
          <p:cNvSpPr txBox="1"/>
          <p:nvPr>
            <p:ph type="title"/>
          </p:nvPr>
        </p:nvSpPr>
        <p:spPr>
          <a:xfrm>
            <a:off x="457200" y="385775"/>
            <a:ext cx="51387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51C75"/>
                </a:solidFill>
              </a:rPr>
              <a:t>2. MOTIVATION</a:t>
            </a:r>
            <a:endParaRPr b="1">
              <a:solidFill>
                <a:srgbClr val="351C75"/>
              </a:solidFill>
            </a:endParaRPr>
          </a:p>
        </p:txBody>
      </p:sp>
      <p:sp>
        <p:nvSpPr>
          <p:cNvPr id="289" name="Google Shape;289;p1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idx="1" type="body"/>
          </p:nvPr>
        </p:nvSpPr>
        <p:spPr>
          <a:xfrm>
            <a:off x="2848475" y="1607350"/>
            <a:ext cx="3447000" cy="3000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242323"/>
                </a:solidFill>
                <a:latin typeface="Barlow"/>
                <a:ea typeface="Barlow"/>
                <a:cs typeface="Barlow"/>
                <a:sym typeface="Barlow"/>
              </a:rPr>
              <a:t>Understanding the exact context of symbolic expressions of </a:t>
            </a:r>
            <a:r>
              <a:rPr lang="en" sz="2000">
                <a:solidFill>
                  <a:srgbClr val="202124"/>
                </a:solidFill>
                <a:highlight>
                  <a:schemeClr val="lt1"/>
                </a:highlight>
                <a:latin typeface="Barlow"/>
                <a:ea typeface="Barlow"/>
                <a:cs typeface="Barlow"/>
                <a:sym typeface="Barlow"/>
              </a:rPr>
              <a:t>hearing impaired</a:t>
            </a:r>
            <a:r>
              <a:rPr lang="en" sz="2000">
                <a:solidFill>
                  <a:srgbClr val="242323"/>
                </a:solidFill>
                <a:latin typeface="Barlow"/>
                <a:ea typeface="Barlow"/>
                <a:cs typeface="Barlow"/>
                <a:sym typeface="Barlow"/>
              </a:rPr>
              <a:t> people is the challenging job in real life until unless it is properly specified. So we have to design a model which will help these </a:t>
            </a:r>
            <a:r>
              <a:rPr lang="en" sz="2000">
                <a:solidFill>
                  <a:srgbClr val="202124"/>
                </a:solidFill>
                <a:highlight>
                  <a:schemeClr val="lt1"/>
                </a:highlight>
                <a:latin typeface="Barlow"/>
                <a:ea typeface="Barlow"/>
                <a:cs typeface="Barlow"/>
                <a:sym typeface="Barlow"/>
              </a:rPr>
              <a:t>hearing impaired</a:t>
            </a:r>
            <a:r>
              <a:rPr lang="en" sz="2000">
                <a:solidFill>
                  <a:srgbClr val="242323"/>
                </a:solidFill>
                <a:latin typeface="Barlow"/>
                <a:ea typeface="Barlow"/>
                <a:cs typeface="Barlow"/>
                <a:sym typeface="Barlow"/>
              </a:rPr>
              <a:t> people for communication.</a:t>
            </a:r>
            <a:endParaRPr sz="2000">
              <a:solidFill>
                <a:srgbClr val="242323"/>
              </a:solidFill>
            </a:endParaRPr>
          </a:p>
          <a:p>
            <a:pPr indent="0" lvl="0" marL="0" rtl="0" algn="ctr">
              <a:spcBef>
                <a:spcPts val="600"/>
              </a:spcBef>
              <a:spcAft>
                <a:spcPts val="0"/>
              </a:spcAft>
              <a:buNone/>
            </a:pPr>
            <a:r>
              <a:t/>
            </a:r>
            <a:endParaRPr/>
          </a:p>
        </p:txBody>
      </p:sp>
      <p:sp>
        <p:nvSpPr>
          <p:cNvPr id="295" name="Google Shape;295;p19"/>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6" name="Google Shape;296;p19"/>
          <p:cNvSpPr txBox="1"/>
          <p:nvPr/>
        </p:nvSpPr>
        <p:spPr>
          <a:xfrm>
            <a:off x="2432425" y="653650"/>
            <a:ext cx="44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351C75"/>
                </a:solidFill>
                <a:latin typeface="Miriam Libre"/>
                <a:ea typeface="Miriam Libre"/>
                <a:cs typeface="Miriam Libre"/>
                <a:sym typeface="Miriam Libre"/>
              </a:rPr>
              <a:t>3. </a:t>
            </a:r>
            <a:r>
              <a:rPr b="1" lang="en" sz="2800">
                <a:solidFill>
                  <a:srgbClr val="351C75"/>
                </a:solidFill>
                <a:latin typeface="Miriam Libre"/>
                <a:ea typeface="Miriam Libre"/>
                <a:cs typeface="Miriam Libre"/>
                <a:sym typeface="Miriam Libre"/>
              </a:rPr>
              <a:t>PROBLEM STATEMENT</a:t>
            </a:r>
            <a:endParaRPr b="1" sz="2800">
              <a:solidFill>
                <a:srgbClr val="351C75"/>
              </a:solidFill>
              <a:latin typeface="Miriam Libre"/>
              <a:ea typeface="Miriam Libre"/>
              <a:cs typeface="Miriam Libre"/>
              <a:sym typeface="Miriam Libr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ctrTitle"/>
          </p:nvPr>
        </p:nvSpPr>
        <p:spPr>
          <a:xfrm>
            <a:off x="1275150" y="1275150"/>
            <a:ext cx="6022200" cy="17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700"/>
          </a:p>
          <a:p>
            <a:pPr indent="0" lvl="0" marL="0" rtl="0" algn="ctr">
              <a:spcBef>
                <a:spcPts val="0"/>
              </a:spcBef>
              <a:spcAft>
                <a:spcPts val="0"/>
              </a:spcAft>
              <a:buNone/>
            </a:pPr>
            <a:r>
              <a:rPr lang="en" sz="4700"/>
              <a:t>4. LITERATURE SURVEY</a:t>
            </a:r>
            <a:endParaRPr sz="4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EBF4"/>
        </a:solidFill>
      </p:bgPr>
    </p:bg>
    <p:spTree>
      <p:nvGrpSpPr>
        <p:cNvPr id="305" name="Shape 305"/>
        <p:cNvGrpSpPr/>
        <p:nvPr/>
      </p:nvGrpSpPr>
      <p:grpSpPr>
        <a:xfrm>
          <a:off x="0" y="0"/>
          <a:ext cx="0" cy="0"/>
          <a:chOff x="0" y="0"/>
          <a:chExt cx="0" cy="0"/>
        </a:xfrm>
      </p:grpSpPr>
      <p:sp>
        <p:nvSpPr>
          <p:cNvPr id="306" name="Google Shape;306;p21"/>
          <p:cNvSpPr txBox="1"/>
          <p:nvPr>
            <p:ph idx="4294967295" type="title"/>
          </p:nvPr>
        </p:nvSpPr>
        <p:spPr>
          <a:xfrm>
            <a:off x="457200" y="586975"/>
            <a:ext cx="835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rgbClr val="4F4A9E"/>
                </a:solidFill>
              </a:rPr>
              <a:t>This section presents detailed review of previous methods used for sign language conversion.</a:t>
            </a:r>
            <a:endParaRPr sz="2100">
              <a:solidFill>
                <a:srgbClr val="4F4A9E"/>
              </a:solidFill>
            </a:endParaRPr>
          </a:p>
        </p:txBody>
      </p:sp>
      <p:sp>
        <p:nvSpPr>
          <p:cNvPr id="307" name="Google Shape;307;p21"/>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8" name="Google Shape;308;p21"/>
          <p:cNvSpPr txBox="1"/>
          <p:nvPr/>
        </p:nvSpPr>
        <p:spPr>
          <a:xfrm>
            <a:off x="278600" y="1532325"/>
            <a:ext cx="8529600" cy="3078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Lato"/>
              <a:buChar char="❖"/>
            </a:pPr>
            <a:r>
              <a:rPr lang="en" sz="1500">
                <a:latin typeface="Lato"/>
                <a:ea typeface="Lato"/>
                <a:cs typeface="Lato"/>
                <a:sym typeface="Lato"/>
              </a:rPr>
              <a:t>Abraham E. et.al. [7] year of publication 2019 proposed a work in which 40 samples each for 26 Indian Sign Language gestures containing reading of accelerometer , gyroscope and flex were recorded and then LSTM ( Long Short- Term Memory ) </a:t>
            </a:r>
            <a:r>
              <a:rPr lang="en" sz="1500">
                <a:latin typeface="Lato"/>
                <a:ea typeface="Lato"/>
                <a:cs typeface="Lato"/>
                <a:sym typeface="Lato"/>
              </a:rPr>
              <a:t>algorithm</a:t>
            </a:r>
            <a:r>
              <a:rPr lang="en" sz="1500">
                <a:latin typeface="Lato"/>
                <a:ea typeface="Lato"/>
                <a:cs typeface="Lato"/>
                <a:sym typeface="Lato"/>
              </a:rPr>
              <a:t> is applied. They have </a:t>
            </a:r>
            <a:r>
              <a:rPr lang="en" sz="1500">
                <a:latin typeface="Lato"/>
                <a:ea typeface="Lato"/>
                <a:cs typeface="Lato"/>
                <a:sym typeface="Lato"/>
              </a:rPr>
              <a:t>achieved</a:t>
            </a:r>
            <a:r>
              <a:rPr lang="en" sz="1500">
                <a:latin typeface="Lato"/>
                <a:ea typeface="Lato"/>
                <a:cs typeface="Lato"/>
                <a:sym typeface="Lato"/>
              </a:rPr>
              <a:t> a high accuracy of 98%, but it has one limitation that it is one way, no record of relative position of both hands.</a:t>
            </a:r>
            <a:endParaRPr sz="15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323850" lvl="0" marL="457200" rtl="0" algn="l">
              <a:lnSpc>
                <a:spcPct val="94090"/>
              </a:lnSpc>
              <a:spcBef>
                <a:spcPts val="1200"/>
              </a:spcBef>
              <a:spcAft>
                <a:spcPts val="0"/>
              </a:spcAft>
              <a:buSzPts val="1500"/>
              <a:buFont typeface="Lato"/>
              <a:buChar char="❖"/>
            </a:pPr>
            <a:r>
              <a:rPr lang="en" sz="1500">
                <a:solidFill>
                  <a:schemeClr val="dk1"/>
                </a:solidFill>
                <a:latin typeface="Lato"/>
                <a:ea typeface="Lato"/>
                <a:cs typeface="Lato"/>
                <a:sym typeface="Lato"/>
              </a:rPr>
              <a:t>Chandra M.M. et.al. [3], (2019 ) proposed a work in which 22 ASL </a:t>
            </a:r>
            <a:r>
              <a:rPr lang="en" sz="1500">
                <a:solidFill>
                  <a:schemeClr val="dk1"/>
                </a:solidFill>
                <a:latin typeface="Lato"/>
                <a:ea typeface="Lato"/>
                <a:cs typeface="Lato"/>
                <a:sym typeface="Lato"/>
              </a:rPr>
              <a:t>symbols</a:t>
            </a:r>
            <a:r>
              <a:rPr lang="en" sz="1500">
                <a:solidFill>
                  <a:schemeClr val="dk1"/>
                </a:solidFill>
                <a:latin typeface="Lato"/>
                <a:ea typeface="Lato"/>
                <a:cs typeface="Lato"/>
                <a:sym typeface="Lato"/>
              </a:rPr>
              <a:t> and 11 ISL gestures were used. They have applied SVM ( Support Vector Machine ) standard machine learning algorithm on this dataset and achieved an average accuracy of 98.3%. But it has limitations that only single hand can be used for translation, it is a one way translator.</a:t>
            </a:r>
            <a:endParaRPr sz="1500">
              <a:solidFill>
                <a:schemeClr val="dk1"/>
              </a:solidFill>
              <a:latin typeface="Lato"/>
              <a:ea typeface="Lato"/>
              <a:cs typeface="Lato"/>
              <a:sym typeface="Lato"/>
            </a:endParaRPr>
          </a:p>
          <a:p>
            <a:pPr indent="0" lvl="0" marL="457200" rtl="0" algn="l">
              <a:lnSpc>
                <a:spcPct val="94090"/>
              </a:lnSpc>
              <a:spcBef>
                <a:spcPts val="1200"/>
              </a:spcBef>
              <a:spcAft>
                <a:spcPts val="1200"/>
              </a:spcAft>
              <a:buNone/>
            </a:pPr>
            <a:r>
              <a:t/>
            </a:r>
            <a:endParaRPr sz="15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