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6" r:id="rId6"/>
    <p:sldId id="263" r:id="rId7"/>
    <p:sldId id="264" r:id="rId8"/>
    <p:sldId id="265" r:id="rId9"/>
    <p:sldId id="261" r:id="rId10"/>
    <p:sldId id="268" r:id="rId11"/>
    <p:sldId id="270" r:id="rId1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aroni94@gmail.com" initials="a" lastIdx="2" clrIdx="0">
    <p:extLst>
      <p:ext uri="{19B8F6BF-5375-455C-9EA6-DF929625EA0E}">
        <p15:presenceInfo xmlns:p15="http://schemas.microsoft.com/office/powerpoint/2012/main" userId="d9f99b6139fdc1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2839"/>
    <a:srgbClr val="32D692"/>
    <a:srgbClr val="49D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3792" autoAdjust="0"/>
  </p:normalViewPr>
  <p:slideViewPr>
    <p:cSldViewPr snapToGrid="0" snapToObjects="1">
      <p:cViewPr varScale="1">
        <p:scale>
          <a:sx n="62" d="100"/>
          <a:sy n="62" d="100"/>
        </p:scale>
        <p:origin x="6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51" d="100"/>
          <a:sy n="51" d="100"/>
        </p:scale>
        <p:origin x="2692" y="2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259A2-7A12-3645-B048-AF41C849570F}" type="datetimeFigureOut">
              <a:rPr lang="en-IL" smtClean="0"/>
              <a:t>05/22/2021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3B457-31EA-394C-B800-B2259CF91FC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240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3B457-31EA-394C-B800-B2259CF91FC5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0618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3B457-31EA-394C-B800-B2259CF91FC5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49288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3B457-31EA-394C-B800-B2259CF91FC5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3689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3B457-31EA-394C-B800-B2259CF91FC5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04686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3B457-31EA-394C-B800-B2259CF91FC5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6701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3B457-31EA-394C-B800-B2259CF91FC5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4528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3B457-31EA-394C-B800-B2259CF91FC5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345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3B457-31EA-394C-B800-B2259CF91FC5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65161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3B457-31EA-394C-B800-B2259CF91FC5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19887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3B457-31EA-394C-B800-B2259CF91FC5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80691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1C72-F493-E04B-97CF-33683498F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D9858-16DD-8446-9525-306CD62C5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DF2B9-24DA-AE4D-959C-49122E9D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E88-E9BF-9140-9863-3D07563D0701}" type="datetimeFigureOut">
              <a:rPr lang="en-IL" smtClean="0"/>
              <a:t>05/22/2021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7F05E-5EFF-5F44-812C-2292CF11E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0D497-89E1-9D47-8DCD-F4870A29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162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D215-CCC5-014F-B230-853E2F9D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6F8CC-8E94-DE44-8A34-31CE4E9B8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01E40-F182-D14D-9BA5-C7CBE7A8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E88-E9BF-9140-9863-3D07563D0701}" type="datetimeFigureOut">
              <a:rPr lang="en-IL" smtClean="0"/>
              <a:t>05/22/2021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22419-D9F6-BF49-9CA9-8F1FA5C0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E9554-67E5-1B46-AA89-BFD3C084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6222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841B4-1556-F043-AEA6-91081C4C0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99CCD-F355-D34F-9708-7108BE4E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5C499-2DA6-774B-8A86-07D4BC449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E88-E9BF-9140-9863-3D07563D0701}" type="datetimeFigureOut">
              <a:rPr lang="en-IL" smtClean="0"/>
              <a:t>05/22/2021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277BA-B37C-0A43-AC02-CEBE5771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21D4F-F68E-A947-80C3-46582248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475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57677-DB29-5041-B321-66EE5EAC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862EB-4FBD-CC4A-9D24-DE0C882B2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6232E-D21F-8D49-8AA6-1EB8900F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E88-E9BF-9140-9863-3D07563D0701}" type="datetimeFigureOut">
              <a:rPr lang="en-IL" smtClean="0"/>
              <a:t>05/22/2021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14206-19BE-BA45-AFF0-6447F58C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0087-E442-8D4A-BA60-01FE2299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9542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2054-70F5-3446-9F60-A1E14D342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28756-1E2C-8441-95E3-7F80192CD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064E1-09FC-144B-8EFA-EB57B3BE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E88-E9BF-9140-9863-3D07563D0701}" type="datetimeFigureOut">
              <a:rPr lang="en-IL" smtClean="0"/>
              <a:t>05/22/2021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03665-2A06-474D-A92C-7FCEBE72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78B50-B097-2246-9244-FAFD676EE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893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90F57-A162-6140-8CCC-F81618E2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3E6AA-6575-1C41-95DE-F62350121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88114-D72D-C849-9361-2BC50605C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F906C-9075-9044-93F3-4A1F9E4C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E88-E9BF-9140-9863-3D07563D0701}" type="datetimeFigureOut">
              <a:rPr lang="en-IL" smtClean="0"/>
              <a:t>05/22/2021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B1FF6-8377-C64D-97CB-8F621ED3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D3AC9-4474-9A4A-87DE-0B0A9674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01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8381-AE58-8A45-880C-811F1D434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2FB0B-83D2-B145-8A91-77441A10A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06C3F-DF59-7F45-8743-88BEE6C75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BA6F0-54DE-464E-A716-DD839C9F2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4B0A1-43D6-A246-8339-893C80340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D9161-DB6F-1543-B88E-15B8B426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E88-E9BF-9140-9863-3D07563D0701}" type="datetimeFigureOut">
              <a:rPr lang="en-IL" smtClean="0"/>
              <a:t>05/22/2021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9EF28-7283-DC43-A540-C0ED12B5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F11CC-A398-144C-BD41-3CEB2E1C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306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59E6-D493-8F4C-9B73-F6E6DB90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5E62A-FC01-0143-A69B-FDA3A514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E88-E9BF-9140-9863-3D07563D0701}" type="datetimeFigureOut">
              <a:rPr lang="en-IL" smtClean="0"/>
              <a:t>05/22/2021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A650A-8FD4-4645-A553-21C1BA08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C1489-164B-A745-A44C-F568128F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09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C53A2-4CC9-614A-8233-C2E1EA69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E88-E9BF-9140-9863-3D07563D0701}" type="datetimeFigureOut">
              <a:rPr lang="en-IL" smtClean="0"/>
              <a:t>05/22/2021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B08CA-290A-8544-9BA1-6C082581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5AAC6-7DDE-184A-94DA-A0E58602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471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EE1B-7AE9-B74D-A003-312DD404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ED0A4-1C82-5C48-A936-348169BFF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D6F4C-9D62-BA48-B3E4-148513D84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C3A01-7CBE-D542-9D2F-4F769057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E88-E9BF-9140-9863-3D07563D0701}" type="datetimeFigureOut">
              <a:rPr lang="en-IL" smtClean="0"/>
              <a:t>05/22/2021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FBDB2-3C23-8B45-B72A-4E2EF71B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1F329-C763-F84F-9B1E-F142BC25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758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F661-B03A-5746-A199-7D87E4AD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24A52-250A-2F44-AE52-60EBB54F5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BD429-CB1D-2045-B40C-C09132BF4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BA270-C945-3B4E-9D86-E7A8F422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E88-E9BF-9140-9863-3D07563D0701}" type="datetimeFigureOut">
              <a:rPr lang="en-IL" smtClean="0"/>
              <a:t>05/22/2021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7CD23-D22C-5441-A5B9-302D341E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A53CE-2404-024A-A03A-3AA08DC5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3325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83BE0-50B2-D740-BAF4-28A545A3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E18A2-A087-1B44-A8AB-FED719431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C5894-2D2B-2B4E-8B09-6E5B0D6CF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7EE88-E9BF-9140-9863-3D07563D0701}" type="datetimeFigureOut">
              <a:rPr lang="en-IL" smtClean="0"/>
              <a:t>05/22/2021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7309-4FFF-9F4D-84D4-790F9E3B0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78690-061F-CC41-A539-11F4DC398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6046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amirho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s://github.com/nadavs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mitAharoni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ha546" TargetMode="External"/><Relationship Id="rId5" Type="http://schemas.openxmlformats.org/officeDocument/2006/relationships/hyperlink" Target="https://github.com/DanielMy777" TargetMode="Externa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jango_(web_framework)" TargetMode="External"/><Relationship Id="rId3" Type="http://schemas.openxmlformats.org/officeDocument/2006/relationships/hyperlink" Target="https://en.wikipedia.org/wiki/HTML" TargetMode="External"/><Relationship Id="rId7" Type="http://schemas.openxmlformats.org/officeDocument/2006/relationships/hyperlink" Target="https://en.wikipedia.org/wiki/Vagrant_(software)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ootstrap_(front-end_framework)" TargetMode="External"/><Relationship Id="rId5" Type="http://schemas.openxmlformats.org/officeDocument/2006/relationships/hyperlink" Target="https://en.wikipedia.org/wiki/JavaScript" TargetMode="External"/><Relationship Id="rId10" Type="http://schemas.openxmlformats.org/officeDocument/2006/relationships/hyperlink" Target="https://en.wikipedia.org/wiki/SQLite" TargetMode="External"/><Relationship Id="rId4" Type="http://schemas.openxmlformats.org/officeDocument/2006/relationships/hyperlink" Target="https://en.wikipedia.org/wiki/CSS" TargetMode="External"/><Relationship Id="rId9" Type="http://schemas.openxmlformats.org/officeDocument/2006/relationships/hyperlink" Target="https://en.wikipedia.org/wiki/Python_(programming_language)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761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D692"/>
            </a:gs>
            <a:gs pos="100000">
              <a:srgbClr val="49DFA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C51C919-74E1-4DBA-AB45-1165FE40A9C8}"/>
              </a:ext>
            </a:extLst>
          </p:cNvPr>
          <p:cNvSpPr/>
          <p:nvPr/>
        </p:nvSpPr>
        <p:spPr>
          <a:xfrm>
            <a:off x="8665072" y="4886339"/>
            <a:ext cx="3458254" cy="159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0BC23-8582-F242-8447-B2CA9AD10570}"/>
              </a:ext>
            </a:extLst>
          </p:cNvPr>
          <p:cNvSpPr/>
          <p:nvPr/>
        </p:nvSpPr>
        <p:spPr>
          <a:xfrm>
            <a:off x="0" y="0"/>
            <a:ext cx="12192000" cy="1126671"/>
          </a:xfrm>
          <a:prstGeom prst="rect">
            <a:avLst/>
          </a:prstGeom>
          <a:solidFill>
            <a:srgbClr val="12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11ECD-DBAE-E848-8AFC-8E3C9184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165"/>
            <a:ext cx="10515600" cy="76154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Nexa Light" panose="02000000000000000000" pitchFamily="2" charset="0"/>
              </a:rPr>
              <a:t>Development processing</a:t>
            </a:r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B50032-8C72-4356-99EA-8D6321FAAF2D}"/>
              </a:ext>
            </a:extLst>
          </p:cNvPr>
          <p:cNvSpPr/>
          <p:nvPr/>
        </p:nvSpPr>
        <p:spPr>
          <a:xfrm>
            <a:off x="113706" y="1353902"/>
            <a:ext cx="2506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122839"/>
                </a:solidFill>
                <a:latin typeface="Nexa Light" panose="02000000000000000000" pitchFamily="2" charset="0"/>
              </a:rPr>
              <a:t>Idea development</a:t>
            </a:r>
            <a:endParaRPr lang="en-IL" sz="2400" b="1" dirty="0">
              <a:solidFill>
                <a:srgbClr val="122839"/>
              </a:solidFill>
              <a:latin typeface="Nexa Light" panose="020000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EB5882-0DED-419E-B9ED-4347C87BBE9A}"/>
              </a:ext>
            </a:extLst>
          </p:cNvPr>
          <p:cNvSpPr/>
          <p:nvPr/>
        </p:nvSpPr>
        <p:spPr>
          <a:xfrm>
            <a:off x="3922231" y="1365113"/>
            <a:ext cx="35290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122839"/>
                </a:solidFill>
                <a:latin typeface="Nexa Light" panose="02000000000000000000" pitchFamily="2" charset="0"/>
              </a:rPr>
              <a:t>Requirement specification</a:t>
            </a:r>
          </a:p>
          <a:p>
            <a:pPr algn="ctr"/>
            <a:endParaRPr lang="en-IL" sz="2400" b="1" dirty="0">
              <a:solidFill>
                <a:srgbClr val="122839"/>
              </a:solidFill>
              <a:latin typeface="Nexa Light" panose="020000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F1CF2B-B255-4747-9FED-8CDFD468ADD6}"/>
              </a:ext>
            </a:extLst>
          </p:cNvPr>
          <p:cNvSpPr/>
          <p:nvPr/>
        </p:nvSpPr>
        <p:spPr>
          <a:xfrm>
            <a:off x="9019016" y="1365113"/>
            <a:ext cx="2509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122839"/>
                </a:solidFill>
                <a:latin typeface="Nexa Light" panose="02000000000000000000" pitchFamily="2" charset="0"/>
              </a:rPr>
              <a:t>Setup the dev-env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BF6298-74C8-4D16-9A5E-83F56FCBA0E1}"/>
              </a:ext>
            </a:extLst>
          </p:cNvPr>
          <p:cNvSpPr/>
          <p:nvPr/>
        </p:nvSpPr>
        <p:spPr>
          <a:xfrm>
            <a:off x="8665072" y="4886339"/>
            <a:ext cx="34582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122839"/>
                </a:solidFill>
                <a:latin typeface="Nexa Light" panose="02000000000000000000" pitchFamily="2" charset="0"/>
              </a:rPr>
              <a:t>Each app flow: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22839"/>
                </a:solidFill>
                <a:latin typeface="Nexa Light" panose="02000000000000000000" pitchFamily="2" charset="0"/>
              </a:rPr>
              <a:t>Built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22839"/>
                </a:solidFill>
                <a:latin typeface="Nexa Light" panose="02000000000000000000" pitchFamily="2" charset="0"/>
              </a:rPr>
              <a:t>Created the views.</a:t>
            </a:r>
            <a:endParaRPr lang="en-IL" sz="2400" b="1" dirty="0">
              <a:solidFill>
                <a:srgbClr val="122839"/>
              </a:solidFill>
              <a:latin typeface="Nexa Light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22839"/>
                </a:solidFill>
                <a:latin typeface="Nexa Light" panose="02000000000000000000" pitchFamily="2" charset="0"/>
              </a:rPr>
              <a:t>Created the templates.</a:t>
            </a:r>
            <a:endParaRPr lang="en-IL" sz="2400" b="1" dirty="0">
              <a:solidFill>
                <a:srgbClr val="122839"/>
              </a:solidFill>
              <a:latin typeface="Nexa Light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L" sz="2400" b="1" dirty="0">
              <a:solidFill>
                <a:srgbClr val="122839"/>
              </a:solidFill>
              <a:latin typeface="Nexa Light" panose="020000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0A09BD-1403-4AEE-98E8-7097794D8895}"/>
              </a:ext>
            </a:extLst>
          </p:cNvPr>
          <p:cNvSpPr/>
          <p:nvPr/>
        </p:nvSpPr>
        <p:spPr>
          <a:xfrm>
            <a:off x="6629965" y="3247230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122839"/>
                </a:solidFill>
                <a:latin typeface="Nexa Light" panose="02000000000000000000" pitchFamily="2" charset="0"/>
              </a:rPr>
              <a:t>base User app</a:t>
            </a:r>
            <a:endParaRPr lang="en-IL" sz="2400" b="1" dirty="0">
              <a:solidFill>
                <a:srgbClr val="122839"/>
              </a:solidFill>
              <a:latin typeface="Nexa Light" panose="02000000000000000000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DADE6EF-3D88-42FD-8DE1-EE171A7393F7}"/>
              </a:ext>
            </a:extLst>
          </p:cNvPr>
          <p:cNvSpPr/>
          <p:nvPr/>
        </p:nvSpPr>
        <p:spPr>
          <a:xfrm>
            <a:off x="9694496" y="3247232"/>
            <a:ext cx="23102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122839"/>
                </a:solidFill>
                <a:latin typeface="Nexa Light" panose="02000000000000000000" pitchFamily="2" charset="0"/>
              </a:rPr>
              <a:t>Design and build</a:t>
            </a:r>
          </a:p>
          <a:p>
            <a:pPr algn="ctr"/>
            <a:r>
              <a:rPr lang="en-US" sz="2400" b="1" dirty="0">
                <a:solidFill>
                  <a:srgbClr val="122839"/>
                </a:solidFill>
                <a:latin typeface="Nexa Light" panose="02000000000000000000" pitchFamily="2" charset="0"/>
              </a:rPr>
              <a:t> the ORM</a:t>
            </a:r>
            <a:endParaRPr lang="en-IL" sz="2400" b="1" dirty="0">
              <a:solidFill>
                <a:srgbClr val="122839"/>
              </a:solidFill>
              <a:latin typeface="Nexa Light" panose="02000000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5FAFB3-0CB3-4044-976E-6EF8219147A5}"/>
              </a:ext>
            </a:extLst>
          </p:cNvPr>
          <p:cNvSpPr/>
          <p:nvPr/>
        </p:nvSpPr>
        <p:spPr>
          <a:xfrm>
            <a:off x="3334494" y="3152922"/>
            <a:ext cx="22544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122839"/>
                </a:solidFill>
                <a:latin typeface="Nexa Light" panose="02000000000000000000" pitchFamily="2" charset="0"/>
              </a:rPr>
              <a:t>Seekers app</a:t>
            </a:r>
          </a:p>
          <a:p>
            <a:pPr algn="ctr"/>
            <a:r>
              <a:rPr lang="en-US" sz="2400" b="1" dirty="0">
                <a:solidFill>
                  <a:srgbClr val="122839"/>
                </a:solidFill>
                <a:latin typeface="Nexa Light" panose="02000000000000000000" pitchFamily="2" charset="0"/>
              </a:rPr>
              <a:t>Apartments app</a:t>
            </a:r>
            <a:endParaRPr lang="en-IL" sz="2400" b="1" dirty="0">
              <a:solidFill>
                <a:srgbClr val="122839"/>
              </a:solidFill>
              <a:latin typeface="Nexa Light" panose="02000000000000000000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6399AB-BED6-4A7B-B7C3-7C637618DAE2}"/>
              </a:ext>
            </a:extLst>
          </p:cNvPr>
          <p:cNvSpPr/>
          <p:nvPr/>
        </p:nvSpPr>
        <p:spPr>
          <a:xfrm>
            <a:off x="415439" y="3062565"/>
            <a:ext cx="15877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122839"/>
                </a:solidFill>
                <a:latin typeface="Nexa Light" panose="02000000000000000000" pitchFamily="2" charset="0"/>
              </a:rPr>
              <a:t>Search app</a:t>
            </a:r>
            <a:endParaRPr lang="en-IL" sz="2400" b="1" dirty="0">
              <a:solidFill>
                <a:srgbClr val="122839"/>
              </a:solidFill>
              <a:latin typeface="Nexa Light" panose="02000000000000000000" pitchFamily="2" charset="0"/>
            </a:endParaRPr>
          </a:p>
          <a:p>
            <a:pPr algn="ctr"/>
            <a:endParaRPr lang="en-IL" sz="2400" b="1" dirty="0">
              <a:solidFill>
                <a:srgbClr val="122839"/>
              </a:solidFill>
              <a:latin typeface="Nexa Light" panose="02000000000000000000" pitchFamily="2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B838127-C928-4D82-BD5E-16FB97691C38}"/>
              </a:ext>
            </a:extLst>
          </p:cNvPr>
          <p:cNvSpPr/>
          <p:nvPr/>
        </p:nvSpPr>
        <p:spPr>
          <a:xfrm rot="10800000">
            <a:off x="8796814" y="3337587"/>
            <a:ext cx="862136" cy="461665"/>
          </a:xfrm>
          <a:prstGeom prst="rightArrow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7E2F6F30-7E51-4876-82F2-262B8DB7CD73}"/>
              </a:ext>
            </a:extLst>
          </p:cNvPr>
          <p:cNvSpPr/>
          <p:nvPr/>
        </p:nvSpPr>
        <p:spPr>
          <a:xfrm>
            <a:off x="7802936" y="1441957"/>
            <a:ext cx="862136" cy="461665"/>
          </a:xfrm>
          <a:prstGeom prst="rightArrow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59C96A28-4A2C-4A04-90C6-3E30A364D801}"/>
              </a:ext>
            </a:extLst>
          </p:cNvPr>
          <p:cNvSpPr/>
          <p:nvPr/>
        </p:nvSpPr>
        <p:spPr>
          <a:xfrm rot="10800000">
            <a:off x="5624503" y="3305313"/>
            <a:ext cx="862136" cy="461665"/>
          </a:xfrm>
          <a:prstGeom prst="rightArrow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448C7602-3C4A-4F2E-B176-D9E75EDB58B8}"/>
              </a:ext>
            </a:extLst>
          </p:cNvPr>
          <p:cNvSpPr/>
          <p:nvPr/>
        </p:nvSpPr>
        <p:spPr>
          <a:xfrm rot="10800000">
            <a:off x="2357179" y="3161514"/>
            <a:ext cx="862136" cy="461665"/>
          </a:xfrm>
          <a:prstGeom prst="rightArrow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2554E8DF-935B-4642-AE4F-4857865A65F6}"/>
              </a:ext>
            </a:extLst>
          </p:cNvPr>
          <p:cNvSpPr/>
          <p:nvPr/>
        </p:nvSpPr>
        <p:spPr>
          <a:xfrm>
            <a:off x="2825971" y="1416184"/>
            <a:ext cx="862136" cy="461665"/>
          </a:xfrm>
          <a:prstGeom prst="rightArrow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CB0D49F2-8D0D-4F7A-B610-9EDCB589867A}"/>
              </a:ext>
            </a:extLst>
          </p:cNvPr>
          <p:cNvSpPr/>
          <p:nvPr/>
        </p:nvSpPr>
        <p:spPr>
          <a:xfrm rot="5400000">
            <a:off x="572425" y="4222937"/>
            <a:ext cx="1373583" cy="461666"/>
          </a:xfrm>
          <a:prstGeom prst="rightArrow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B56C18E9-67C8-40CA-91E7-3D5F3948C370}"/>
              </a:ext>
            </a:extLst>
          </p:cNvPr>
          <p:cNvSpPr/>
          <p:nvPr/>
        </p:nvSpPr>
        <p:spPr>
          <a:xfrm rot="5400000">
            <a:off x="9985964" y="2334472"/>
            <a:ext cx="1278134" cy="461666"/>
          </a:xfrm>
          <a:prstGeom prst="rightArrow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553A850-3FCE-41F7-9E76-947A6BEED91B}"/>
              </a:ext>
            </a:extLst>
          </p:cNvPr>
          <p:cNvSpPr/>
          <p:nvPr/>
        </p:nvSpPr>
        <p:spPr>
          <a:xfrm>
            <a:off x="350891" y="5284684"/>
            <a:ext cx="2278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122839"/>
                </a:solidFill>
                <a:latin typeface="Nexa Light" panose="02000000000000000000" pitchFamily="2" charset="0"/>
              </a:rPr>
              <a:t>connections app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E1FE97-2E34-4888-84F9-142C372171A5}"/>
              </a:ext>
            </a:extLst>
          </p:cNvPr>
          <p:cNvSpPr/>
          <p:nvPr/>
        </p:nvSpPr>
        <p:spPr>
          <a:xfrm>
            <a:off x="3722420" y="5282075"/>
            <a:ext cx="2211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122839"/>
                </a:solidFill>
                <a:latin typeface="Nexa Light" panose="02000000000000000000" pitchFamily="2" charset="0"/>
              </a:rPr>
              <a:t>Developed Chat</a:t>
            </a:r>
            <a:endParaRPr lang="en-IL" sz="2400" b="1" dirty="0">
              <a:solidFill>
                <a:srgbClr val="122839"/>
              </a:solidFill>
              <a:latin typeface="Nexa Light" panose="02000000000000000000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70706EF-E6A2-4D20-BDC1-FF9A20A0F738}"/>
              </a:ext>
            </a:extLst>
          </p:cNvPr>
          <p:cNvSpPr/>
          <p:nvPr/>
        </p:nvSpPr>
        <p:spPr>
          <a:xfrm>
            <a:off x="6958136" y="5158964"/>
            <a:ext cx="17236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122839"/>
                </a:solidFill>
                <a:latin typeface="Nexa Light" panose="02000000000000000000" pitchFamily="2" charset="0"/>
              </a:rPr>
              <a:t>roo.me</a:t>
            </a:r>
            <a:endParaRPr lang="en-IL" sz="4000" b="1" dirty="0">
              <a:solidFill>
                <a:srgbClr val="122839"/>
              </a:solidFill>
              <a:latin typeface="Nexa Light" panose="02000000000000000000" pitchFamily="2" charset="0"/>
            </a:endParaRP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281ECAF5-606B-4FCE-BA96-D7421217806F}"/>
              </a:ext>
            </a:extLst>
          </p:cNvPr>
          <p:cNvSpPr/>
          <p:nvPr/>
        </p:nvSpPr>
        <p:spPr>
          <a:xfrm>
            <a:off x="2744746" y="5318792"/>
            <a:ext cx="862136" cy="461665"/>
          </a:xfrm>
          <a:prstGeom prst="rightArrow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1F3FC45D-A587-405A-ACE8-E50FA79E33A2}"/>
              </a:ext>
            </a:extLst>
          </p:cNvPr>
          <p:cNvSpPr/>
          <p:nvPr/>
        </p:nvSpPr>
        <p:spPr>
          <a:xfrm>
            <a:off x="6096000" y="5299004"/>
            <a:ext cx="862136" cy="461665"/>
          </a:xfrm>
          <a:prstGeom prst="rightArrow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356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D692"/>
            </a:gs>
            <a:gs pos="100000">
              <a:srgbClr val="49DFA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BC23-8582-F242-8447-B2CA9AD10570}"/>
              </a:ext>
            </a:extLst>
          </p:cNvPr>
          <p:cNvSpPr/>
          <p:nvPr/>
        </p:nvSpPr>
        <p:spPr>
          <a:xfrm>
            <a:off x="0" y="0"/>
            <a:ext cx="12192000" cy="1126671"/>
          </a:xfrm>
          <a:prstGeom prst="rect">
            <a:avLst/>
          </a:prstGeom>
          <a:solidFill>
            <a:srgbClr val="12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11ECD-DBAE-E848-8AFC-8E3C9184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165"/>
            <a:ext cx="10515600" cy="76154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Nexa Light" panose="02000000000000000000" pitchFamily="2" charset="0"/>
              </a:rPr>
              <a:t>Challenges &amp; What did we learn</a:t>
            </a:r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30083F-A7AE-4E0B-BEF7-91C86D5B23CC}"/>
              </a:ext>
            </a:extLst>
          </p:cNvPr>
          <p:cNvSpPr txBox="1"/>
          <p:nvPr/>
        </p:nvSpPr>
        <p:spPr>
          <a:xfrm>
            <a:off x="435935" y="1344836"/>
            <a:ext cx="11483163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marL="457200" indent="-45720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Nexa Light" panose="02000000000000000000" pitchFamily="2" charset="0"/>
              </a:rPr>
              <a:t>Collaboration as a team</a:t>
            </a:r>
            <a:r>
              <a:rPr lang="en-US" sz="2800" b="1" kern="1200" dirty="0">
                <a:solidFill>
                  <a:srgbClr val="FFFFFF"/>
                </a:solidFill>
                <a:effectLst/>
                <a:latin typeface="Nexa Light" panose="02000000000000000000"/>
                <a:ea typeface="+mn-ea"/>
                <a:cs typeface="+mn-cs"/>
              </a:rPr>
              <a:t>.</a:t>
            </a:r>
          </a:p>
          <a:p>
            <a:pPr marL="457200" indent="-45720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Nexa Light" panose="02000000000000000000"/>
              </a:rPr>
              <a:t>Working asynchronous (via slack).</a:t>
            </a:r>
          </a:p>
          <a:p>
            <a:pPr marL="457200" indent="-45720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Nexa Light" panose="02000000000000000000"/>
              </a:rPr>
              <a:t>Using Git &amp; GitHub with the CI concept.</a:t>
            </a:r>
          </a:p>
          <a:p>
            <a:pPr marL="457200" indent="-45720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Nexa Light" panose="02000000000000000000"/>
              </a:rPr>
              <a:t>Design and  build an application from scratch.</a:t>
            </a:r>
          </a:p>
          <a:p>
            <a:pPr marL="457200" indent="-45720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kern="1200" dirty="0">
                <a:solidFill>
                  <a:srgbClr val="FFFFFF"/>
                </a:solidFill>
                <a:effectLst/>
                <a:latin typeface="Nexa Light" panose="02000000000000000000"/>
                <a:ea typeface="+mn-ea"/>
                <a:cs typeface="+mn-cs"/>
              </a:rPr>
              <a:t>Learning new technologies (Vagrant, Django, Bootstrap</a:t>
            </a:r>
            <a:r>
              <a:rPr lang="en-US" sz="2800" b="1" dirty="0">
                <a:solidFill>
                  <a:srgbClr val="FFFFFF"/>
                </a:solidFill>
                <a:latin typeface="Nexa Light" panose="02000000000000000000"/>
              </a:rPr>
              <a:t> and </a:t>
            </a:r>
            <a:r>
              <a:rPr lang="en-US" sz="2800" b="1" kern="1200" dirty="0" err="1">
                <a:solidFill>
                  <a:srgbClr val="FFFFFF"/>
                </a:solidFill>
                <a:effectLst/>
                <a:latin typeface="Nexa Light" panose="02000000000000000000"/>
                <a:ea typeface="+mn-ea"/>
                <a:cs typeface="+mn-cs"/>
              </a:rPr>
              <a:t>etc</a:t>
            </a:r>
            <a:r>
              <a:rPr lang="en-US" sz="2800" b="1" kern="1200" dirty="0">
                <a:solidFill>
                  <a:srgbClr val="FFFFFF"/>
                </a:solidFill>
                <a:effectLst/>
                <a:latin typeface="Nexa Light" panose="02000000000000000000"/>
                <a:ea typeface="+mn-ea"/>
                <a:cs typeface="+mn-cs"/>
              </a:rPr>
              <a:t>).</a:t>
            </a:r>
          </a:p>
          <a:p>
            <a:pPr marL="457200" indent="-45720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Nexa Light" panose="02000000000000000000"/>
              </a:rPr>
              <a:t>Working with deadlines.</a:t>
            </a:r>
          </a:p>
          <a:p>
            <a:pPr marL="457200" indent="-45720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FFFFFF"/>
              </a:solidFill>
              <a:latin typeface="Nexa Light" panose="02000000000000000000"/>
            </a:endParaRPr>
          </a:p>
          <a:p>
            <a:pPr marL="457200" indent="-45720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b="1" kern="1200" dirty="0">
              <a:solidFill>
                <a:srgbClr val="FFFFFF"/>
              </a:solidFill>
              <a:effectLst/>
              <a:latin typeface="Nexa Light" panose="02000000000000000000"/>
              <a:ea typeface="+mn-ea"/>
              <a:cs typeface="+mn-cs"/>
            </a:endParaRPr>
          </a:p>
          <a:p>
            <a:pPr marL="457200" indent="-45720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b="1" kern="1200" dirty="0">
              <a:solidFill>
                <a:srgbClr val="FFFFFF"/>
              </a:solidFill>
              <a:effectLst/>
              <a:latin typeface="Nexa Light" panose="02000000000000000000"/>
              <a:ea typeface="+mn-ea"/>
              <a:cs typeface="+mn-cs"/>
            </a:endParaRPr>
          </a:p>
          <a:p>
            <a:pPr marL="457200" indent="-45720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b="1" kern="1200" dirty="0">
              <a:solidFill>
                <a:srgbClr val="FFFFFF"/>
              </a:solidFill>
              <a:effectLst/>
              <a:latin typeface="Nexa Light" panose="02000000000000000000"/>
              <a:ea typeface="+mn-ea"/>
              <a:cs typeface="+mn-cs"/>
            </a:endParaRPr>
          </a:p>
          <a:p>
            <a:pPr marL="457200" indent="-45720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FFFFFF"/>
              </a:solidFill>
              <a:latin typeface="Nexa Light" panose="02000000000000000000"/>
            </a:endParaRPr>
          </a:p>
          <a:p>
            <a:pPr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he-IL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250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D692"/>
            </a:gs>
            <a:gs pos="100000">
              <a:srgbClr val="49DFA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file photo for Amit Aharoni">
            <a:extLst>
              <a:ext uri="{FF2B5EF4-FFF2-40B4-BE49-F238E27FC236}">
                <a16:creationId xmlns:a16="http://schemas.microsoft.com/office/drawing/2014/main" id="{11CC1BA7-E176-1643-AD92-C13085F42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41" y="1743675"/>
            <a:ext cx="1912257" cy="191225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erson with glasses and a beard&#10;&#10;Description automatically generated with low confidence">
            <a:extLst>
              <a:ext uri="{FF2B5EF4-FFF2-40B4-BE49-F238E27FC236}">
                <a16:creationId xmlns:a16="http://schemas.microsoft.com/office/drawing/2014/main" id="{6CC6D303-4689-2348-BAB9-975A093CA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871" y="1692370"/>
            <a:ext cx="1912257" cy="1912257"/>
          </a:xfrm>
          <a:prstGeom prst="ellipse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EC6C5A-7FAC-4B43-935C-5BD133AA8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798" y="1692370"/>
            <a:ext cx="1912257" cy="191225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420592-54C5-544C-AD99-2240696A7631}"/>
              </a:ext>
            </a:extLst>
          </p:cNvPr>
          <p:cNvSpPr txBox="1"/>
          <p:nvPr/>
        </p:nvSpPr>
        <p:spPr>
          <a:xfrm>
            <a:off x="375557" y="3804548"/>
            <a:ext cx="333102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IL" sz="2400" b="1" dirty="0">
                <a:solidFill>
                  <a:schemeClr val="bg1"/>
                </a:solidFill>
                <a:latin typeface="Nexa Light" panose="02000000000000000000" pitchFamily="2" charset="0"/>
              </a:rPr>
              <a:t>Amit Aharoni</a:t>
            </a:r>
          </a:p>
          <a:p>
            <a:pPr marL="0" algn="ctr" defTabSz="914400" rtl="0" eaLnBrk="1" latinLnBrk="0" hangingPunct="1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Nexa Light" panose="02000000000000000000" pitchFamily="2" charset="0"/>
              </a:rPr>
              <a:t>7</a:t>
            </a:r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, Pardesiya</a:t>
            </a:r>
          </a:p>
          <a:p>
            <a:pPr marL="0" algn="ctr" defTabSz="914400" rtl="0" eaLnBrk="1" latinLnBrk="0" hangingPunct="1"/>
            <a:r>
              <a:rPr lang="en-IL" sz="1200" b="1" dirty="0">
                <a:solidFill>
                  <a:schemeClr val="bg1"/>
                </a:solidFill>
                <a:latin typeface="Nexa Light" panose="02000000000000000000" pitchFamily="2" charset="0"/>
              </a:rPr>
              <a:t>3rd year C.S. student</a:t>
            </a:r>
          </a:p>
          <a:p>
            <a:pPr marL="0" algn="l" defTabSz="914400" rtl="0" eaLnBrk="1" latinLnBrk="0" hangingPunct="1"/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marL="0" algn="ctr" defTabSz="914400" rtl="0" eaLnBrk="1" latinLnBrk="0" hangingPunct="1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Knowledge in C#, JavaScript, C</a:t>
            </a:r>
          </a:p>
          <a:p>
            <a:pPr marL="0" algn="ctr" defTabSz="914400" rtl="0" eaLnBrk="1" latinLnBrk="0" hangingPunct="1"/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marL="0" algn="ctr" defTabSz="914400" rtl="0" eaLnBrk="1" latinLnBrk="0" hangingPunct="1"/>
            <a:r>
              <a:rPr lang="en-US" b="1" dirty="0">
                <a:solidFill>
                  <a:schemeClr val="bg1"/>
                </a:solidFill>
                <a:latin typeface="Nexa Light" panose="02000000000000000000" pitchFamily="2" charset="0"/>
              </a:rPr>
              <a:t>Sports fan, likes solving problems</a:t>
            </a:r>
          </a:p>
          <a:p>
            <a:pPr marL="0" algn="ctr" defTabSz="914400" rtl="0" eaLnBrk="1" latinLnBrk="0" hangingPunct="1"/>
            <a:endParaRPr lang="en-US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Nexa Light" panose="02000000000000000000" pitchFamily="2" charset="0"/>
              </a:rPr>
              <a:t>GitHub</a:t>
            </a:r>
            <a:r>
              <a:rPr lang="en-US" sz="1200" dirty="0">
                <a:solidFill>
                  <a:schemeClr val="bg1"/>
                </a:solidFill>
                <a:latin typeface="Nexa Light" panose="02000000000000000000" pitchFamily="2" charset="0"/>
              </a:rPr>
              <a:t>: </a:t>
            </a:r>
            <a:r>
              <a:rPr lang="en-US" sz="1200" dirty="0" err="1">
                <a:solidFill>
                  <a:schemeClr val="bg1"/>
                </a:solidFill>
                <a:latin typeface="Nexa Light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AmitAharoni</a:t>
            </a:r>
            <a:endParaRPr lang="en-IL" sz="1200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marL="0" algn="l" defTabSz="914400" rtl="0" eaLnBrk="1" latinLnBrk="0" hangingPunct="1"/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40DE02-735D-3248-9D88-EAE7554605EA}"/>
              </a:ext>
            </a:extLst>
          </p:cNvPr>
          <p:cNvSpPr txBox="1"/>
          <p:nvPr/>
        </p:nvSpPr>
        <p:spPr>
          <a:xfrm>
            <a:off x="4430484" y="3804548"/>
            <a:ext cx="33310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Nexa Light" panose="02000000000000000000" pitchFamily="2" charset="0"/>
              </a:rPr>
              <a:t>Nadav Suliman</a:t>
            </a:r>
            <a:endParaRPr lang="en-IL" sz="2400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algn="ctr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Nexa Light" panose="02000000000000000000" pitchFamily="2" charset="0"/>
              </a:rPr>
              <a:t>7</a:t>
            </a:r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, Ra’anana</a:t>
            </a:r>
          </a:p>
          <a:p>
            <a:pPr algn="ctr"/>
            <a:r>
              <a:rPr lang="en-IL" sz="1200" b="1" dirty="0">
                <a:solidFill>
                  <a:schemeClr val="bg1"/>
                </a:solidFill>
                <a:latin typeface="Nexa Light" panose="02000000000000000000" pitchFamily="2" charset="0"/>
              </a:rPr>
              <a:t>3rd year C.S. student</a:t>
            </a:r>
          </a:p>
          <a:p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algn="ctr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Knowledge in Java, JavaScript, HTML/CSS</a:t>
            </a:r>
          </a:p>
          <a:p>
            <a:pPr algn="ctr"/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algn="ctr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Likes basketball, CTFs, Gaming</a:t>
            </a:r>
          </a:p>
          <a:p>
            <a:pPr algn="ctr"/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Nexa Light" panose="02000000000000000000" pitchFamily="2" charset="0"/>
              </a:rPr>
              <a:t>GitHub</a:t>
            </a:r>
            <a:r>
              <a:rPr lang="en-US" sz="1200" dirty="0">
                <a:solidFill>
                  <a:schemeClr val="bg1"/>
                </a:solidFill>
                <a:latin typeface="Nexa Light" panose="02000000000000000000" pitchFamily="2" charset="0"/>
              </a:rPr>
              <a:t>: </a:t>
            </a:r>
            <a:r>
              <a:rPr lang="en-US" sz="1200" dirty="0" err="1">
                <a:solidFill>
                  <a:schemeClr val="bg1"/>
                </a:solidFill>
                <a:latin typeface="Nexa Light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nadavsu</a:t>
            </a:r>
            <a:endParaRPr lang="en-IL" sz="1200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AEDAA7-983C-AB48-825D-491143ED0941}"/>
              </a:ext>
            </a:extLst>
          </p:cNvPr>
          <p:cNvSpPr txBox="1"/>
          <p:nvPr/>
        </p:nvSpPr>
        <p:spPr>
          <a:xfrm>
            <a:off x="8485411" y="3804548"/>
            <a:ext cx="333102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Nexa Light" panose="02000000000000000000" pitchFamily="2" charset="0"/>
              </a:rPr>
              <a:t>Tami Houri</a:t>
            </a:r>
            <a:endParaRPr lang="en-IL" sz="2400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algn="ctr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26, Ramat Gan</a:t>
            </a:r>
          </a:p>
          <a:p>
            <a:pPr algn="ctr"/>
            <a:r>
              <a:rPr lang="en-IL" sz="1200" b="1" dirty="0">
                <a:solidFill>
                  <a:schemeClr val="bg1"/>
                </a:solidFill>
                <a:latin typeface="Nexa Light" panose="02000000000000000000" pitchFamily="2" charset="0"/>
              </a:rPr>
              <a:t>2nd year C.S. student</a:t>
            </a:r>
          </a:p>
          <a:p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algn="ctr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Knowledge in C++, C</a:t>
            </a:r>
          </a:p>
          <a:p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algn="ctr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Likes running, watching Netflix, diving</a:t>
            </a:r>
          </a:p>
          <a:p>
            <a:pPr algn="ctr"/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endParaRPr lang="en-US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Nexa Light" panose="02000000000000000000" pitchFamily="2" charset="0"/>
              </a:rPr>
              <a:t>GitHub</a:t>
            </a:r>
            <a:r>
              <a:rPr lang="en-US" sz="1200" dirty="0">
                <a:solidFill>
                  <a:schemeClr val="bg1"/>
                </a:solidFill>
                <a:latin typeface="Nexa Light" panose="02000000000000000000" pitchFamily="2" charset="0"/>
              </a:rPr>
              <a:t>: </a:t>
            </a:r>
            <a:r>
              <a:rPr lang="en-US" sz="1200" dirty="0">
                <a:solidFill>
                  <a:schemeClr val="bg1"/>
                </a:solidFill>
                <a:latin typeface="Nexa Light" panose="02000000000000000000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Tamirho</a:t>
            </a:r>
            <a:endParaRPr lang="en-IL" sz="1200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465CB1-2919-5B4A-A7CF-055F3A77918D}"/>
              </a:ext>
            </a:extLst>
          </p:cNvPr>
          <p:cNvSpPr/>
          <p:nvPr/>
        </p:nvSpPr>
        <p:spPr>
          <a:xfrm>
            <a:off x="0" y="0"/>
            <a:ext cx="12192000" cy="1126671"/>
          </a:xfrm>
          <a:prstGeom prst="rect">
            <a:avLst/>
          </a:prstGeom>
          <a:solidFill>
            <a:srgbClr val="12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01ABEBD-D630-9D49-9357-4E3307E460A1}"/>
              </a:ext>
            </a:extLst>
          </p:cNvPr>
          <p:cNvSpPr txBox="1">
            <a:spLocks/>
          </p:cNvSpPr>
          <p:nvPr/>
        </p:nvSpPr>
        <p:spPr>
          <a:xfrm>
            <a:off x="838200" y="218165"/>
            <a:ext cx="10515600" cy="761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chemeClr val="bg1"/>
                </a:solidFill>
                <a:latin typeface="Nexa Light" panose="02000000000000000000" pitchFamily="2" charset="0"/>
              </a:rPr>
              <a:t>The Team</a:t>
            </a:r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2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D692"/>
            </a:gs>
            <a:gs pos="100000">
              <a:srgbClr val="49DFA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BC23-8582-F242-8447-B2CA9AD10570}"/>
              </a:ext>
            </a:extLst>
          </p:cNvPr>
          <p:cNvSpPr/>
          <p:nvPr/>
        </p:nvSpPr>
        <p:spPr>
          <a:xfrm>
            <a:off x="0" y="0"/>
            <a:ext cx="12192000" cy="1126671"/>
          </a:xfrm>
          <a:prstGeom prst="rect">
            <a:avLst/>
          </a:prstGeom>
          <a:solidFill>
            <a:srgbClr val="12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11ECD-DBAE-E848-8AFC-8E3C9184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165"/>
            <a:ext cx="10515600" cy="76154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Nexa Light" panose="02000000000000000000" pitchFamily="2" charset="0"/>
              </a:rPr>
              <a:t>The Team</a:t>
            </a:r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  <p:pic>
        <p:nvPicPr>
          <p:cNvPr id="9" name="Picture 8" descr="A picture containing tree, person, outdoor, person&#10;&#10;Description automatically generated">
            <a:extLst>
              <a:ext uri="{FF2B5EF4-FFF2-40B4-BE49-F238E27FC236}">
                <a16:creationId xmlns:a16="http://schemas.microsoft.com/office/drawing/2014/main" id="{CA49A489-6E6F-BD47-8ED9-C0890685B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085" y="1727349"/>
            <a:ext cx="1912257" cy="1912257"/>
          </a:xfrm>
          <a:prstGeom prst="ellipse">
            <a:avLst/>
          </a:prstGeom>
        </p:spPr>
      </p:pic>
      <p:pic>
        <p:nvPicPr>
          <p:cNvPr id="10" name="Picture 9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45F6F7A-40E4-254F-8F62-0B2BCBA67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634" y="1727349"/>
            <a:ext cx="1914281" cy="1912257"/>
          </a:xfrm>
          <a:prstGeom prst="ellipse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958D3F-473E-A44D-BE3D-87E55DA9EEEA}"/>
              </a:ext>
            </a:extLst>
          </p:cNvPr>
          <p:cNvSpPr txBox="1"/>
          <p:nvPr/>
        </p:nvSpPr>
        <p:spPr>
          <a:xfrm>
            <a:off x="1625373" y="3937830"/>
            <a:ext cx="34076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IL" sz="2400" b="1" dirty="0">
                <a:solidFill>
                  <a:schemeClr val="bg1"/>
                </a:solidFill>
                <a:latin typeface="Nexa Light" panose="02000000000000000000" pitchFamily="2" charset="0"/>
              </a:rPr>
              <a:t>Daniel Malky</a:t>
            </a:r>
          </a:p>
          <a:p>
            <a:pPr marL="0" algn="ctr" defTabSz="914400" rtl="0" eaLnBrk="1" latinLnBrk="0" hangingPunct="1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23, Holon</a:t>
            </a:r>
          </a:p>
          <a:p>
            <a:pPr marL="0" algn="ctr" defTabSz="914400" rtl="0" eaLnBrk="1" latinLnBrk="0" hangingPunct="1"/>
            <a:r>
              <a:rPr lang="en-IL" sz="1200" b="1" dirty="0">
                <a:solidFill>
                  <a:schemeClr val="bg1"/>
                </a:solidFill>
                <a:latin typeface="Nexa Light" panose="02000000000000000000" pitchFamily="2" charset="0"/>
              </a:rPr>
              <a:t>2nd year C.S. student</a:t>
            </a:r>
          </a:p>
          <a:p>
            <a:pPr marL="0" algn="l" defTabSz="914400" rtl="0" eaLnBrk="1" latinLnBrk="0" hangingPunct="1"/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marL="0" algn="ctr" defTabSz="914400" rtl="0" eaLnBrk="1" latinLnBrk="0" hangingPunct="1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Knowledge in C, C++</a:t>
            </a:r>
          </a:p>
          <a:p>
            <a:pPr marL="0" algn="ctr" defTabSz="914400" rtl="0" eaLnBrk="1" latinLnBrk="0" hangingPunct="1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Likes</a:t>
            </a:r>
            <a:r>
              <a:rPr lang="en-US" b="1" dirty="0">
                <a:solidFill>
                  <a:schemeClr val="bg1"/>
                </a:solidFill>
                <a:latin typeface="Nexa Light" panose="02000000000000000000" pitchFamily="2" charset="0"/>
              </a:rPr>
              <a:t> movies &amp; snooker</a:t>
            </a:r>
          </a:p>
          <a:p>
            <a:pPr marL="0" algn="ctr" defTabSz="914400" rtl="0" eaLnBrk="1" latinLnBrk="0" hangingPunct="1"/>
            <a:endParaRPr lang="en-US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Nexa Light" panose="02000000000000000000" pitchFamily="2" charset="0"/>
              </a:rPr>
              <a:t>GitHub</a:t>
            </a:r>
            <a:r>
              <a:rPr lang="en-US" sz="1200" dirty="0">
                <a:solidFill>
                  <a:schemeClr val="bg1"/>
                </a:solidFill>
                <a:latin typeface="Nexa Light" panose="02000000000000000000" pitchFamily="2" charset="0"/>
              </a:rPr>
              <a:t>: </a:t>
            </a:r>
            <a:r>
              <a:rPr lang="en-US" sz="1200" dirty="0">
                <a:solidFill>
                  <a:schemeClr val="bg1"/>
                </a:solidFill>
                <a:latin typeface="Nexa Light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DanielMy777</a:t>
            </a:r>
            <a:endParaRPr lang="en-IL" sz="1200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marL="0" algn="l" defTabSz="914400" rtl="0" eaLnBrk="1" latinLnBrk="0" hangingPunct="1"/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AC3D16-996B-AC40-AF8A-0BC74560817D}"/>
              </a:ext>
            </a:extLst>
          </p:cNvPr>
          <p:cNvSpPr txBox="1"/>
          <p:nvPr/>
        </p:nvSpPr>
        <p:spPr>
          <a:xfrm>
            <a:off x="7158949" y="3921501"/>
            <a:ext cx="340768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IL" sz="2400" b="1" dirty="0">
                <a:solidFill>
                  <a:schemeClr val="bg1"/>
                </a:solidFill>
                <a:latin typeface="Nexa Light" panose="02000000000000000000" pitchFamily="2" charset="0"/>
              </a:rPr>
              <a:t>Micha</a:t>
            </a:r>
            <a:r>
              <a:rPr lang="en-US" sz="2400" b="1" dirty="0">
                <a:solidFill>
                  <a:schemeClr val="bg1"/>
                </a:solidFill>
                <a:latin typeface="Nexa Light" panose="02000000000000000000" pitchFamily="2" charset="0"/>
              </a:rPr>
              <a:t> Levy</a:t>
            </a:r>
            <a:endParaRPr lang="en-IL" sz="2400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marL="0" algn="ctr" defTabSz="914400" rtl="0" eaLnBrk="1" latinLnBrk="0" hangingPunct="1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24, Modi’in</a:t>
            </a:r>
          </a:p>
          <a:p>
            <a:pPr marL="0" algn="ctr" defTabSz="914400" rtl="0" eaLnBrk="1" latinLnBrk="0" hangingPunct="1"/>
            <a:r>
              <a:rPr lang="en-IL" sz="1200" b="1" dirty="0">
                <a:solidFill>
                  <a:schemeClr val="bg1"/>
                </a:solidFill>
                <a:latin typeface="Nexa Light" panose="02000000000000000000" pitchFamily="2" charset="0"/>
              </a:rPr>
              <a:t>2nd year C.S. student</a:t>
            </a:r>
          </a:p>
          <a:p>
            <a:pPr marL="0" algn="l" defTabSz="914400" rtl="0" eaLnBrk="1" latinLnBrk="0" hangingPunct="1"/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marL="0" algn="ctr" defTabSz="914400" rtl="0" eaLnBrk="1" latinLnBrk="0" hangingPunct="1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Knowledge in C, C++</a:t>
            </a:r>
          </a:p>
          <a:p>
            <a:pPr marL="0" algn="ctr" defTabSz="914400" rtl="0" eaLnBrk="1" latinLnBrk="0" hangingPunct="1"/>
            <a:r>
              <a:rPr lang="en-US" b="1" dirty="0">
                <a:solidFill>
                  <a:schemeClr val="bg1"/>
                </a:solidFill>
                <a:latin typeface="Nexa Light" panose="02000000000000000000" pitchFamily="2" charset="0"/>
              </a:rPr>
              <a:t>Likes watching Netflix</a:t>
            </a:r>
          </a:p>
          <a:p>
            <a:pPr marL="0" algn="ctr" defTabSz="914400" rtl="0" eaLnBrk="1" latinLnBrk="0" hangingPunct="1"/>
            <a:endParaRPr lang="en-US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Nexa Light" panose="02000000000000000000" pitchFamily="2" charset="0"/>
              </a:rPr>
              <a:t>GitHub</a:t>
            </a:r>
            <a:r>
              <a:rPr lang="en-US" sz="1200" dirty="0">
                <a:solidFill>
                  <a:schemeClr val="bg1"/>
                </a:solidFill>
                <a:latin typeface="Nexa Light" panose="02000000000000000000" pitchFamily="2" charset="0"/>
              </a:rPr>
              <a:t>: </a:t>
            </a:r>
            <a:r>
              <a:rPr lang="en-US" sz="1200" dirty="0">
                <a:solidFill>
                  <a:schemeClr val="bg1"/>
                </a:solidFill>
                <a:latin typeface="Nexa Light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Micha546</a:t>
            </a:r>
            <a:endParaRPr lang="en-IL" sz="1200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marL="0" algn="l" defTabSz="914400" rtl="0" eaLnBrk="1" latinLnBrk="0" hangingPunct="1"/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2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D692"/>
            </a:gs>
            <a:gs pos="100000">
              <a:srgbClr val="49DFA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BC23-8582-F242-8447-B2CA9AD10570}"/>
              </a:ext>
            </a:extLst>
          </p:cNvPr>
          <p:cNvSpPr/>
          <p:nvPr/>
        </p:nvSpPr>
        <p:spPr>
          <a:xfrm>
            <a:off x="0" y="0"/>
            <a:ext cx="12192000" cy="1126671"/>
          </a:xfrm>
          <a:prstGeom prst="rect">
            <a:avLst/>
          </a:prstGeom>
          <a:solidFill>
            <a:srgbClr val="12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11ECD-DBAE-E848-8AFC-8E3C9184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165"/>
            <a:ext cx="10515600" cy="761546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Nexa Light" panose="02000000000000000000" pitchFamily="2" charset="0"/>
                <a:ea typeface="+mn-ea"/>
                <a:cs typeface="+mn-cs"/>
              </a:rPr>
              <a:t>Project background</a:t>
            </a:r>
            <a:endParaRPr lang="en-IL" sz="4800" b="1" dirty="0">
              <a:solidFill>
                <a:schemeClr val="bg1"/>
              </a:solidFill>
              <a:latin typeface="Nexa Light" panose="02000000000000000000" pitchFamily="2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37F7C-F945-7B4E-8FB2-261BDEC726D4}"/>
              </a:ext>
            </a:extLst>
          </p:cNvPr>
          <p:cNvSpPr txBox="1"/>
          <p:nvPr/>
        </p:nvSpPr>
        <p:spPr>
          <a:xfrm>
            <a:off x="435935" y="1343857"/>
            <a:ext cx="114831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u="sng" dirty="0">
                <a:solidFill>
                  <a:schemeClr val="bg1"/>
                </a:solidFill>
                <a:latin typeface="Nexa Light" panose="02000000000000000000" pitchFamily="2" charset="0"/>
              </a:rPr>
              <a:t>Motivation</a:t>
            </a:r>
            <a:endParaRPr lang="en-US" sz="2800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Nexa Light" panose="02000000000000000000" pitchFamily="2" charset="0"/>
              </a:rPr>
              <a:t>The demand for living in major cities is high and expensive.</a:t>
            </a:r>
          </a:p>
          <a:p>
            <a:r>
              <a:rPr lang="en-US" sz="2800" b="1" dirty="0">
                <a:solidFill>
                  <a:schemeClr val="bg1"/>
                </a:solidFill>
                <a:latin typeface="Nexa Light" panose="02000000000000000000" pitchFamily="2" charset="0"/>
              </a:rPr>
              <a:t>Most of the people in their early 20s and 30s, prefer to live with roommates.</a:t>
            </a:r>
          </a:p>
          <a:p>
            <a:r>
              <a:rPr lang="en-US" sz="2800" b="1" dirty="0">
                <a:solidFill>
                  <a:schemeClr val="bg1"/>
                </a:solidFill>
                <a:latin typeface="Nexa Light" panose="02000000000000000000" pitchFamily="2" charset="0"/>
              </a:rPr>
              <a:t>People are wasting their time searching unsuccessfully for roommate apartments, going through several platforms. Moreover, there's no perfect formula for choosing a good roommate. In most cases, the roommates find themselves splitting up because of a mismatch.</a:t>
            </a:r>
          </a:p>
          <a:p>
            <a:endParaRPr lang="en-US" sz="2800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Nexa Light" panose="02000000000000000000" pitchFamily="2" charset="0"/>
              </a:rPr>
              <a:t>Finding great roommates to live with shouldn’t be that hard.</a:t>
            </a:r>
          </a:p>
          <a:p>
            <a:r>
              <a:rPr lang="en-US" sz="2800" b="1" dirty="0">
                <a:solidFill>
                  <a:schemeClr val="bg1"/>
                </a:solidFill>
                <a:latin typeface="Nexa Light" panose="02000000000000000000" pitchFamily="2" charset="0"/>
              </a:rPr>
              <a:t>Use roo.me!</a:t>
            </a:r>
          </a:p>
        </p:txBody>
      </p:sp>
    </p:spTree>
    <p:extLst>
      <p:ext uri="{BB962C8B-B14F-4D97-AF65-F5344CB8AC3E}">
        <p14:creationId xmlns:p14="http://schemas.microsoft.com/office/powerpoint/2010/main" val="75128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D692"/>
            </a:gs>
            <a:gs pos="100000">
              <a:srgbClr val="49DFA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BC23-8582-F242-8447-B2CA9AD10570}"/>
              </a:ext>
            </a:extLst>
          </p:cNvPr>
          <p:cNvSpPr/>
          <p:nvPr/>
        </p:nvSpPr>
        <p:spPr>
          <a:xfrm>
            <a:off x="0" y="0"/>
            <a:ext cx="12192000" cy="1126671"/>
          </a:xfrm>
          <a:prstGeom prst="rect">
            <a:avLst/>
          </a:prstGeom>
          <a:solidFill>
            <a:srgbClr val="12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11ECD-DBAE-E848-8AFC-8E3C9184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165"/>
            <a:ext cx="10515600" cy="761546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Nexa Light" panose="02000000000000000000" pitchFamily="2" charset="0"/>
                <a:ea typeface="+mn-ea"/>
                <a:cs typeface="+mn-cs"/>
              </a:rPr>
              <a:t>Project background</a:t>
            </a:r>
            <a:endParaRPr lang="en-IL" sz="4800" b="1" dirty="0">
              <a:solidFill>
                <a:schemeClr val="bg1"/>
              </a:solidFill>
              <a:latin typeface="Nexa Light" panose="02000000000000000000" pitchFamily="2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5D89F-8221-4FD6-9EF5-4535531B586A}"/>
              </a:ext>
            </a:extLst>
          </p:cNvPr>
          <p:cNvSpPr txBox="1"/>
          <p:nvPr/>
        </p:nvSpPr>
        <p:spPr>
          <a:xfrm>
            <a:off x="435935" y="1344836"/>
            <a:ext cx="1148316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/>
                </a:solidFill>
                <a:latin typeface="Nexa Light" panose="02000000000000000000" pitchFamily="2" charset="0"/>
              </a:rPr>
              <a:t>Goal</a:t>
            </a:r>
            <a:endParaRPr lang="en-US" sz="2800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FFFFFF"/>
                </a:solidFill>
                <a:effectLst/>
                <a:latin typeface="Nexa Light" panose="02000000000000000000"/>
                <a:ea typeface="+mn-ea"/>
                <a:cs typeface="+mn-cs"/>
              </a:rPr>
              <a:t>Create a fast, comfortable and easy way to find roommate apartments.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FFFFFF"/>
                </a:solidFill>
                <a:effectLst/>
                <a:latin typeface="Nexa Light" panose="02000000000000000000"/>
                <a:ea typeface="+mn-ea"/>
                <a:cs typeface="+mn-cs"/>
              </a:rPr>
              <a:t> </a:t>
            </a:r>
            <a:endParaRPr lang="he-IL" sz="2800" dirty="0">
              <a:effectLst/>
            </a:endParaRPr>
          </a:p>
          <a:p>
            <a:pPr marL="457200" indent="-45720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Nexa Light" panose="02000000000000000000" pitchFamily="2" charset="0"/>
              </a:rPr>
              <a:t>User friendly </a:t>
            </a:r>
            <a:r>
              <a:rPr lang="en-US" sz="2800" b="1" dirty="0">
                <a:solidFill>
                  <a:srgbClr val="FFFFFF"/>
                </a:solidFill>
                <a:latin typeface="Nexa Light" panose="02000000000000000000"/>
              </a:rPr>
              <a:t>apartment-oriented</a:t>
            </a:r>
            <a:r>
              <a:rPr lang="en-US" sz="2800" b="1" kern="1200" dirty="0">
                <a:solidFill>
                  <a:srgbClr val="FFFFFF"/>
                </a:solidFill>
                <a:effectLst/>
                <a:latin typeface="Nexa Light" panose="02000000000000000000"/>
                <a:ea typeface="+mn-ea"/>
                <a:cs typeface="+mn-cs"/>
              </a:rPr>
              <a:t> search mechanism. </a:t>
            </a:r>
          </a:p>
          <a:p>
            <a:pPr marL="457200" indent="-45720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Nexa Light" panose="02000000000000000000"/>
              </a:rPr>
              <a:t>Easy </a:t>
            </a:r>
            <a:r>
              <a:rPr lang="en-US" sz="2800" b="1" kern="1200" dirty="0">
                <a:solidFill>
                  <a:srgbClr val="FFFFFF"/>
                </a:solidFill>
                <a:effectLst/>
                <a:latin typeface="Nexa Light" panose="02000000000000000000"/>
                <a:ea typeface="+mn-ea"/>
                <a:cs typeface="+mn-cs"/>
              </a:rPr>
              <a:t>‘YES / NO’ interface.</a:t>
            </a:r>
          </a:p>
          <a:p>
            <a:pPr marL="457200" indent="-45720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Nexa Light" panose="02000000000000000000"/>
              </a:rPr>
              <a:t>A matching algorithm </a:t>
            </a:r>
            <a:r>
              <a:rPr lang="en-US" sz="2800" b="1" kern="1200" dirty="0">
                <a:solidFill>
                  <a:srgbClr val="FFFFFF"/>
                </a:solidFill>
                <a:effectLst/>
                <a:latin typeface="Nexa Light" panose="02000000000000000000"/>
                <a:ea typeface="+mn-ea"/>
                <a:cs typeface="+mn-cs"/>
              </a:rPr>
              <a:t>based on your preferences and hobbies.</a:t>
            </a:r>
          </a:p>
          <a:p>
            <a:pPr marL="457200" indent="-45720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Nexa Light" panose="02000000000000000000"/>
              </a:rPr>
              <a:t>Create connections with potential roommates.</a:t>
            </a:r>
          </a:p>
          <a:p>
            <a:pPr marL="457200" indent="-45720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kern="1200" dirty="0">
                <a:solidFill>
                  <a:srgbClr val="FFFFFF"/>
                </a:solidFill>
                <a:effectLst/>
                <a:latin typeface="Nexa Light" panose="02000000000000000000"/>
                <a:ea typeface="+mn-ea"/>
                <a:cs typeface="+mn-cs"/>
              </a:rPr>
              <a:t>Live chat.</a:t>
            </a:r>
            <a:endParaRPr lang="en-US" sz="2800" dirty="0"/>
          </a:p>
          <a:p>
            <a:pPr marL="457200" indent="-45720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kern="1200" dirty="0">
                <a:solidFill>
                  <a:srgbClr val="FFFFFF"/>
                </a:solidFill>
                <a:effectLst/>
                <a:latin typeface="Nexa Light" panose="02000000000000000000"/>
                <a:ea typeface="+mn-ea"/>
                <a:cs typeface="+mn-cs"/>
              </a:rPr>
              <a:t>Help both </a:t>
            </a:r>
            <a:r>
              <a:rPr lang="en-US" sz="2800" b="1" dirty="0">
                <a:solidFill>
                  <a:srgbClr val="FFFFFF"/>
                </a:solidFill>
                <a:latin typeface="Nexa Light" panose="02000000000000000000"/>
              </a:rPr>
              <a:t>‘</a:t>
            </a:r>
            <a:r>
              <a:rPr lang="en-US" sz="2800" b="1" kern="1200" dirty="0">
                <a:solidFill>
                  <a:srgbClr val="FFFFFF"/>
                </a:solidFill>
                <a:effectLst/>
                <a:latin typeface="Nexa Light" panose="02000000000000000000"/>
                <a:ea typeface="+mn-ea"/>
                <a:cs typeface="+mn-cs"/>
              </a:rPr>
              <a:t>owners’ and ‘seekers’ searching for roommates.</a:t>
            </a:r>
            <a:endParaRPr lang="he-IL" sz="2800" dirty="0">
              <a:effectLst/>
            </a:endParaRPr>
          </a:p>
          <a:p>
            <a:pPr marL="457200" indent="-45720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FFFFFF"/>
              </a:solidFill>
              <a:latin typeface="Nexa Light" panose="0200000000000000000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Nexa Light" panose="02000000000000000000" pitchFamily="2" charset="0"/>
              </a:rPr>
              <a:t>All in order to make the search experience lovely and enjoyable.</a:t>
            </a:r>
          </a:p>
          <a:p>
            <a:pPr marL="457200" indent="-45720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he-IL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268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D692"/>
            </a:gs>
            <a:gs pos="100000">
              <a:srgbClr val="49DFA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BC23-8582-F242-8447-B2CA9AD10570}"/>
              </a:ext>
            </a:extLst>
          </p:cNvPr>
          <p:cNvSpPr/>
          <p:nvPr/>
        </p:nvSpPr>
        <p:spPr>
          <a:xfrm>
            <a:off x="0" y="0"/>
            <a:ext cx="12192000" cy="1126671"/>
          </a:xfrm>
          <a:prstGeom prst="rect">
            <a:avLst/>
          </a:prstGeom>
          <a:solidFill>
            <a:srgbClr val="12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11ECD-DBAE-E848-8AFC-8E3C9184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165"/>
            <a:ext cx="10515600" cy="76154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Nexa Light" panose="02000000000000000000" pitchFamily="2" charset="0"/>
                <a:ea typeface="+mn-ea"/>
                <a:cs typeface="+mn-cs"/>
              </a:rPr>
              <a:t>Architecture</a:t>
            </a:r>
            <a:endParaRPr lang="en-IL" sz="4800" b="1" dirty="0">
              <a:solidFill>
                <a:schemeClr val="bg1"/>
              </a:solidFill>
              <a:latin typeface="Nexa Light" panose="02000000000000000000" pitchFamily="2" charset="0"/>
              <a:ea typeface="+mn-ea"/>
              <a:cs typeface="+mn-cs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948B7A4-A3C5-4D89-B121-DD00DE171D50}"/>
              </a:ext>
            </a:extLst>
          </p:cNvPr>
          <p:cNvSpPr txBox="1"/>
          <p:nvPr/>
        </p:nvSpPr>
        <p:spPr>
          <a:xfrm>
            <a:off x="899446" y="1452810"/>
            <a:ext cx="2770414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b="1" u="sng" dirty="0">
                <a:solidFill>
                  <a:schemeClr val="bg1"/>
                </a:solidFill>
                <a:latin typeface="Nexa Light" panose="02000000000000000000" pitchFamily="2" charset="0"/>
              </a:rPr>
              <a:t>Frontend</a:t>
            </a:r>
          </a:p>
          <a:p>
            <a:endParaRPr lang="en-US" sz="4800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Nexa Light" panose="02000000000000000000" pitchFamily="2" charset="0"/>
              </a:rPr>
              <a:t>HTML</a:t>
            </a:r>
          </a:p>
          <a:p>
            <a:r>
              <a:rPr lang="en-US" sz="4800" dirty="0">
                <a:solidFill>
                  <a:schemeClr val="bg1"/>
                </a:solidFill>
                <a:latin typeface="Nexa Light" panose="02000000000000000000" pitchFamily="2" charset="0"/>
              </a:rPr>
              <a:t>CSS</a:t>
            </a:r>
          </a:p>
          <a:p>
            <a:r>
              <a:rPr lang="en-US" sz="4800" dirty="0">
                <a:solidFill>
                  <a:schemeClr val="bg1"/>
                </a:solidFill>
                <a:latin typeface="Nexa Light" panose="02000000000000000000" pitchFamily="2" charset="0"/>
              </a:rPr>
              <a:t>JavaScript</a:t>
            </a:r>
          </a:p>
          <a:p>
            <a:r>
              <a:rPr lang="en-US" sz="4800" dirty="0">
                <a:solidFill>
                  <a:schemeClr val="bg1"/>
                </a:solidFill>
                <a:latin typeface="Nexa Light" panose="02000000000000000000" pitchFamily="2" charset="0"/>
              </a:rPr>
              <a:t>Bootstrap</a:t>
            </a:r>
            <a:endParaRPr lang="he-IL" sz="4800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9A128D9A-2119-4494-8417-BCF7C229FBA8}"/>
              </a:ext>
            </a:extLst>
          </p:cNvPr>
          <p:cNvSpPr txBox="1"/>
          <p:nvPr/>
        </p:nvSpPr>
        <p:spPr>
          <a:xfrm>
            <a:off x="4574696" y="1452810"/>
            <a:ext cx="2770414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b="1" u="sng" dirty="0">
                <a:solidFill>
                  <a:schemeClr val="bg1"/>
                </a:solidFill>
                <a:latin typeface="Nexa Light" panose="02000000000000000000" pitchFamily="2" charset="0"/>
              </a:rPr>
              <a:t>Backend</a:t>
            </a:r>
          </a:p>
          <a:p>
            <a:endParaRPr lang="en-US" sz="4800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Nexa Light" panose="02000000000000000000" pitchFamily="2" charset="0"/>
              </a:rPr>
              <a:t>Python</a:t>
            </a:r>
            <a:endParaRPr lang="he-IL" sz="4800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Nexa Light" panose="02000000000000000000" pitchFamily="2" charset="0"/>
              </a:rPr>
              <a:t>Django Vagrant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F6CF1792-0A0D-453F-99A1-D6C3A3F19E4E}"/>
              </a:ext>
            </a:extLst>
          </p:cNvPr>
          <p:cNvSpPr txBox="1"/>
          <p:nvPr/>
        </p:nvSpPr>
        <p:spPr>
          <a:xfrm>
            <a:off x="8798586" y="1452810"/>
            <a:ext cx="2770414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4800" b="1" u="sng" dirty="0">
                <a:solidFill>
                  <a:schemeClr val="bg1"/>
                </a:solidFill>
                <a:latin typeface="Nexa Light" panose="02000000000000000000" pitchFamily="2" charset="0"/>
              </a:rPr>
              <a:t>Database</a:t>
            </a:r>
          </a:p>
          <a:p>
            <a:pPr algn="ctr"/>
            <a:endParaRPr lang="en-US" sz="4800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Nexa Light" panose="02000000000000000000" pitchFamily="2" charset="0"/>
              </a:rPr>
              <a:t>SQLite</a:t>
            </a:r>
            <a:endParaRPr lang="he-IL" sz="4800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43900CA1-C1E7-4083-9ECE-7899AEB43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25" y="3116044"/>
            <a:ext cx="503075" cy="503075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9F5E6A7A-F267-4F6B-8800-07215CAF9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86" y="3809293"/>
            <a:ext cx="992151" cy="620094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10E9AAAA-532C-41B1-BD64-E7BC6310E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" y="4542863"/>
            <a:ext cx="1103016" cy="620094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0ABFBF5F-7D0A-474A-875E-341997CCDE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2404" y="4640784"/>
            <a:ext cx="413976" cy="504849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0E930AAE-C18B-4B50-B231-A73FF7B999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2657" y="3897447"/>
            <a:ext cx="403723" cy="514195"/>
          </a:xfrm>
          <a:prstGeom prst="rect">
            <a:avLst/>
          </a:prstGeom>
        </p:spPr>
      </p:pic>
      <p:pic>
        <p:nvPicPr>
          <p:cNvPr id="21" name="תמונה 20">
            <a:extLst>
              <a:ext uri="{FF2B5EF4-FFF2-40B4-BE49-F238E27FC236}">
                <a16:creationId xmlns:a16="http://schemas.microsoft.com/office/drawing/2014/main" id="{79AB197D-00A5-40C7-A3EA-39C53EC89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7798" y="3119757"/>
            <a:ext cx="451757" cy="451757"/>
          </a:xfrm>
          <a:prstGeom prst="rect">
            <a:avLst/>
          </a:prstGeom>
        </p:spPr>
      </p:pic>
      <p:pic>
        <p:nvPicPr>
          <p:cNvPr id="23" name="תמונה 22">
            <a:extLst>
              <a:ext uri="{FF2B5EF4-FFF2-40B4-BE49-F238E27FC236}">
                <a16:creationId xmlns:a16="http://schemas.microsoft.com/office/drawing/2014/main" id="{FBC2CAEE-8684-4DAF-82C8-8972847007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7684" y="3175790"/>
            <a:ext cx="690902" cy="383585"/>
          </a:xfrm>
          <a:prstGeom prst="rect">
            <a:avLst/>
          </a:prstGeom>
        </p:spPr>
      </p:pic>
      <p:pic>
        <p:nvPicPr>
          <p:cNvPr id="1026" name="Picture 2" descr="Bootstrap · The world's most popular mobile-first and responsive front-end  framework. | Web design, Web design course, Website design">
            <a:extLst>
              <a:ext uri="{FF2B5EF4-FFF2-40B4-BE49-F238E27FC236}">
                <a16:creationId xmlns:a16="http://schemas.microsoft.com/office/drawing/2014/main" id="{770E99A6-036D-4C93-8338-6318DC99B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5" y="5387700"/>
            <a:ext cx="551430" cy="44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58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D692"/>
            </a:gs>
            <a:gs pos="100000">
              <a:srgbClr val="49DFA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טבלה 9">
            <a:extLst>
              <a:ext uri="{FF2B5EF4-FFF2-40B4-BE49-F238E27FC236}">
                <a16:creationId xmlns:a16="http://schemas.microsoft.com/office/drawing/2014/main" id="{E28653E4-33C6-43EB-A7E2-467C23B03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854192"/>
              </p:ext>
            </p:extLst>
          </p:nvPr>
        </p:nvGraphicFramePr>
        <p:xfrm>
          <a:off x="0" y="902908"/>
          <a:ext cx="12191999" cy="607663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35874">
                  <a:extLst>
                    <a:ext uri="{9D8B030D-6E8A-4147-A177-3AD203B41FA5}">
                      <a16:colId xmlns:a16="http://schemas.microsoft.com/office/drawing/2014/main" val="1013569053"/>
                    </a:ext>
                  </a:extLst>
                </a:gridCol>
                <a:gridCol w="7682425">
                  <a:extLst>
                    <a:ext uri="{9D8B030D-6E8A-4147-A177-3AD203B41FA5}">
                      <a16:colId xmlns:a16="http://schemas.microsoft.com/office/drawing/2014/main" val="4081673364"/>
                    </a:ext>
                  </a:extLst>
                </a:gridCol>
                <a:gridCol w="1896857">
                  <a:extLst>
                    <a:ext uri="{9D8B030D-6E8A-4147-A177-3AD203B41FA5}">
                      <a16:colId xmlns:a16="http://schemas.microsoft.com/office/drawing/2014/main" val="4216179003"/>
                    </a:ext>
                  </a:extLst>
                </a:gridCol>
                <a:gridCol w="1776843">
                  <a:extLst>
                    <a:ext uri="{9D8B030D-6E8A-4147-A177-3AD203B41FA5}">
                      <a16:colId xmlns:a16="http://schemas.microsoft.com/office/drawing/2014/main" val="1796212163"/>
                    </a:ext>
                  </a:extLst>
                </a:gridCol>
              </a:tblGrid>
              <a:tr h="869020">
                <a:tc>
                  <a:txBody>
                    <a:bodyPr/>
                    <a:lstStyle/>
                    <a:p>
                      <a:pPr rtl="1"/>
                      <a:endParaRPr lang="en-US" sz="1400" dirty="0"/>
                    </a:p>
                    <a:p>
                      <a:pPr rtl="1"/>
                      <a:r>
                        <a:rPr lang="en-US" sz="1400" dirty="0"/>
                        <a:t>More info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en-US" sz="1400" dirty="0"/>
                    </a:p>
                    <a:p>
                      <a:pPr rtl="1"/>
                      <a:r>
                        <a:rPr lang="en-US" sz="1400" dirty="0"/>
                        <a:t>Description</a:t>
                      </a:r>
                    </a:p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en-US" sz="1400" dirty="0"/>
                    </a:p>
                    <a:p>
                      <a:pPr rtl="1"/>
                      <a:r>
                        <a:rPr lang="en-US" sz="1400" dirty="0"/>
                        <a:t>Component</a:t>
                      </a:r>
                    </a:p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512614"/>
                  </a:ext>
                </a:extLst>
              </a:tr>
              <a:tr h="608314"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hlinkClick r:id="rId3"/>
                        </a:rPr>
                        <a:t>[1]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 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markup language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 documents designed to be displayed in a 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browser. Used to create templates through the entire project.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HTML</a:t>
                      </a:r>
                      <a:endParaRPr lang="he-IL" sz="14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Frontend</a:t>
                      </a:r>
                      <a:endParaRPr lang="he-I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116929"/>
                  </a:ext>
                </a:extLst>
              </a:tr>
              <a:tr h="608314"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hlinkClick r:id="rId4"/>
                        </a:rPr>
                        <a:t>[2]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for describing the 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presentation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of a document written in a 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markup language. Handled design over all web pages in the project.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CSS</a:t>
                      </a:r>
                      <a:endParaRPr lang="he-IL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18453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[</a:t>
                      </a:r>
                      <a:r>
                        <a:rPr lang="en-US" sz="1400" dirty="0">
                          <a:hlinkClick r:id="rId5"/>
                        </a:rPr>
                        <a:t>3</a:t>
                      </a:r>
                      <a:r>
                        <a:rPr lang="en-US" sz="1400" dirty="0"/>
                        <a:t>]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Programming language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that conforms to the 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ECMAScript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specification.</a:t>
                      </a:r>
                    </a:p>
                    <a:p>
                      <a:pPr rtl="1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 CSS, 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Handled dynamic design over all web pages in the project.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JavaScript</a:t>
                      </a:r>
                      <a:endParaRPr lang="he-IL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4188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hlinkClick r:id="rId6"/>
                        </a:rPr>
                        <a:t>[4]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 is a free and open-source CSS framework directed at responsive, mobile-first front-end web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Bootstrap</a:t>
                      </a:r>
                      <a:endParaRPr lang="he-IL" sz="1400" dirty="0">
                        <a:solidFill>
                          <a:schemeClr val="bg1"/>
                        </a:solidFill>
                        <a:latin typeface="Nexa Light" panose="02000000000000000000" pitchFamily="2" charset="0"/>
                      </a:endParaRPr>
                    </a:p>
                    <a:p>
                      <a:pPr rtl="1"/>
                      <a:endParaRPr lang="he-IL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65819"/>
                  </a:ext>
                </a:extLst>
              </a:tr>
              <a:tr h="608314"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hlinkClick r:id="rId7"/>
                        </a:rPr>
                        <a:t>[5]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Open-source software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product for building and maintaining 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portable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virtual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software development environments.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Vagrant</a:t>
                      </a:r>
                      <a:endParaRPr lang="he-IL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Backend</a:t>
                      </a:r>
                      <a:endParaRPr lang="he-I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8355916"/>
                  </a:ext>
                </a:extLst>
              </a:tr>
              <a:tr h="869020"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hlinkClick r:id="rId8"/>
                        </a:rPr>
                        <a:t>[6]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-based 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 and open-source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framework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that follows the model-template-views (MTV) 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architectural pattern. Used to handle all logic and redirecting in the project.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Django</a:t>
                      </a:r>
                      <a:endParaRPr lang="he-IL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14189"/>
                  </a:ext>
                </a:extLst>
              </a:tr>
              <a:tr h="608314"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hlinkClick r:id="rId9"/>
                        </a:rPr>
                        <a:t>[7]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Interpreted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high-level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general-purpose programming language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Most of the project was written in Python.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Python</a:t>
                      </a:r>
                      <a:endParaRPr lang="he-IL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651087"/>
                  </a:ext>
                </a:extLst>
              </a:tr>
              <a:tr h="869020"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hlinkClick r:id="rId10"/>
                        </a:rPr>
                        <a:t>[8]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Relational database management system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All of the models and tables of the project are saved in SQLite.</a:t>
                      </a:r>
                      <a:endParaRPr lang="en-US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SQLite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Database</a:t>
                      </a:r>
                      <a:endParaRPr lang="he-I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61300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480BC23-8582-F242-8447-B2CA9AD10570}"/>
              </a:ext>
            </a:extLst>
          </p:cNvPr>
          <p:cNvSpPr/>
          <p:nvPr/>
        </p:nvSpPr>
        <p:spPr>
          <a:xfrm>
            <a:off x="0" y="0"/>
            <a:ext cx="12192000" cy="1126671"/>
          </a:xfrm>
          <a:prstGeom prst="rect">
            <a:avLst/>
          </a:prstGeom>
          <a:solidFill>
            <a:srgbClr val="12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11ECD-DBAE-E848-8AFC-8E3C9184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165"/>
            <a:ext cx="10515600" cy="76154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Nexa Light" panose="02000000000000000000" pitchFamily="2" charset="0"/>
                <a:ea typeface="+mn-ea"/>
                <a:cs typeface="+mn-cs"/>
              </a:rPr>
              <a:t>Architecture</a:t>
            </a:r>
            <a:endParaRPr lang="en-IL" sz="4800" b="1" dirty="0">
              <a:solidFill>
                <a:schemeClr val="bg1"/>
              </a:solidFill>
              <a:latin typeface="Nexa Light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30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D692"/>
            </a:gs>
            <a:gs pos="100000">
              <a:srgbClr val="49DFA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BC23-8582-F242-8447-B2CA9AD10570}"/>
              </a:ext>
            </a:extLst>
          </p:cNvPr>
          <p:cNvSpPr/>
          <p:nvPr/>
        </p:nvSpPr>
        <p:spPr>
          <a:xfrm>
            <a:off x="0" y="0"/>
            <a:ext cx="12192000" cy="1126671"/>
          </a:xfrm>
          <a:prstGeom prst="rect">
            <a:avLst/>
          </a:prstGeom>
          <a:solidFill>
            <a:srgbClr val="12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11ECD-DBAE-E848-8AFC-8E3C9184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165"/>
            <a:ext cx="10515600" cy="761546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Nexa Light" panose="02000000000000000000" pitchFamily="2" charset="0"/>
                <a:ea typeface="+mn-ea"/>
                <a:cs typeface="+mn-cs"/>
              </a:rPr>
              <a:t>Project Structure</a:t>
            </a:r>
            <a:endParaRPr lang="en-IL" sz="4800" b="1" dirty="0">
              <a:solidFill>
                <a:schemeClr val="bg1"/>
              </a:solidFill>
              <a:latin typeface="Nexa Light" panose="02000000000000000000" pitchFamily="2" charset="0"/>
              <a:ea typeface="+mn-ea"/>
              <a:cs typeface="+mn-cs"/>
            </a:endParaRPr>
          </a:p>
        </p:txBody>
      </p:sp>
      <p:sp>
        <p:nvSpPr>
          <p:cNvPr id="12" name="תרשים זרימה: דיסק מגנטי 11">
            <a:extLst>
              <a:ext uri="{FF2B5EF4-FFF2-40B4-BE49-F238E27FC236}">
                <a16:creationId xmlns:a16="http://schemas.microsoft.com/office/drawing/2014/main" id="{9074F2BE-F462-4824-B935-2029C4FD1FCA}"/>
              </a:ext>
            </a:extLst>
          </p:cNvPr>
          <p:cNvSpPr/>
          <p:nvPr/>
        </p:nvSpPr>
        <p:spPr>
          <a:xfrm>
            <a:off x="3224980" y="5591004"/>
            <a:ext cx="2286000" cy="11266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Database</a:t>
            </a:r>
            <a:endParaRPr lang="he-IL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3CBFDEF9-3475-40D7-AC9C-5A5A75F5566B}"/>
              </a:ext>
            </a:extLst>
          </p:cNvPr>
          <p:cNvSpPr/>
          <p:nvPr/>
        </p:nvSpPr>
        <p:spPr>
          <a:xfrm>
            <a:off x="1691147" y="4070555"/>
            <a:ext cx="5353665" cy="1126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6E27A32D-F337-4711-83C2-80AE4CB911EB}"/>
              </a:ext>
            </a:extLst>
          </p:cNvPr>
          <p:cNvSpPr/>
          <p:nvPr/>
        </p:nvSpPr>
        <p:spPr>
          <a:xfrm>
            <a:off x="5063612" y="2595716"/>
            <a:ext cx="1637071" cy="973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View</a:t>
            </a:r>
          </a:p>
          <a:p>
            <a:pPr algn="ctr"/>
            <a:r>
              <a:rPr lang="en-US" dirty="0"/>
              <a:t>Logic</a:t>
            </a:r>
            <a:endParaRPr lang="he-IL" dirty="0"/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D0DFE3BA-FFDB-4B24-8D57-A9BC1B965C9D}"/>
              </a:ext>
            </a:extLst>
          </p:cNvPr>
          <p:cNvSpPr/>
          <p:nvPr/>
        </p:nvSpPr>
        <p:spPr>
          <a:xfrm>
            <a:off x="1956619" y="2595716"/>
            <a:ext cx="1637071" cy="973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</a:t>
            </a:r>
            <a:br>
              <a:rPr lang="en-US" dirty="0"/>
            </a:br>
            <a:r>
              <a:rPr lang="en-US" dirty="0"/>
              <a:t>Logic</a:t>
            </a:r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7302E74B-47A8-4191-900E-A7746E83DA39}"/>
              </a:ext>
            </a:extLst>
          </p:cNvPr>
          <p:cNvSpPr/>
          <p:nvPr/>
        </p:nvSpPr>
        <p:spPr>
          <a:xfrm>
            <a:off x="1140541" y="1197876"/>
            <a:ext cx="6533536" cy="973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Templates (HTML)</a:t>
            </a:r>
            <a:endParaRPr lang="he-IL" dirty="0"/>
          </a:p>
        </p:txBody>
      </p: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327BDB33-9D81-40B0-9B3E-2EBDF633413C}"/>
              </a:ext>
            </a:extLst>
          </p:cNvPr>
          <p:cNvCxnSpPr>
            <a:cxnSpLocks/>
          </p:cNvCxnSpPr>
          <p:nvPr/>
        </p:nvCxnSpPr>
        <p:spPr>
          <a:xfrm>
            <a:off x="2789903" y="3569110"/>
            <a:ext cx="0" cy="5014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89A03EAE-B34D-440D-BDB4-819320631F9A}"/>
              </a:ext>
            </a:extLst>
          </p:cNvPr>
          <p:cNvCxnSpPr>
            <a:cxnSpLocks/>
          </p:cNvCxnSpPr>
          <p:nvPr/>
        </p:nvCxnSpPr>
        <p:spPr>
          <a:xfrm>
            <a:off x="5906728" y="3569110"/>
            <a:ext cx="0" cy="5014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1164DCC8-54F0-4184-BEAC-38BF6704AB6D}"/>
              </a:ext>
            </a:extLst>
          </p:cNvPr>
          <p:cNvCxnSpPr>
            <a:cxnSpLocks/>
          </p:cNvCxnSpPr>
          <p:nvPr/>
        </p:nvCxnSpPr>
        <p:spPr>
          <a:xfrm>
            <a:off x="4355688" y="5164997"/>
            <a:ext cx="0" cy="3481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1025DA3D-2B23-49CB-9E52-7DDF0099FDFF}"/>
              </a:ext>
            </a:extLst>
          </p:cNvPr>
          <p:cNvCxnSpPr>
            <a:cxnSpLocks/>
          </p:cNvCxnSpPr>
          <p:nvPr/>
        </p:nvCxnSpPr>
        <p:spPr>
          <a:xfrm>
            <a:off x="2765321" y="2171270"/>
            <a:ext cx="0" cy="4244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F8F91E55-D333-4ACA-A194-462A6C3C9498}"/>
              </a:ext>
            </a:extLst>
          </p:cNvPr>
          <p:cNvCxnSpPr>
            <a:cxnSpLocks/>
          </p:cNvCxnSpPr>
          <p:nvPr/>
        </p:nvCxnSpPr>
        <p:spPr>
          <a:xfrm>
            <a:off x="5906728" y="2169611"/>
            <a:ext cx="0" cy="4244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3FDEB3ED-EF70-4284-B6F4-9288688EB2E4}"/>
              </a:ext>
            </a:extLst>
          </p:cNvPr>
          <p:cNvCxnSpPr/>
          <p:nvPr/>
        </p:nvCxnSpPr>
        <p:spPr>
          <a:xfrm>
            <a:off x="162232" y="2389239"/>
            <a:ext cx="11872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0A2324F3-B8E3-4F79-9443-9C0A1FCF6946}"/>
              </a:ext>
            </a:extLst>
          </p:cNvPr>
          <p:cNvSpPr txBox="1"/>
          <p:nvPr/>
        </p:nvSpPr>
        <p:spPr>
          <a:xfrm>
            <a:off x="9792930" y="1516783"/>
            <a:ext cx="210901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Client Side</a:t>
            </a:r>
            <a:endParaRPr lang="he-IL" dirty="0"/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E74E73AF-E552-4010-AB1A-161D438EF834}"/>
              </a:ext>
            </a:extLst>
          </p:cNvPr>
          <p:cNvSpPr txBox="1"/>
          <p:nvPr/>
        </p:nvSpPr>
        <p:spPr>
          <a:xfrm>
            <a:off x="9775724" y="3552683"/>
            <a:ext cx="210901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Server Side</a:t>
            </a:r>
            <a:endParaRPr lang="he-IL" dirty="0"/>
          </a:p>
        </p:txBody>
      </p:sp>
      <p:cxnSp>
        <p:nvCxnSpPr>
          <p:cNvPr id="17" name="מחבר ישר 26">
            <a:extLst>
              <a:ext uri="{FF2B5EF4-FFF2-40B4-BE49-F238E27FC236}">
                <a16:creationId xmlns:a16="http://schemas.microsoft.com/office/drawing/2014/main" id="{84508239-5E57-4ADC-B96C-3A9CA13CD7CF}"/>
              </a:ext>
            </a:extLst>
          </p:cNvPr>
          <p:cNvCxnSpPr/>
          <p:nvPr/>
        </p:nvCxnSpPr>
        <p:spPr>
          <a:xfrm>
            <a:off x="29497" y="5369900"/>
            <a:ext cx="11872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תיבת טקסט 28">
            <a:extLst>
              <a:ext uri="{FF2B5EF4-FFF2-40B4-BE49-F238E27FC236}">
                <a16:creationId xmlns:a16="http://schemas.microsoft.com/office/drawing/2014/main" id="{4A4B40A6-D5A4-4F39-B2FE-1EEF30C550A3}"/>
              </a:ext>
            </a:extLst>
          </p:cNvPr>
          <p:cNvSpPr txBox="1"/>
          <p:nvPr/>
        </p:nvSpPr>
        <p:spPr>
          <a:xfrm>
            <a:off x="9775723" y="5707167"/>
            <a:ext cx="210901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Database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0120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D692"/>
            </a:gs>
            <a:gs pos="100000">
              <a:srgbClr val="49DFA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BC23-8582-F242-8447-B2CA9AD10570}"/>
              </a:ext>
            </a:extLst>
          </p:cNvPr>
          <p:cNvSpPr/>
          <p:nvPr/>
        </p:nvSpPr>
        <p:spPr>
          <a:xfrm>
            <a:off x="0" y="0"/>
            <a:ext cx="12192000" cy="1126671"/>
          </a:xfrm>
          <a:prstGeom prst="rect">
            <a:avLst/>
          </a:prstGeom>
          <a:solidFill>
            <a:srgbClr val="12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11ECD-DBAE-E848-8AFC-8E3C9184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165"/>
            <a:ext cx="10515600" cy="76154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Nexa Light" panose="02000000000000000000" pitchFamily="2" charset="0"/>
              </a:rPr>
              <a:t>Features</a:t>
            </a:r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6F9E912B-5059-9748-8399-6B737587C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521600"/>
            <a:ext cx="1259906" cy="12599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1B54E8-694F-0B4D-ADB7-B5B3BA918E5B}"/>
              </a:ext>
            </a:extLst>
          </p:cNvPr>
          <p:cNvSpPr txBox="1"/>
          <p:nvPr/>
        </p:nvSpPr>
        <p:spPr>
          <a:xfrm>
            <a:off x="29934" y="2738847"/>
            <a:ext cx="2911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122839"/>
                </a:solidFill>
                <a:latin typeface="Nexa Light" panose="02000000000000000000" pitchFamily="2" charset="0"/>
              </a:rPr>
              <a:t>Account management</a:t>
            </a:r>
            <a:endParaRPr lang="en-IL" sz="2400" b="1" dirty="0">
              <a:solidFill>
                <a:srgbClr val="122839"/>
              </a:solidFill>
              <a:latin typeface="Nexa Light" panose="02000000000000000000" pitchFamily="2" charset="0"/>
            </a:endParaRPr>
          </a:p>
        </p:txBody>
      </p:sp>
      <p:pic>
        <p:nvPicPr>
          <p:cNvPr id="10" name="Graphic 9" descr="Magnifying glass with solid fill">
            <a:extLst>
              <a:ext uri="{FF2B5EF4-FFF2-40B4-BE49-F238E27FC236}">
                <a16:creationId xmlns:a16="http://schemas.microsoft.com/office/drawing/2014/main" id="{EC077188-29BE-684E-A6CB-B562D748C4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66046" y="1616100"/>
            <a:ext cx="1259906" cy="1259906"/>
          </a:xfrm>
          <a:prstGeom prst="rect">
            <a:avLst/>
          </a:prstGeom>
        </p:spPr>
      </p:pic>
      <p:pic>
        <p:nvPicPr>
          <p:cNvPr id="12" name="Graphic 11" descr="Settings with solid fill">
            <a:extLst>
              <a:ext uri="{FF2B5EF4-FFF2-40B4-BE49-F238E27FC236}">
                <a16:creationId xmlns:a16="http://schemas.microsoft.com/office/drawing/2014/main" id="{95B438FE-9001-FD44-9EF1-3E142A0654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93892" y="1521601"/>
            <a:ext cx="1259905" cy="1259905"/>
          </a:xfrm>
          <a:prstGeom prst="rect">
            <a:avLst/>
          </a:prstGeom>
        </p:spPr>
      </p:pic>
      <p:pic>
        <p:nvPicPr>
          <p:cNvPr id="14" name="Graphic 13" descr="Cycle with people with solid fill">
            <a:extLst>
              <a:ext uri="{FF2B5EF4-FFF2-40B4-BE49-F238E27FC236}">
                <a16:creationId xmlns:a16="http://schemas.microsoft.com/office/drawing/2014/main" id="{4EA1F10A-3F32-EE42-8827-4C6C1D9ECF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51212" y="4311436"/>
            <a:ext cx="1259904" cy="125990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4320EE-6EF4-0940-AED6-19369E2F1C8F}"/>
              </a:ext>
            </a:extLst>
          </p:cNvPr>
          <p:cNvSpPr/>
          <p:nvPr/>
        </p:nvSpPr>
        <p:spPr>
          <a:xfrm>
            <a:off x="4810807" y="2781506"/>
            <a:ext cx="25703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122839"/>
                </a:solidFill>
                <a:latin typeface="Nexa Light" panose="02000000000000000000" pitchFamily="2" charset="0"/>
              </a:rPr>
              <a:t>Search mechanism</a:t>
            </a:r>
            <a:endParaRPr lang="en-IL" sz="2400" b="1" dirty="0">
              <a:solidFill>
                <a:srgbClr val="122839"/>
              </a:solidFill>
              <a:latin typeface="Nexa Light" panose="020000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92714-27E2-5647-B0BE-005F51E9A668}"/>
              </a:ext>
            </a:extLst>
          </p:cNvPr>
          <p:cNvSpPr/>
          <p:nvPr/>
        </p:nvSpPr>
        <p:spPr>
          <a:xfrm>
            <a:off x="2098106" y="5481935"/>
            <a:ext cx="27661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L" sz="2400" b="1" dirty="0">
                <a:solidFill>
                  <a:srgbClr val="122839"/>
                </a:solidFill>
                <a:latin typeface="Nexa Light" panose="02000000000000000000" pitchFamily="2" charset="0"/>
              </a:rPr>
              <a:t>Connecting between users</a:t>
            </a:r>
          </a:p>
        </p:txBody>
      </p:sp>
      <p:pic>
        <p:nvPicPr>
          <p:cNvPr id="13" name="Graphic 13" descr="בועת שיחה">
            <a:extLst>
              <a:ext uri="{FF2B5EF4-FFF2-40B4-BE49-F238E27FC236}">
                <a16:creationId xmlns:a16="http://schemas.microsoft.com/office/drawing/2014/main" id="{877AEEEA-83D2-4A0B-8C7F-6B9032CD00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7942821" y="4404780"/>
            <a:ext cx="1259904" cy="1259904"/>
          </a:xfrm>
          <a:prstGeom prst="rect">
            <a:avLst/>
          </a:prstGeom>
        </p:spPr>
      </p:pic>
      <p:sp>
        <p:nvSpPr>
          <p:cNvPr id="18" name="Rectangle 14">
            <a:extLst>
              <a:ext uri="{FF2B5EF4-FFF2-40B4-BE49-F238E27FC236}">
                <a16:creationId xmlns:a16="http://schemas.microsoft.com/office/drawing/2014/main" id="{FA67B85C-3565-4730-9C4C-E6A9EFB6AE2F}"/>
              </a:ext>
            </a:extLst>
          </p:cNvPr>
          <p:cNvSpPr/>
          <p:nvPr/>
        </p:nvSpPr>
        <p:spPr>
          <a:xfrm>
            <a:off x="7919069" y="5551119"/>
            <a:ext cx="1307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122839"/>
                </a:solidFill>
                <a:latin typeface="Nexa Light" panose="02000000000000000000" pitchFamily="2" charset="0"/>
              </a:rPr>
              <a:t>Live chat</a:t>
            </a:r>
            <a:endParaRPr lang="en-IL" sz="2400" b="1" dirty="0">
              <a:solidFill>
                <a:srgbClr val="122839"/>
              </a:solidFill>
              <a:latin typeface="Nexa Light" panose="02000000000000000000" pitchFamily="2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308EEAC6-8E5D-4A92-8277-F31128942E60}"/>
              </a:ext>
            </a:extLst>
          </p:cNvPr>
          <p:cNvSpPr txBox="1"/>
          <p:nvPr/>
        </p:nvSpPr>
        <p:spPr>
          <a:xfrm>
            <a:off x="9280186" y="2745912"/>
            <a:ext cx="2911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122839"/>
                </a:solidFill>
                <a:latin typeface="Nexa Light" panose="02000000000000000000" pitchFamily="2" charset="0"/>
              </a:rPr>
              <a:t>Intelligent roommate matching </a:t>
            </a:r>
            <a:endParaRPr lang="en-IL" sz="2400" b="1" dirty="0">
              <a:solidFill>
                <a:srgbClr val="122839"/>
              </a:solidFill>
              <a:latin typeface="Nexa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05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655</Words>
  <Application>Microsoft Office PowerPoint</Application>
  <PresentationFormat>Widescreen</PresentationFormat>
  <Paragraphs>170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Nexa Light</vt:lpstr>
      <vt:lpstr>Office Theme</vt:lpstr>
      <vt:lpstr>PowerPoint Presentation</vt:lpstr>
      <vt:lpstr>PowerPoint Presentation</vt:lpstr>
      <vt:lpstr>The Team</vt:lpstr>
      <vt:lpstr>Project background</vt:lpstr>
      <vt:lpstr>Project background</vt:lpstr>
      <vt:lpstr>Architecture</vt:lpstr>
      <vt:lpstr>Architecture</vt:lpstr>
      <vt:lpstr>Project Structure</vt:lpstr>
      <vt:lpstr>Features</vt:lpstr>
      <vt:lpstr>Development processing</vt:lpstr>
      <vt:lpstr>Challenges &amp; What did we learn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Nadav Suliman</dc:creator>
  <cp:lastModifiedBy>aharoni94@gmail.com</cp:lastModifiedBy>
  <cp:revision>73</cp:revision>
  <dcterms:created xsi:type="dcterms:W3CDTF">2021-03-12T14:45:00Z</dcterms:created>
  <dcterms:modified xsi:type="dcterms:W3CDTF">2021-05-22T20:32:24Z</dcterms:modified>
</cp:coreProperties>
</file>