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9" r:id="rId3"/>
    <p:sldId id="290" r:id="rId4"/>
    <p:sldId id="291" r:id="rId5"/>
    <p:sldId id="292" r:id="rId6"/>
    <p:sldId id="281" r:id="rId7"/>
    <p:sldId id="259" r:id="rId8"/>
    <p:sldId id="268" r:id="rId9"/>
    <p:sldId id="269" r:id="rId10"/>
    <p:sldId id="271" r:id="rId11"/>
    <p:sldId id="272" r:id="rId12"/>
    <p:sldId id="273" r:id="rId13"/>
    <p:sldId id="295" r:id="rId14"/>
    <p:sldId id="296" r:id="rId15"/>
    <p:sldId id="297" r:id="rId16"/>
    <p:sldId id="294" r:id="rId17"/>
    <p:sldId id="280" r:id="rId18"/>
    <p:sldId id="303" r:id="rId19"/>
    <p:sldId id="304" r:id="rId20"/>
    <p:sldId id="298" r:id="rId21"/>
    <p:sldId id="301" r:id="rId22"/>
    <p:sldId id="299" r:id="rId23"/>
    <p:sldId id="300" r:id="rId24"/>
    <p:sldId id="302" r:id="rId25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CFF968BA-94F6-46F3-B6F8-053311E9B816}">
          <p14:sldIdLst>
            <p14:sldId id="256"/>
            <p14:sldId id="289"/>
            <p14:sldId id="290"/>
            <p14:sldId id="291"/>
            <p14:sldId id="292"/>
            <p14:sldId id="281"/>
            <p14:sldId id="259"/>
            <p14:sldId id="268"/>
            <p14:sldId id="269"/>
            <p14:sldId id="271"/>
            <p14:sldId id="272"/>
            <p14:sldId id="273"/>
            <p14:sldId id="295"/>
            <p14:sldId id="296"/>
            <p14:sldId id="297"/>
            <p14:sldId id="294"/>
            <p14:sldId id="280"/>
            <p14:sldId id="303"/>
            <p14:sldId id="304"/>
            <p14:sldId id="298"/>
            <p14:sldId id="301"/>
            <p14:sldId id="299"/>
            <p14:sldId id="300"/>
            <p14:sldId id="3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1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93" autoAdjust="0"/>
    <p:restoredTop sz="94585" autoAdjust="0"/>
  </p:normalViewPr>
  <p:slideViewPr>
    <p:cSldViewPr>
      <p:cViewPr>
        <p:scale>
          <a:sx n="75" d="100"/>
          <a:sy n="75" d="100"/>
        </p:scale>
        <p:origin x="-1738" y="-2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83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A38ABA-4920-4268-B864-42029C1F99D9}" type="datetimeFigureOut">
              <a:rPr lang="he-IL"/>
              <a:pPr>
                <a:defRPr/>
              </a:pPr>
              <a:t>כ"ה/אב/תשע"ג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3031E6A-C269-4FAF-8263-26DCC5DF789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1148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4305DB-707E-4E27-ADD0-4E0F6FA83625}" type="datetimeFigureOut">
              <a:rPr lang="he-IL"/>
              <a:pPr>
                <a:defRPr/>
              </a:pPr>
              <a:t>כ"ה/אב/תשע"ג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CC3F820-59B9-40D7-B71F-1B5930A50CAE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9548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5" descr="YATLV2FLASH191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167" r="4167" b="12125"/>
          <a:stretch>
            <a:fillRect/>
          </a:stretch>
        </p:blipFill>
        <p:spPr>
          <a:xfrm>
            <a:off x="366464" y="381000"/>
            <a:ext cx="8382000" cy="571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8" descr="YA_Logo_Red_E_Mediu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13" y="5300663"/>
            <a:ext cx="363537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rtl="1">
              <a:defRPr/>
            </a:lvl1pPr>
            <a:extLst/>
          </a:lstStyle>
          <a:p>
            <a:pPr>
              <a:defRPr/>
            </a:pPr>
            <a:r>
              <a:rPr lang="es-ES_tradnl"/>
              <a:t>Lawyer’s Name – email address</a:t>
            </a:r>
            <a:endParaRPr lang="he-IL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253C46-154E-4241-A2F0-DD023EE58576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944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YA_Logo_Red_E_Mediu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33400"/>
            <a:ext cx="30480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304824"/>
            <a:ext cx="8183880" cy="540000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988840"/>
            <a:ext cx="8183880" cy="3888432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429000" y="6092825"/>
            <a:ext cx="2286000" cy="365125"/>
          </a:xfrm>
        </p:spPr>
        <p:txBody>
          <a:bodyPr/>
          <a:lstStyle>
            <a:lvl1pPr algn="l" rtl="1">
              <a:defRPr/>
            </a:lvl1pPr>
            <a:extLst/>
          </a:lstStyle>
          <a:p>
            <a:pPr>
              <a:defRPr/>
            </a:pPr>
            <a:r>
              <a:rPr lang="es-ES_tradnl"/>
              <a:t>Lawyer’s Name – email address</a:t>
            </a:r>
            <a:endParaRPr lang="he-IL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02B28C-E5AA-4B6E-AEC9-9564853B1F7E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656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A5751-13A6-452D-BBA8-DFF6B3F16680}" type="datetimeFigureOut">
              <a:rPr lang="en-US"/>
              <a:pPr>
                <a:defRPr/>
              </a:pPr>
              <a:t>01-Aug-13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9B872E-3368-4FC8-ABF9-58A3520BE1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6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2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503238" y="1689100"/>
            <a:ext cx="8183562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3429000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r>
              <a:rPr lang="es-ES_tradnl"/>
              <a:t>Lawyer’s Name – email address</a:t>
            </a:r>
            <a:endParaRPr lang="he-IL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E5302FE0-FB64-4EDE-BD9B-979907AFFC05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</p:sldLayoutIdLst>
  <p:hf hd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accent1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Gish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itchFamily="34" charset="0"/>
          <a:ea typeface="Gisha"/>
          <a:cs typeface="Gisha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itchFamily="34" charset="0"/>
          <a:ea typeface="Gisha"/>
          <a:cs typeface="Gisha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itchFamily="34" charset="0"/>
          <a:ea typeface="Gisha"/>
          <a:cs typeface="Gisha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itchFamily="34" charset="0"/>
          <a:ea typeface="Gisha"/>
          <a:cs typeface="Gisha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itchFamily="34" charset="0"/>
          <a:ea typeface="Gisha"/>
          <a:cs typeface="Gisha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itchFamily="34" charset="0"/>
          <a:ea typeface="Gisha"/>
          <a:cs typeface="Gisha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itchFamily="34" charset="0"/>
          <a:ea typeface="Gisha"/>
          <a:cs typeface="Gisha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rebuchet MS" pitchFamily="34" charset="0"/>
          <a:ea typeface="Gisha"/>
          <a:cs typeface="Gisha"/>
        </a:defRPr>
      </a:lvl9pPr>
      <a:extLst/>
    </p:titleStyle>
    <p:bodyStyle>
      <a:lvl1pPr marL="265113" indent="-265113" algn="r" rtl="1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Gisha"/>
          <a:cs typeface="+mn-cs"/>
        </a:defRPr>
      </a:lvl1pPr>
      <a:lvl2pPr marL="547688" indent="-200025" algn="r" rtl="1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Gisha"/>
          <a:cs typeface="+mn-cs"/>
        </a:defRPr>
      </a:lvl2pPr>
      <a:lvl3pPr marL="785813" indent="-182563" algn="r" rtl="1" eaLnBrk="0" fontAlgn="base" hangingPunct="0">
        <a:spcBef>
          <a:spcPts val="250"/>
        </a:spcBef>
        <a:spcAft>
          <a:spcPct val="0"/>
        </a:spcAft>
        <a:buClr>
          <a:srgbClr val="DE3535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Gisha"/>
          <a:cs typeface="+mn-cs"/>
        </a:defRPr>
      </a:lvl3pPr>
      <a:lvl4pPr marL="1023938" indent="-182563" algn="r" rtl="1" eaLnBrk="0" fontAlgn="base" hangingPunct="0">
        <a:spcBef>
          <a:spcPts val="225"/>
        </a:spcBef>
        <a:spcAft>
          <a:spcPct val="0"/>
        </a:spcAft>
        <a:buClr>
          <a:srgbClr val="DE3535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Gisha"/>
          <a:cs typeface="+mn-cs"/>
        </a:defRPr>
      </a:lvl4pPr>
      <a:lvl5pPr marL="1279525" indent="-182563" algn="r" rtl="1" eaLnBrk="0" fontAlgn="base" hangingPunct="0">
        <a:spcBef>
          <a:spcPts val="250"/>
        </a:spcBef>
        <a:spcAft>
          <a:spcPct val="0"/>
        </a:spcAft>
        <a:buClr>
          <a:srgbClr val="DB3838"/>
        </a:buClr>
        <a:buSzPct val="100000"/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Gisha"/>
          <a:cs typeface="+mn-cs"/>
        </a:defRPr>
      </a:lvl5pPr>
      <a:lvl6pPr marL="1490472" indent="-182880" algn="r" rtl="1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r" rtl="1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r" rtl="1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r" rtl="1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1075"/>
            <a:ext cx="7772400" cy="1470025"/>
          </a:xfrm>
        </p:spPr>
        <p:txBody>
          <a:bodyPr/>
          <a:lstStyle/>
          <a:p>
            <a:pPr algn="ctr" rtl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7F1416"/>
                </a:solidFill>
                <a:ea typeface="Arial Unicode MS" pitchFamily="34" charset="-128"/>
                <a:cs typeface="Arial Unicode MS" pitchFamily="34" charset="-128"/>
              </a:rPr>
              <a:t>Oracle v. Google</a:t>
            </a:r>
            <a:endParaRPr lang="he-IL" dirty="0">
              <a:ea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2924175"/>
            <a:ext cx="6840537" cy="1657350"/>
          </a:xfrm>
        </p:spPr>
        <p:txBody>
          <a:bodyPr>
            <a:normAutofit fontScale="92500" lnSpcReduction="20000"/>
          </a:bodyPr>
          <a:lstStyle/>
          <a:p>
            <a:pPr algn="ctr" rtl="0"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prstClr val="black"/>
                </a:solidFill>
                <a:ea typeface="Arial Unicode MS" pitchFamily="34" charset="-128"/>
                <a:cs typeface="Arial Unicode MS" pitchFamily="34" charset="-128"/>
              </a:rPr>
              <a:t>@August Penguin</a:t>
            </a:r>
          </a:p>
          <a:p>
            <a:pPr algn="ctr" rtl="0"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prstClr val="black"/>
                </a:solidFill>
                <a:ea typeface="Arial Unicode MS" pitchFamily="34" charset="-128"/>
                <a:cs typeface="Arial Unicode MS" pitchFamily="34" charset="-128"/>
              </a:rPr>
              <a:t>August 2, 2013</a:t>
            </a:r>
          </a:p>
          <a:p>
            <a:pPr algn="ctr" rtl="0" eaLnBrk="1" fontAlgn="auto" hangingPunct="1">
              <a:spcAft>
                <a:spcPts val="0"/>
              </a:spcAft>
              <a:defRPr/>
            </a:pPr>
            <a:endParaRPr lang="en-US" sz="2800" dirty="0" smtClean="0">
              <a:solidFill>
                <a:prstClr val="black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ctr" rtl="0"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prstClr val="black"/>
                </a:solidFill>
                <a:ea typeface="Arial Unicode MS" pitchFamily="34" charset="-128"/>
                <a:cs typeface="Arial Unicode MS" pitchFamily="34" charset="-128"/>
              </a:rPr>
              <a:t>Eli Greenbaum, Adv.</a:t>
            </a:r>
          </a:p>
          <a:p>
            <a:pPr algn="ctr" rtl="0"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prstClr val="black"/>
                </a:solidFill>
                <a:ea typeface="Arial Unicode MS" pitchFamily="34" charset="-128"/>
                <a:cs typeface="Arial Unicode MS" pitchFamily="34" charset="-128"/>
              </a:rPr>
              <a:t>elig@arnon.co.il</a:t>
            </a:r>
          </a:p>
          <a:p>
            <a:pPr algn="ctr" rtl="0" eaLnBrk="1" fontAlgn="auto" hangingPunct="1">
              <a:spcAft>
                <a:spcPts val="0"/>
              </a:spcAft>
              <a:defRPr/>
            </a:pPr>
            <a:endParaRPr lang="he-IL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921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rtl="0"/>
            <a:r>
              <a:rPr lang="en-US" sz="2000" dirty="0" smtClean="0">
                <a:cs typeface="Gisha" pitchFamily="34" charset="-79"/>
              </a:rPr>
              <a:t>API</a:t>
            </a:r>
            <a:endParaRPr lang="en-US" dirty="0" smtClean="0">
              <a:cs typeface="Gisha" pitchFamily="34" charset="-79"/>
            </a:endParaRPr>
          </a:p>
        </p:txBody>
      </p:sp>
      <p:sp>
        <p:nvSpPr>
          <p:cNvPr id="9220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 rtl="0">
              <a:buFont typeface="Wingdings 2" pitchFamily="18" charset="2"/>
              <a:buNone/>
            </a:pPr>
            <a:endParaRPr lang="en-US" dirty="0" smtClean="0">
              <a:cs typeface="Gisha" pitchFamily="34" charset="-79"/>
            </a:endParaRPr>
          </a:p>
          <a:p>
            <a:pPr marL="0" indent="0" algn="ctr" rtl="0">
              <a:buFont typeface="Wingdings 2" pitchFamily="18" charset="2"/>
              <a:buNone/>
            </a:pPr>
            <a:r>
              <a:rPr lang="en-US" dirty="0" smtClean="0">
                <a:cs typeface="Gisha" pitchFamily="34" charset="-79"/>
              </a:rPr>
              <a:t>Max ()</a:t>
            </a:r>
          </a:p>
        </p:txBody>
      </p:sp>
      <p:sp>
        <p:nvSpPr>
          <p:cNvPr id="9221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 rtl="0"/>
            <a:r>
              <a:rPr lang="en-US" sz="2000" dirty="0" smtClean="0">
                <a:cs typeface="Gisha" pitchFamily="34" charset="-79"/>
              </a:rPr>
              <a:t>Java Source Code  Implementation (</a:t>
            </a:r>
            <a:r>
              <a:rPr lang="en-US" sz="2000" dirty="0" err="1" smtClean="0">
                <a:cs typeface="Gisha" pitchFamily="34" charset="-79"/>
              </a:rPr>
              <a:t>OpenJDK</a:t>
            </a:r>
            <a:r>
              <a:rPr lang="en-US" sz="2000" dirty="0" smtClean="0">
                <a:cs typeface="Gisha" pitchFamily="34" charset="-79"/>
              </a:rPr>
              <a:t>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 rtl="0">
              <a:defRPr/>
            </a:pPr>
            <a:endParaRPr lang="en-US" sz="1100" dirty="0" smtClean="0"/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 smtClean="0"/>
              <a:t>public static float max (float1, float2) {</a:t>
            </a:r>
          </a:p>
          <a:p>
            <a:pPr marL="0" indent="0" algn="l" rtl="0">
              <a:buNone/>
            </a:pPr>
            <a:endParaRPr lang="en-US" sz="1100" dirty="0"/>
          </a:p>
          <a:p>
            <a:pPr marL="0" indent="0" algn="l" rtl="0">
              <a:buNone/>
            </a:pPr>
            <a:r>
              <a:rPr lang="en-US" sz="1100" dirty="0"/>
              <a:t>	if (a !=a) return a; // a is </a:t>
            </a:r>
            <a:r>
              <a:rPr lang="en-US" sz="1100" dirty="0" err="1"/>
              <a:t>NaN</a:t>
            </a:r>
            <a:endParaRPr lang="en-US" sz="1100" dirty="0"/>
          </a:p>
          <a:p>
            <a:pPr marL="0" indent="0" algn="l" rtl="0">
              <a:buNone/>
            </a:pPr>
            <a:r>
              <a:rPr lang="en-US" sz="1100" dirty="0"/>
              <a:t>	if ((a ==0.0f) &amp;&amp; (b ==0.0f)</a:t>
            </a:r>
          </a:p>
          <a:p>
            <a:pPr marL="0" indent="0" algn="l" rtl="0">
              <a:buNone/>
            </a:pPr>
            <a:r>
              <a:rPr lang="en-US" sz="1100" dirty="0"/>
              <a:t>	    &amp;&amp; (</a:t>
            </a:r>
            <a:r>
              <a:rPr lang="en-US" sz="1100" dirty="0" err="1" smtClean="0"/>
              <a:t>Float.floatToIntBits</a:t>
            </a:r>
            <a:r>
              <a:rPr lang="en-US" sz="1100" dirty="0" smtClean="0"/>
              <a:t>(a</a:t>
            </a:r>
            <a:r>
              <a:rPr lang="en-US" sz="1100" dirty="0"/>
              <a:t>) ==</a:t>
            </a:r>
          </a:p>
          <a:p>
            <a:pPr marL="0" indent="0" algn="l" rtl="0">
              <a:buNone/>
            </a:pPr>
            <a:r>
              <a:rPr lang="en-US" sz="1100" dirty="0" err="1" smtClean="0"/>
              <a:t>negativeZeroFloatBits</a:t>
            </a:r>
            <a:r>
              <a:rPr lang="en-US" sz="1100" dirty="0"/>
              <a:t>)) {</a:t>
            </a:r>
          </a:p>
          <a:p>
            <a:pPr marL="0" indent="0" algn="l" rtl="0">
              <a:buNone/>
            </a:pPr>
            <a:r>
              <a:rPr lang="en-US" sz="1100" dirty="0" smtClean="0"/>
              <a:t>    	     return </a:t>
            </a:r>
            <a:r>
              <a:rPr lang="en-US" sz="1100" dirty="0"/>
              <a:t>b</a:t>
            </a:r>
            <a:r>
              <a:rPr lang="en-US" sz="1100" dirty="0" smtClean="0"/>
              <a:t>;</a:t>
            </a:r>
          </a:p>
          <a:p>
            <a:pPr marL="0" indent="0" algn="l" rtl="0">
              <a:buNone/>
            </a:pPr>
            <a:r>
              <a:rPr lang="en-US" sz="1100" dirty="0" smtClean="0"/>
              <a:t>	  }</a:t>
            </a:r>
          </a:p>
          <a:p>
            <a:pPr marL="0" indent="0" algn="l" rtl="0">
              <a:buNone/>
            </a:pPr>
            <a:r>
              <a:rPr lang="en-US" sz="1100" dirty="0"/>
              <a:t>	return (a &gt;=b) ? a : b;</a:t>
            </a:r>
          </a:p>
          <a:p>
            <a:pPr marL="0" indent="0" algn="l" rtl="0">
              <a:buNone/>
            </a:pPr>
            <a:r>
              <a:rPr lang="en-US" sz="1100" dirty="0" smtClean="0"/>
              <a:t>	} </a:t>
            </a:r>
            <a:r>
              <a:rPr lang="en-US" sz="1100" dirty="0"/>
              <a:t>	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endParaRPr lang="en-US" sz="1500" dirty="0" smtClean="0"/>
          </a:p>
          <a:p>
            <a:pPr marL="0" indent="0" algn="l" rtl="0">
              <a:buFont typeface="Wingdings 2" pitchFamily="18" charset="2"/>
              <a:buNone/>
              <a:defRPr/>
            </a:pP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921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rtl="0"/>
            <a:r>
              <a:rPr lang="en-US" sz="2000" dirty="0" smtClean="0">
                <a:cs typeface="Gisha" pitchFamily="34" charset="-79"/>
              </a:rPr>
              <a:t>API</a:t>
            </a:r>
            <a:endParaRPr lang="en-US" dirty="0" smtClean="0">
              <a:cs typeface="Gisha" pitchFamily="34" charset="-79"/>
            </a:endParaRPr>
          </a:p>
        </p:txBody>
      </p:sp>
      <p:sp>
        <p:nvSpPr>
          <p:cNvPr id="9220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 rtl="0">
              <a:buFont typeface="Wingdings 2" pitchFamily="18" charset="2"/>
              <a:buNone/>
            </a:pPr>
            <a:endParaRPr lang="en-US" dirty="0" smtClean="0">
              <a:cs typeface="Gisha" pitchFamily="34" charset="-79"/>
            </a:endParaRPr>
          </a:p>
          <a:p>
            <a:pPr marL="0" indent="0" algn="ctr" rtl="0">
              <a:buFont typeface="Wingdings 2" pitchFamily="18" charset="2"/>
              <a:buNone/>
            </a:pPr>
            <a:r>
              <a:rPr lang="en-US" dirty="0" smtClean="0">
                <a:cs typeface="Gisha" pitchFamily="34" charset="-79"/>
              </a:rPr>
              <a:t>Max ()</a:t>
            </a:r>
          </a:p>
        </p:txBody>
      </p:sp>
      <p:sp>
        <p:nvSpPr>
          <p:cNvPr id="9221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2000" dirty="0" smtClean="0">
                <a:cs typeface="Gisha" pitchFamily="34" charset="-79"/>
              </a:rPr>
              <a:t>Android Source Code Implementation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 rtl="0">
              <a:defRPr/>
            </a:pPr>
            <a:endParaRPr lang="en-US" sz="1100" dirty="0" smtClean="0"/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 smtClean="0"/>
              <a:t>public static float max (float1, float2) {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 smtClean="0"/>
              <a:t>	if (f1&gt;f2){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/>
              <a:t>	</a:t>
            </a:r>
            <a:r>
              <a:rPr lang="en-US" sz="1100" dirty="0" smtClean="0"/>
              <a:t>    return f1;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/>
              <a:t>	</a:t>
            </a:r>
            <a:r>
              <a:rPr lang="en-US" sz="1100" dirty="0" smtClean="0"/>
              <a:t>}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 smtClean="0"/>
              <a:t>	if (f1&lt;f2){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 smtClean="0"/>
              <a:t>	    return f2;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 smtClean="0"/>
              <a:t>	}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/>
              <a:t>	</a:t>
            </a:r>
            <a:r>
              <a:rPr lang="en-US" sz="1100" dirty="0" smtClean="0"/>
              <a:t>/*if either </a:t>
            </a:r>
            <a:r>
              <a:rPr lang="en-US" sz="1100" dirty="0" err="1" smtClean="0"/>
              <a:t>arg</a:t>
            </a:r>
            <a:r>
              <a:rPr lang="en-US" sz="1100" dirty="0" smtClean="0"/>
              <a:t> is </a:t>
            </a:r>
            <a:r>
              <a:rPr lang="en-US" sz="1100" dirty="0" err="1" smtClean="0"/>
              <a:t>NaN</a:t>
            </a:r>
            <a:r>
              <a:rPr lang="en-US" sz="1100" dirty="0" smtClean="0"/>
              <a:t>, return </a:t>
            </a:r>
            <a:r>
              <a:rPr lang="en-US" sz="1100" dirty="0" err="1" smtClean="0"/>
              <a:t>NaN</a:t>
            </a:r>
            <a:r>
              <a:rPr lang="en-US" sz="1100" dirty="0" smtClean="0"/>
              <a:t> */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/>
              <a:t>	</a:t>
            </a:r>
            <a:r>
              <a:rPr lang="en-US" sz="1100" dirty="0" smtClean="0"/>
              <a:t>if (f1 != f2){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 smtClean="0"/>
              <a:t>	    return </a:t>
            </a:r>
            <a:r>
              <a:rPr lang="en-US" sz="1100" dirty="0" err="1" smtClean="0"/>
              <a:t>Float.NaN</a:t>
            </a:r>
            <a:r>
              <a:rPr lang="en-US" sz="1100" dirty="0" smtClean="0"/>
              <a:t>;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 smtClean="0"/>
              <a:t>	}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/>
              <a:t>	</a:t>
            </a:r>
            <a:r>
              <a:rPr lang="en-US" sz="1100" dirty="0" smtClean="0"/>
              <a:t>/* max(+0.0,-0.0) == +0.0 */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/>
              <a:t>	</a:t>
            </a:r>
            <a:r>
              <a:rPr lang="en-US" sz="1100" dirty="0" smtClean="0"/>
              <a:t> /* </a:t>
            </a:r>
            <a:r>
              <a:rPr lang="en-US" sz="1100" dirty="0" err="1" smtClean="0"/>
              <a:t>Float.floatToRawIntBits</a:t>
            </a:r>
            <a:r>
              <a:rPr lang="en-US" sz="1100" dirty="0" smtClean="0"/>
              <a:t>(0.0f) == 0 */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/>
              <a:t>	if (</a:t>
            </a:r>
            <a:r>
              <a:rPr lang="en-US" sz="1100" dirty="0" err="1"/>
              <a:t>Float.floatToRawIntBits</a:t>
            </a:r>
            <a:r>
              <a:rPr lang="en-US" sz="1100" dirty="0"/>
              <a:t>(f1) !=0) {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/>
              <a:t>	     return f2;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/>
              <a:t>	}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/>
              <a:t>	return 0.0f;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/>
              <a:t>               }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endParaRPr lang="en-US" sz="1500" dirty="0" smtClean="0"/>
          </a:p>
          <a:p>
            <a:pPr marL="0" indent="0" algn="l" rtl="0">
              <a:buFont typeface="Wingdings 2" pitchFamily="18" charset="2"/>
              <a:buNone/>
              <a:defRPr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1083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921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rtl="0"/>
            <a:r>
              <a:rPr lang="en-US" sz="2000" dirty="0" err="1" smtClean="0">
                <a:cs typeface="Gisha" pitchFamily="34" charset="-79"/>
              </a:rPr>
              <a:t>OpenJDK</a:t>
            </a:r>
            <a:r>
              <a:rPr lang="en-US" sz="2000" dirty="0" smtClean="0">
                <a:cs typeface="Gisha" pitchFamily="34" charset="-79"/>
              </a:rPr>
              <a:t> Source Code Implementation</a:t>
            </a:r>
            <a:endParaRPr lang="en-US" dirty="0" smtClean="0">
              <a:cs typeface="Gisha" pitchFamily="34" charset="-79"/>
            </a:endParaRPr>
          </a:p>
        </p:txBody>
      </p:sp>
      <p:sp>
        <p:nvSpPr>
          <p:cNvPr id="9220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 rtl="0">
              <a:buFont typeface="Wingdings 2" pitchFamily="18" charset="2"/>
              <a:buNone/>
            </a:pPr>
            <a:endParaRPr lang="en-US" sz="1100" dirty="0" smtClean="0">
              <a:cs typeface="Gisha" pitchFamily="34" charset="-79"/>
            </a:endParaRPr>
          </a:p>
          <a:p>
            <a:pPr marL="0" indent="0" algn="l" rtl="0">
              <a:buNone/>
              <a:defRPr/>
            </a:pPr>
            <a:r>
              <a:rPr lang="en-US" sz="1100" dirty="0"/>
              <a:t>public static float max (float1, float2) {</a:t>
            </a:r>
          </a:p>
          <a:p>
            <a:pPr marL="0" indent="0" algn="l" rtl="0">
              <a:buNone/>
            </a:pPr>
            <a:endParaRPr lang="en-US" sz="1100" dirty="0"/>
          </a:p>
          <a:p>
            <a:pPr marL="0" indent="0" algn="l" rtl="0">
              <a:buNone/>
            </a:pPr>
            <a:r>
              <a:rPr lang="en-US" sz="1100" dirty="0"/>
              <a:t>	if (a !=a) return a; // a is </a:t>
            </a:r>
            <a:r>
              <a:rPr lang="en-US" sz="1100" dirty="0" err="1"/>
              <a:t>NaN</a:t>
            </a:r>
            <a:endParaRPr lang="en-US" sz="1100" dirty="0"/>
          </a:p>
          <a:p>
            <a:pPr marL="0" indent="0" algn="l" rtl="0">
              <a:buNone/>
            </a:pPr>
            <a:r>
              <a:rPr lang="en-US" sz="1100" dirty="0"/>
              <a:t>	if ((a ==0.0f) &amp;&amp; (b ==0.0f)</a:t>
            </a:r>
          </a:p>
          <a:p>
            <a:pPr marL="0" indent="0" algn="l" rtl="0">
              <a:buNone/>
            </a:pPr>
            <a:r>
              <a:rPr lang="en-US" sz="1100" dirty="0"/>
              <a:t>	    &amp;&amp; (</a:t>
            </a:r>
            <a:r>
              <a:rPr lang="en-US" sz="1100" dirty="0" err="1"/>
              <a:t>Float.floatToIntBits</a:t>
            </a:r>
            <a:r>
              <a:rPr lang="en-US" sz="1100" dirty="0"/>
              <a:t>(a) ==</a:t>
            </a:r>
          </a:p>
          <a:p>
            <a:pPr marL="0" indent="0" algn="l" rtl="0">
              <a:buNone/>
            </a:pPr>
            <a:r>
              <a:rPr lang="en-US" sz="1100" dirty="0" err="1"/>
              <a:t>negativeZeroFloatBits</a:t>
            </a:r>
            <a:r>
              <a:rPr lang="en-US" sz="1100" dirty="0"/>
              <a:t>)) {</a:t>
            </a:r>
          </a:p>
          <a:p>
            <a:pPr marL="0" indent="0" algn="l" rtl="0">
              <a:buNone/>
            </a:pPr>
            <a:r>
              <a:rPr lang="en-US" sz="1100" dirty="0"/>
              <a:t>    	     return b;</a:t>
            </a:r>
          </a:p>
          <a:p>
            <a:pPr marL="0" indent="0" algn="l" rtl="0">
              <a:buNone/>
            </a:pPr>
            <a:r>
              <a:rPr lang="en-US" sz="1100" dirty="0"/>
              <a:t>	  }</a:t>
            </a:r>
          </a:p>
          <a:p>
            <a:pPr marL="0" indent="0" algn="l" rtl="0">
              <a:buNone/>
            </a:pPr>
            <a:r>
              <a:rPr lang="en-US" sz="1100" dirty="0"/>
              <a:t>	return (a &gt;=b) ? a : b;</a:t>
            </a:r>
          </a:p>
          <a:p>
            <a:pPr marL="0" indent="0" algn="l" rtl="0">
              <a:buNone/>
            </a:pPr>
            <a:r>
              <a:rPr lang="en-US" sz="1100" dirty="0"/>
              <a:t>	}</a:t>
            </a:r>
            <a:endParaRPr lang="en-US" sz="1100" dirty="0" smtClean="0">
              <a:cs typeface="Gisha" pitchFamily="34" charset="-79"/>
            </a:endParaRPr>
          </a:p>
        </p:txBody>
      </p:sp>
      <p:sp>
        <p:nvSpPr>
          <p:cNvPr id="9221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2000" dirty="0" smtClean="0">
                <a:cs typeface="Gisha" pitchFamily="34" charset="-79"/>
              </a:rPr>
              <a:t>Android Source Code Implementation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 rtl="0">
              <a:defRPr/>
            </a:pPr>
            <a:endParaRPr lang="en-US" sz="1100" dirty="0" smtClean="0"/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 smtClean="0"/>
              <a:t>public static float max (float1, float2) {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 smtClean="0"/>
              <a:t>	if (f1&gt;f2){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/>
              <a:t>	</a:t>
            </a:r>
            <a:r>
              <a:rPr lang="en-US" sz="1100" dirty="0" smtClean="0"/>
              <a:t>    return f1;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/>
              <a:t>	</a:t>
            </a:r>
            <a:r>
              <a:rPr lang="en-US" sz="1100" dirty="0" smtClean="0"/>
              <a:t>}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 smtClean="0"/>
              <a:t>	if (f1&lt;f2){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 smtClean="0"/>
              <a:t>	    return f2;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 smtClean="0"/>
              <a:t>	}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/>
              <a:t>	</a:t>
            </a:r>
            <a:r>
              <a:rPr lang="en-US" sz="1100" dirty="0" smtClean="0"/>
              <a:t>/*if either </a:t>
            </a:r>
            <a:r>
              <a:rPr lang="en-US" sz="1100" dirty="0" err="1" smtClean="0"/>
              <a:t>arg</a:t>
            </a:r>
            <a:r>
              <a:rPr lang="en-US" sz="1100" dirty="0" smtClean="0"/>
              <a:t> is </a:t>
            </a:r>
            <a:r>
              <a:rPr lang="en-US" sz="1100" dirty="0" err="1" smtClean="0"/>
              <a:t>NaN</a:t>
            </a:r>
            <a:r>
              <a:rPr lang="en-US" sz="1100" dirty="0" smtClean="0"/>
              <a:t>, return </a:t>
            </a:r>
            <a:r>
              <a:rPr lang="en-US" sz="1100" dirty="0" err="1" smtClean="0"/>
              <a:t>NaN</a:t>
            </a:r>
            <a:r>
              <a:rPr lang="en-US" sz="1100" dirty="0" smtClean="0"/>
              <a:t> */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/>
              <a:t>	</a:t>
            </a:r>
            <a:r>
              <a:rPr lang="en-US" sz="1100" dirty="0" smtClean="0"/>
              <a:t>if (f1 != f2){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 smtClean="0"/>
              <a:t>	    return </a:t>
            </a:r>
            <a:r>
              <a:rPr lang="en-US" sz="1100" dirty="0" err="1" smtClean="0"/>
              <a:t>Float.NaN</a:t>
            </a:r>
            <a:r>
              <a:rPr lang="en-US" sz="1100" dirty="0" smtClean="0"/>
              <a:t>;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 smtClean="0"/>
              <a:t>	}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/>
              <a:t>	</a:t>
            </a:r>
            <a:r>
              <a:rPr lang="en-US" sz="1100" dirty="0" smtClean="0"/>
              <a:t>/* max(+0.0,-0.0) == +0.0 */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/>
              <a:t>	</a:t>
            </a:r>
            <a:r>
              <a:rPr lang="en-US" sz="1100" dirty="0" smtClean="0"/>
              <a:t> /* </a:t>
            </a:r>
            <a:r>
              <a:rPr lang="en-US" sz="1100" dirty="0" err="1" smtClean="0"/>
              <a:t>Float.floatToRawIntBits</a:t>
            </a:r>
            <a:r>
              <a:rPr lang="en-US" sz="1100" dirty="0" smtClean="0"/>
              <a:t>(0.0f) == 0 */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/>
              <a:t>	if (</a:t>
            </a:r>
            <a:r>
              <a:rPr lang="en-US" sz="1100" dirty="0" err="1"/>
              <a:t>Float.floatToRawIntBits</a:t>
            </a:r>
            <a:r>
              <a:rPr lang="en-US" sz="1100" dirty="0"/>
              <a:t>(f1) !=0) {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/>
              <a:t>	     return f2;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/>
              <a:t>	}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/>
              <a:t>	return 0.0f;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r>
              <a:rPr lang="en-US" sz="1100" dirty="0"/>
              <a:t>               }</a:t>
            </a:r>
          </a:p>
          <a:p>
            <a:pPr marL="0" indent="0" algn="l" rtl="0">
              <a:buFont typeface="Wingdings 2" pitchFamily="18" charset="2"/>
              <a:buNone/>
              <a:defRPr/>
            </a:pPr>
            <a:endParaRPr lang="en-US" sz="1500" dirty="0" smtClean="0"/>
          </a:p>
          <a:p>
            <a:pPr marL="0" indent="0" algn="l" rtl="0">
              <a:buFont typeface="Wingdings 2" pitchFamily="18" charset="2"/>
              <a:buNone/>
              <a:defRPr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1618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1304925"/>
            <a:ext cx="8185150" cy="5397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java.lang.Math.max</a:t>
            </a:r>
            <a:r>
              <a:rPr lang="en-US" dirty="0" smtClean="0"/>
              <a:t>()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7544" y="1972777"/>
          <a:ext cx="8183562" cy="448056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1363927"/>
                <a:gridCol w="1179347"/>
                <a:gridCol w="1548507"/>
                <a:gridCol w="1363927"/>
                <a:gridCol w="1570136"/>
                <a:gridCol w="115771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kern="1200" dirty="0" err="1" smtClean="0"/>
                        <a:t>sinh</a:t>
                      </a:r>
                      <a:r>
                        <a:rPr kumimoji="0" lang="en-US" sz="1000" b="0" kern="1200" dirty="0" smtClean="0"/>
                        <a:t>(double x) </a:t>
                      </a:r>
                    </a:p>
                    <a:p>
                      <a:pPr marL="0" algn="l" rtl="0" eaLnBrk="1" latinLnBrk="0" hangingPunct="1"/>
                      <a:endParaRPr kumimoji="0" lang="he-IL" sz="1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kern="1200" dirty="0" smtClean="0"/>
                        <a:t>random() </a:t>
                      </a:r>
                    </a:p>
                    <a:p>
                      <a:pPr marL="0" algn="l" rtl="0" eaLnBrk="1" latinLnBrk="0" hangingPunct="1"/>
                      <a:endParaRPr kumimoji="0" lang="he-IL" sz="1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0" kern="1200" dirty="0" smtClean="0"/>
                        <a:t>min(double a, double b) </a:t>
                      </a:r>
                      <a:endParaRPr kumimoji="0" lang="he-IL" sz="1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kern="1200" dirty="0" err="1" smtClean="0"/>
                        <a:t>hypot</a:t>
                      </a:r>
                      <a:r>
                        <a:rPr kumimoji="0" lang="en-US" sz="1000" b="0" kern="1200" dirty="0" smtClean="0"/>
                        <a:t>(double x, double y) </a:t>
                      </a:r>
                    </a:p>
                    <a:p>
                      <a:pPr marL="0" algn="l" rtl="0" eaLnBrk="1" latinLnBrk="0" hangingPunct="1"/>
                      <a:endParaRPr kumimoji="0" lang="he-IL" sz="1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kern="1200" dirty="0" err="1" smtClean="0"/>
                        <a:t>copySign</a:t>
                      </a:r>
                      <a:r>
                        <a:rPr kumimoji="0" lang="en-US" sz="1000" b="0" kern="1200" dirty="0" smtClean="0"/>
                        <a:t>(double magnitude, double sign) </a:t>
                      </a:r>
                    </a:p>
                    <a:p>
                      <a:pPr marL="0" algn="l" rtl="0" eaLnBrk="1" latinLnBrk="0" hangingPunct="1"/>
                      <a:endParaRPr kumimoji="0" lang="he-IL" sz="1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kern="1200" dirty="0" smtClean="0"/>
                        <a:t>abs(float a) </a:t>
                      </a:r>
                    </a:p>
                    <a:p>
                      <a:pPr marL="0" algn="l" rtl="0" eaLnBrk="1" latinLnBrk="0" hangingPunct="1"/>
                      <a:endParaRPr kumimoji="0" lang="he-IL" sz="1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kern="1200" dirty="0" err="1" smtClean="0"/>
                        <a:t>sqrt</a:t>
                      </a:r>
                      <a:r>
                        <a:rPr kumimoji="0" lang="en-US" sz="1000" b="0" kern="1200" dirty="0" smtClean="0"/>
                        <a:t>(double a) </a:t>
                      </a:r>
                    </a:p>
                    <a:p>
                      <a:pPr algn="l" rtl="0"/>
                      <a:endParaRPr kumimoji="0" lang="he-IL" sz="1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kern="1200" dirty="0" err="1" smtClean="0"/>
                        <a:t>rint</a:t>
                      </a:r>
                      <a:r>
                        <a:rPr kumimoji="0" lang="en-US" sz="1000" b="0" kern="1200" dirty="0" smtClean="0"/>
                        <a:t>(double a) </a:t>
                      </a:r>
                    </a:p>
                    <a:p>
                      <a:pPr algn="l" rtl="0"/>
                      <a:endParaRPr kumimoji="0" lang="he-IL" sz="1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en-US" sz="1000" b="0" kern="1200" dirty="0" smtClean="0"/>
                        <a:t>min(float a, float b) </a:t>
                      </a:r>
                      <a:endParaRPr kumimoji="0" lang="he-IL" sz="1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kern="1200" dirty="0" err="1" smtClean="0"/>
                        <a:t>IEEEremainder</a:t>
                      </a:r>
                      <a:r>
                        <a:rPr kumimoji="0" lang="en-US" sz="1000" b="0" kern="1200" dirty="0" smtClean="0"/>
                        <a:t>(double f1, double f2) </a:t>
                      </a:r>
                    </a:p>
                    <a:p>
                      <a:pPr algn="l" rtl="0"/>
                      <a:endParaRPr kumimoji="0" lang="he-IL" sz="1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kern="1200" dirty="0" err="1" smtClean="0"/>
                        <a:t>copySign</a:t>
                      </a:r>
                      <a:r>
                        <a:rPr kumimoji="0" lang="en-US" sz="1000" b="0" kern="1200" dirty="0" smtClean="0"/>
                        <a:t>(float magnitude, float sign)</a:t>
                      </a:r>
                    </a:p>
                    <a:p>
                      <a:pPr algn="l" rtl="0"/>
                      <a:endParaRPr kumimoji="0" lang="he-IL" sz="1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kern="1200" dirty="0" smtClean="0"/>
                        <a:t>abs(</a:t>
                      </a:r>
                      <a:r>
                        <a:rPr kumimoji="0" lang="en-US" sz="1000" b="0" kern="1200" dirty="0" err="1" smtClean="0"/>
                        <a:t>int</a:t>
                      </a:r>
                      <a:r>
                        <a:rPr kumimoji="0" lang="en-US" sz="1000" b="0" kern="1200" dirty="0" smtClean="0"/>
                        <a:t> a) </a:t>
                      </a:r>
                    </a:p>
                    <a:p>
                      <a:pPr algn="l" rtl="0"/>
                      <a:endParaRPr lang="he-IL" sz="1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/>
                        <a:t>tan(double a)</a:t>
                      </a:r>
                    </a:p>
                    <a:p>
                      <a:pPr algn="l" rtl="0"/>
                      <a:endParaRPr kumimoji="0" lang="he-IL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/>
                        <a:t>round(double a) </a:t>
                      </a:r>
                    </a:p>
                    <a:p>
                      <a:pPr algn="l" rtl="0"/>
                      <a:endParaRPr kumimoji="0" lang="he-IL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/>
                        <a:t>min(</a:t>
                      </a:r>
                      <a:r>
                        <a:rPr kumimoji="0" lang="en-US" sz="1000" kern="1200" dirty="0" err="1" smtClean="0"/>
                        <a:t>int</a:t>
                      </a:r>
                      <a:r>
                        <a:rPr kumimoji="0" lang="en-US" sz="1000" kern="1200" dirty="0" smtClean="0"/>
                        <a:t> a, </a:t>
                      </a:r>
                      <a:r>
                        <a:rPr kumimoji="0" lang="en-US" sz="1000" kern="1200" dirty="0" err="1" smtClean="0"/>
                        <a:t>int</a:t>
                      </a:r>
                      <a:r>
                        <a:rPr kumimoji="0" lang="en-US" sz="1000" kern="1200" dirty="0" smtClean="0"/>
                        <a:t> b) </a:t>
                      </a:r>
                    </a:p>
                    <a:p>
                      <a:pPr algn="l" rtl="0"/>
                      <a:endParaRPr kumimoji="0" lang="he-IL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/>
                        <a:t>log(double a) </a:t>
                      </a:r>
                    </a:p>
                    <a:p>
                      <a:pPr algn="l" rtl="0"/>
                      <a:endParaRPr kumimoji="0" lang="he-IL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/>
                        <a:t>cos</a:t>
                      </a:r>
                      <a:r>
                        <a:rPr kumimoji="0" lang="en-US" sz="1000" kern="1200" dirty="0" smtClean="0"/>
                        <a:t>(double a) </a:t>
                      </a:r>
                    </a:p>
                    <a:p>
                      <a:pPr algn="l" rtl="0"/>
                      <a:endParaRPr kumimoji="0" lang="he-IL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/>
                        <a:t>abs(long a)</a:t>
                      </a:r>
                    </a:p>
                    <a:p>
                      <a:pPr algn="l" rtl="0"/>
                      <a:endParaRPr lang="he-IL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kumimoji="0" lang="en-US" sz="1000" kern="1200" dirty="0" err="1" smtClean="0"/>
                        <a:t>tanh</a:t>
                      </a:r>
                      <a:r>
                        <a:rPr kumimoji="0" lang="en-US" sz="1000" kern="1200" dirty="0" smtClean="0"/>
                        <a:t>(double x) </a:t>
                      </a:r>
                      <a:endParaRPr kumimoji="0" lang="en-US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/>
                        <a:t>round(float a) </a:t>
                      </a:r>
                    </a:p>
                    <a:p>
                      <a:pPr algn="l" rtl="0"/>
                      <a:endParaRPr kumimoji="0" lang="he-IL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/>
                        <a:t>min(long a, long b) </a:t>
                      </a:r>
                    </a:p>
                    <a:p>
                      <a:pPr algn="l" rtl="0"/>
                      <a:endParaRPr kumimoji="0" lang="he-IL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/>
                        <a:t>log10(double a) </a:t>
                      </a:r>
                    </a:p>
                    <a:p>
                      <a:pPr algn="l" rtl="0"/>
                      <a:endParaRPr kumimoji="0" lang="he-IL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/>
                        <a:t>cosh</a:t>
                      </a:r>
                      <a:r>
                        <a:rPr kumimoji="0" lang="en-US" sz="1000" kern="1200" dirty="0" smtClean="0"/>
                        <a:t>(double x) </a:t>
                      </a:r>
                    </a:p>
                    <a:p>
                      <a:pPr algn="l" rtl="0"/>
                      <a:endParaRPr kumimoji="0" lang="he-IL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/>
                        <a:t>acos</a:t>
                      </a:r>
                      <a:r>
                        <a:rPr kumimoji="0" lang="en-US" sz="1000" kern="1200" dirty="0" smtClean="0"/>
                        <a:t>(double a) </a:t>
                      </a:r>
                    </a:p>
                    <a:p>
                      <a:pPr algn="l" rtl="0"/>
                      <a:endParaRPr lang="he-IL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kumimoji="0" lang="en-US" sz="1000" kern="1200" dirty="0" err="1" smtClean="0"/>
                        <a:t>toDegrees</a:t>
                      </a:r>
                      <a:r>
                        <a:rPr kumimoji="0" lang="en-US" sz="1000" kern="1200" dirty="0" smtClean="0"/>
                        <a:t>(double </a:t>
                      </a:r>
                      <a:r>
                        <a:rPr kumimoji="0" lang="en-US" sz="1000" kern="1200" dirty="0" err="1" smtClean="0"/>
                        <a:t>angrad</a:t>
                      </a:r>
                      <a:r>
                        <a:rPr kumimoji="0" lang="en-US" sz="1000" kern="1200" dirty="0" smtClean="0"/>
                        <a:t>) </a:t>
                      </a:r>
                      <a:endParaRPr kumimoji="0" lang="he-IL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/>
                        <a:t>scalb</a:t>
                      </a:r>
                      <a:r>
                        <a:rPr kumimoji="0" lang="en-US" sz="1000" kern="1200" dirty="0" smtClean="0"/>
                        <a:t>(double d, </a:t>
                      </a:r>
                      <a:r>
                        <a:rPr kumimoji="0" lang="en-US" sz="1000" kern="1200" dirty="0" err="1" smtClean="0"/>
                        <a:t>int</a:t>
                      </a:r>
                      <a:r>
                        <a:rPr kumimoji="0" lang="en-US" sz="1000" kern="1200" dirty="0" smtClean="0"/>
                        <a:t> </a:t>
                      </a:r>
                      <a:r>
                        <a:rPr kumimoji="0" lang="en-US" sz="1000" kern="1200" dirty="0" err="1" smtClean="0"/>
                        <a:t>scaleFactor</a:t>
                      </a:r>
                      <a:r>
                        <a:rPr kumimoji="0" lang="en-US" sz="1000" kern="1200" dirty="0" smtClean="0"/>
                        <a:t>) </a:t>
                      </a:r>
                    </a:p>
                    <a:p>
                      <a:pPr algn="l" rtl="0"/>
                      <a:endParaRPr kumimoji="0" lang="he-IL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/>
                        <a:t>nextAfter</a:t>
                      </a:r>
                      <a:r>
                        <a:rPr kumimoji="0" lang="en-US" sz="1000" kern="1200" dirty="0" smtClean="0"/>
                        <a:t>(double start, double direction) </a:t>
                      </a:r>
                    </a:p>
                    <a:p>
                      <a:pPr algn="l" rtl="0"/>
                      <a:endParaRPr kumimoji="0" lang="he-IL" sz="1000" b="1" kern="1200" dirty="0" err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/>
                        <a:t>log1p(double x) </a:t>
                      </a:r>
                    </a:p>
                    <a:p>
                      <a:pPr algn="l" rtl="0"/>
                      <a:endParaRPr kumimoji="0" lang="he-IL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/>
                        <a:t>exp(double a) </a:t>
                      </a:r>
                    </a:p>
                    <a:p>
                      <a:pPr algn="l" rtl="0"/>
                      <a:endParaRPr kumimoji="0" lang="he-IL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/>
                        <a:t>asin</a:t>
                      </a:r>
                      <a:r>
                        <a:rPr kumimoji="0" lang="en-US" sz="1000" kern="1200" dirty="0" smtClean="0"/>
                        <a:t>(double a) </a:t>
                      </a:r>
                    </a:p>
                    <a:p>
                      <a:pPr algn="l" rtl="0"/>
                      <a:endParaRPr lang="he-IL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kumimoji="0" lang="en-US" sz="1000" kern="1200" dirty="0" err="1" smtClean="0"/>
                        <a:t>toRadians</a:t>
                      </a:r>
                      <a:r>
                        <a:rPr kumimoji="0" lang="en-US" sz="1000" kern="1200" dirty="0" smtClean="0"/>
                        <a:t>(double </a:t>
                      </a:r>
                      <a:r>
                        <a:rPr kumimoji="0" lang="en-US" sz="1000" kern="1200" dirty="0" err="1" smtClean="0"/>
                        <a:t>angdeg</a:t>
                      </a:r>
                      <a:r>
                        <a:rPr kumimoji="0" lang="en-US" sz="1000" kern="1200" dirty="0" smtClean="0"/>
                        <a:t>) </a:t>
                      </a:r>
                      <a:endParaRPr kumimoji="0" lang="he-IL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/>
                        <a:t>scalb</a:t>
                      </a:r>
                      <a:r>
                        <a:rPr kumimoji="0" lang="en-US" sz="1000" kern="1200" dirty="0" smtClean="0"/>
                        <a:t>(float f, </a:t>
                      </a:r>
                      <a:r>
                        <a:rPr kumimoji="0" lang="en-US" sz="1000" kern="1200" dirty="0" err="1" smtClean="0"/>
                        <a:t>int</a:t>
                      </a:r>
                      <a:r>
                        <a:rPr kumimoji="0" lang="en-US" sz="1000" kern="1200" dirty="0" smtClean="0"/>
                        <a:t> </a:t>
                      </a:r>
                      <a:r>
                        <a:rPr kumimoji="0" lang="en-US" sz="1000" kern="1200" dirty="0" err="1" smtClean="0"/>
                        <a:t>scaleFactor</a:t>
                      </a:r>
                      <a:r>
                        <a:rPr kumimoji="0" lang="en-US" sz="1000" kern="1200" dirty="0" smtClean="0"/>
                        <a:t>) </a:t>
                      </a:r>
                    </a:p>
                    <a:p>
                      <a:pPr algn="l" rtl="0"/>
                      <a:endParaRPr kumimoji="0" lang="he-IL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en-US" sz="1000" kern="1200" dirty="0" err="1" smtClean="0"/>
                        <a:t>nextAfter</a:t>
                      </a:r>
                      <a:r>
                        <a:rPr kumimoji="0" lang="en-US" sz="1000" kern="1200" dirty="0" smtClean="0"/>
                        <a:t>(float start, double direction</a:t>
                      </a:r>
                      <a:endParaRPr kumimoji="0" lang="he-IL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/>
                        <a:t>max(double a, double b) </a:t>
                      </a:r>
                    </a:p>
                    <a:p>
                      <a:pPr marL="0" algn="l" rtl="0" eaLnBrk="1" latinLnBrk="0" hangingPunct="1"/>
                      <a:endParaRPr kumimoji="0" lang="he-IL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kern="1200" dirty="0" smtClean="0"/>
                        <a:t>expm1(double x) </a:t>
                      </a:r>
                      <a:endParaRPr kumimoji="0" lang="en-US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/>
                        <a:t>atan</a:t>
                      </a:r>
                      <a:r>
                        <a:rPr kumimoji="0" lang="en-US" sz="1000" kern="1200" dirty="0" smtClean="0"/>
                        <a:t>(double a) </a:t>
                      </a:r>
                    </a:p>
                    <a:p>
                      <a:pPr marL="0" algn="l" rtl="0" eaLnBrk="1" latinLnBrk="0" hangingPunct="1"/>
                      <a:endParaRPr kumimoji="0" lang="he-IL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/>
                        <a:t>ulp</a:t>
                      </a:r>
                      <a:r>
                        <a:rPr kumimoji="0" lang="en-US" sz="1000" kern="1200" dirty="0" smtClean="0"/>
                        <a:t>(double d) </a:t>
                      </a:r>
                    </a:p>
                    <a:p>
                      <a:pPr algn="l" rtl="0"/>
                      <a:endParaRPr kumimoji="0" lang="he-IL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/>
                        <a:t>signum</a:t>
                      </a:r>
                      <a:r>
                        <a:rPr kumimoji="0" lang="en-US" sz="1000" kern="1200" dirty="0" smtClean="0"/>
                        <a:t>(double d) </a:t>
                      </a:r>
                    </a:p>
                    <a:p>
                      <a:pPr algn="l" rtl="0"/>
                      <a:endParaRPr kumimoji="0" lang="he-IL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/>
                        <a:t>nextUp</a:t>
                      </a:r>
                      <a:r>
                        <a:rPr kumimoji="0" lang="en-US" sz="1000" kern="1200" dirty="0" smtClean="0"/>
                        <a:t>(double d) </a:t>
                      </a:r>
                    </a:p>
                    <a:p>
                      <a:pPr algn="l" rtl="0"/>
                      <a:endParaRPr kumimoji="0" lang="he-IL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/>
                        <a:t>max(float a, float b) </a:t>
                      </a:r>
                    </a:p>
                    <a:p>
                      <a:pPr marL="0" algn="l" rtl="0" eaLnBrk="1" latinLnBrk="0" hangingPunct="1"/>
                      <a:endParaRPr kumimoji="0" lang="he-IL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/>
                        <a:t>floor(double a) </a:t>
                      </a:r>
                    </a:p>
                    <a:p>
                      <a:pPr marL="0" algn="l" rtl="0" eaLnBrk="1" latinLnBrk="0" hangingPunct="1"/>
                      <a:endParaRPr kumimoji="0" lang="he-IL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kern="1200" dirty="0" smtClean="0"/>
                        <a:t>atan2(double y, double x)</a:t>
                      </a:r>
                      <a:endParaRPr kumimoji="0" lang="he-IL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/>
                        <a:t>ulp</a:t>
                      </a:r>
                      <a:r>
                        <a:rPr kumimoji="0" lang="en-US" sz="1000" kern="1200" dirty="0" smtClean="0"/>
                        <a:t>(float f) </a:t>
                      </a:r>
                    </a:p>
                    <a:p>
                      <a:pPr algn="l" rtl="0"/>
                      <a:endParaRPr kumimoji="0" lang="he-IL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sz="1000" kern="1200" dirty="0" err="1" smtClean="0"/>
                        <a:t>signum</a:t>
                      </a:r>
                      <a:r>
                        <a:rPr kumimoji="0" lang="en-US" sz="1000" kern="1200" dirty="0" smtClean="0"/>
                        <a:t>(float f) </a:t>
                      </a:r>
                      <a:endParaRPr kumimoji="0" lang="en-US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/>
                        <a:t>nextUp</a:t>
                      </a:r>
                      <a:r>
                        <a:rPr kumimoji="0" lang="en-US" sz="1000" kern="1200" dirty="0" smtClean="0"/>
                        <a:t>(float f) </a:t>
                      </a:r>
                    </a:p>
                    <a:p>
                      <a:pPr algn="l" rtl="0"/>
                      <a:endParaRPr kumimoji="0" lang="he-IL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/>
                        <a:t>max(</a:t>
                      </a:r>
                      <a:r>
                        <a:rPr kumimoji="0" lang="en-US" sz="1000" kern="1200" dirty="0" err="1" smtClean="0"/>
                        <a:t>int</a:t>
                      </a:r>
                      <a:r>
                        <a:rPr kumimoji="0" lang="en-US" sz="1000" kern="1200" dirty="0" smtClean="0"/>
                        <a:t> a, </a:t>
                      </a:r>
                      <a:r>
                        <a:rPr kumimoji="0" lang="en-US" sz="1000" kern="1200" dirty="0" err="1" smtClean="0"/>
                        <a:t>int</a:t>
                      </a:r>
                      <a:r>
                        <a:rPr kumimoji="0" lang="en-US" sz="1000" kern="1200" dirty="0" smtClean="0"/>
                        <a:t> b) </a:t>
                      </a:r>
                    </a:p>
                    <a:p>
                      <a:pPr marL="0" algn="l" rtl="0" eaLnBrk="1" latinLnBrk="0" hangingPunct="1"/>
                      <a:endParaRPr kumimoji="0" lang="he-IL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kern="1200" dirty="0" err="1" smtClean="0"/>
                        <a:t>getExponent</a:t>
                      </a:r>
                      <a:r>
                        <a:rPr kumimoji="0" lang="en-US" sz="1000" kern="1200" dirty="0" smtClean="0"/>
                        <a:t>(double d) </a:t>
                      </a:r>
                      <a:endParaRPr kumimoji="0" lang="he-IL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/>
                        <a:t>cbrt</a:t>
                      </a:r>
                      <a:r>
                        <a:rPr kumimoji="0" lang="en-US" sz="1000" kern="1200" dirty="0" smtClean="0"/>
                        <a:t>(double a) </a:t>
                      </a:r>
                    </a:p>
                    <a:p>
                      <a:pPr marL="0" algn="l" rtl="0" eaLnBrk="1" latinLnBrk="0" hangingPunct="1"/>
                      <a:endParaRPr kumimoji="0" lang="he-IL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60568">
                <a:tc>
                  <a:txBody>
                    <a:bodyPr/>
                    <a:lstStyle/>
                    <a:p>
                      <a:pPr algn="l" rtl="0"/>
                      <a:endParaRPr kumimoji="0" lang="he-IL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/>
                        <a:t>sin(double a) </a:t>
                      </a:r>
                    </a:p>
                    <a:p>
                      <a:pPr algn="l" rtl="0"/>
                      <a:endParaRPr kumimoji="0" lang="he-IL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/>
                        <a:t>pow</a:t>
                      </a:r>
                      <a:r>
                        <a:rPr kumimoji="0" lang="en-US" sz="1000" kern="1200" dirty="0" smtClean="0"/>
                        <a:t>(double a, double b) </a:t>
                      </a:r>
                    </a:p>
                    <a:p>
                      <a:pPr algn="l" rtl="0"/>
                      <a:endParaRPr kumimoji="0" lang="he-IL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/>
                        <a:t>max(long a, long b) </a:t>
                      </a:r>
                    </a:p>
                    <a:p>
                      <a:pPr marL="0" algn="l" rtl="0" eaLnBrk="1" latinLnBrk="0" hangingPunct="1"/>
                      <a:endParaRPr kumimoji="0" lang="he-IL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/>
                        <a:t>getExponent</a:t>
                      </a:r>
                      <a:r>
                        <a:rPr kumimoji="0" lang="en-US" sz="1000" kern="1200" dirty="0" smtClean="0"/>
                        <a:t>(float f) </a:t>
                      </a:r>
                    </a:p>
                    <a:p>
                      <a:pPr marL="0" algn="l" rtl="0" eaLnBrk="1" latinLnBrk="0" hangingPunct="1"/>
                      <a:endParaRPr kumimoji="0" lang="he-IL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/>
                        <a:t>ceil(double a) </a:t>
                      </a:r>
                    </a:p>
                    <a:p>
                      <a:pPr marL="0" algn="l" rtl="0" eaLnBrk="1" latinLnBrk="0" hangingPunct="1"/>
                      <a:endParaRPr kumimoji="0" lang="he-IL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070217-AABC-4AF7-AD66-40B610C8DA6E}" type="slidenum">
              <a:rPr lang="he-IL" smtClean="0"/>
              <a:pPr>
                <a:defRPr/>
              </a:pPr>
              <a:t>13</a:t>
            </a:fld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2843808" y="4797152"/>
            <a:ext cx="1944216" cy="792088"/>
          </a:xfrm>
          <a:prstGeom prst="ellipse">
            <a:avLst/>
          </a:prstGeom>
          <a:solidFill>
            <a:schemeClr val="bg2">
              <a:lumMod val="9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30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1304925"/>
            <a:ext cx="8185150" cy="5397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java.lang.Math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070217-AABC-4AF7-AD66-40B610C8DA6E}" type="slidenum">
              <a:rPr lang="he-IL" smtClean="0"/>
              <a:pPr>
                <a:defRPr/>
              </a:pPr>
              <a:t>14</a:t>
            </a:fld>
            <a:endParaRPr lang="he-IL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503240" y="1989138"/>
          <a:ext cx="8183560" cy="289052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1382634"/>
                <a:gridCol w="1696616"/>
                <a:gridCol w="1375048"/>
                <a:gridCol w="2092550"/>
                <a:gridCol w="163671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StringBuilder</a:t>
                      </a:r>
                      <a:endParaRPr kumimoji="0" 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RuntimePermission</a:t>
                      </a:r>
                      <a:endParaRPr kumimoji="0" 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kumimoji="0" lang="en-US" sz="1400" b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Math</a:t>
                      </a:r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endParaRPr kumimoji="0" 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kumimoji="0"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kumimoji="0" lang="en-US" sz="1400" b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endParaRPr kumimoji="0"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en-US" sz="1400" b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SecurityManager</a:t>
                      </a:r>
                      <a:endParaRPr kumimoji="0"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kumimoji="0" lang="en-US" sz="1400" b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kumimoji="0" 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b="0" dirty="0" smtClean="0"/>
                        <a:t>Byte</a:t>
                      </a:r>
                      <a:endParaRPr lang="he-IL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endParaRPr kumimoji="0" 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  <a:endParaRPr kumimoji="0" 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kumimoji="0" lang="en-US" sz="1400" b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en-US" sz="1400" b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kumimoji="0" lang="en-US" sz="1400" b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&lt;E extends </a:t>
                      </a:r>
                      <a:r>
                        <a:rPr kumimoji="0" lang="en-US" sz="1400" b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kumimoji="0" lang="en-US" sz="1400" b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&lt;E&gt;&gt;</a:t>
                      </a:r>
                      <a:endParaRPr kumimoji="0"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kumimoji="0" lang="en-US" sz="1400" b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endParaRPr lang="he-IL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ThreadGroup</a:t>
                      </a:r>
                      <a:endParaRPr kumimoji="0" 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StackTraceElement</a:t>
                      </a:r>
                      <a:endParaRPr kumimoji="0" 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kumimoji="0" lang="en-US" sz="1400" b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kumimoji="0" 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kumimoji="0" lang="en-US" sz="1400" b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Character.Subset</a:t>
                      </a:r>
                      <a:endParaRPr lang="he-IL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kumimoji="0"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ThreadLocal</a:t>
                      </a:r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StrictMath</a:t>
                      </a:r>
                      <a:endParaRPr kumimoji="0" 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kumimoji="0" lang="en-US" sz="1400" b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kumimoji="0"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InheritableThreadLocal</a:t>
                      </a:r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kumimoji="0" lang="en-US" sz="1400" b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Character.UnicodeBlock</a:t>
                      </a:r>
                      <a:endParaRPr lang="he-IL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kumimoji="0" lang="en-US" sz="1400" b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Throwable</a:t>
                      </a:r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kumimoji="0" 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ProcessBuilder</a:t>
                      </a:r>
                      <a:endParaRPr kumimoji="0" 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kumimoji="0" lang="en-US" sz="1400" b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en-US" sz="1400" b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Class&lt;T&gt;</a:t>
                      </a:r>
                      <a:endParaRPr kumimoji="0"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400" b="0" dirty="0" smtClean="0"/>
                        <a:t>Void</a:t>
                      </a:r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endParaRPr kumimoji="0" 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Runtime</a:t>
                      </a:r>
                      <a:endParaRPr kumimoji="0" 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kumimoji="0" lang="en-US" sz="1400" b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ClassLoader</a:t>
                      </a:r>
                      <a:endParaRPr kumimoji="0" 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3635896" y="1844824"/>
            <a:ext cx="1944216" cy="792088"/>
          </a:xfrm>
          <a:prstGeom prst="ellipse">
            <a:avLst/>
          </a:prstGeom>
          <a:solidFill>
            <a:schemeClr val="bg2">
              <a:lumMod val="9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30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1304925"/>
            <a:ext cx="8185150" cy="5397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java.lang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Lawyer’s Name – email address</a:t>
            </a:r>
            <a:endParaRPr lang="he-IL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070217-AABC-4AF7-AD66-40B610C8DA6E}" type="slidenum">
              <a:rPr lang="he-IL" smtClean="0"/>
              <a:pPr>
                <a:defRPr/>
              </a:pPr>
              <a:t>15</a:t>
            </a:fld>
            <a:endParaRPr lang="he-IL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503238" y="1989138"/>
          <a:ext cx="8183562" cy="482092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3240034"/>
                <a:gridCol w="2215674"/>
                <a:gridCol w="2727854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err="1" smtClean="0"/>
                        <a:t>javax.crypto.interfaces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err="1" smtClean="0"/>
                        <a:t>java.security.spec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err="1" smtClean="0"/>
                        <a:t>java.lang.reflect</a:t>
                      </a:r>
                      <a:endParaRPr lang="he-IL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err="1" smtClean="0"/>
                        <a:t>javax.crypto.spec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java.sql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java.net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smtClean="0"/>
                        <a:t>javax.net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java.text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java.nio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err="1" smtClean="0"/>
                        <a:t>javax.net.ssl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java.util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java.nio.channels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err="1" smtClean="0"/>
                        <a:t>javax.security.auth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java.util.jar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java.nio.channels.spi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err="1" smtClean="0"/>
                        <a:t>javax.security.auth.callback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java.util.logging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java.nio.charset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err="1" smtClean="0"/>
                        <a:t>javax.security.auth.login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java.util.prefs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java.nio.charset.spi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smtClean="0"/>
                        <a:t>javax.security.auth.x500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java.util.regex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java.lang.ref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err="1" smtClean="0"/>
                        <a:t>javax.security.cert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java.util.zip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java.security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err="1" smtClean="0"/>
                        <a:t>javax.security.sql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java.lang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java.security.acl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err="1" smtClean="0"/>
                        <a:t>java.awt.font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java.lang.anotation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java.security.cert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java.beans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javax.crypto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java.security.interfaces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java.io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2843808" y="5157192"/>
            <a:ext cx="1944216" cy="792088"/>
          </a:xfrm>
          <a:prstGeom prst="ellipse">
            <a:avLst/>
          </a:prstGeom>
          <a:solidFill>
            <a:schemeClr val="bg2">
              <a:lumMod val="9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30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1304925"/>
            <a:ext cx="8185150" cy="5397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Java Licenses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03238" y="1989138"/>
            <a:ext cx="8183562" cy="3887787"/>
          </a:xfrm>
        </p:spPr>
        <p:txBody>
          <a:bodyPr/>
          <a:lstStyle/>
          <a:p>
            <a:r>
              <a:rPr lang="en-US" sz="2400" dirty="0" smtClean="0">
                <a:cs typeface="Gisha" pitchFamily="34" charset="-79"/>
              </a:rPr>
              <a:t>Commercial License</a:t>
            </a:r>
          </a:p>
          <a:p>
            <a:pPr marL="0" indent="0">
              <a:buNone/>
            </a:pPr>
            <a:r>
              <a:rPr lang="en-US" sz="2400" dirty="0" smtClean="0">
                <a:cs typeface="Gisha" pitchFamily="34" charset="-79"/>
              </a:rPr>
              <a:t>	</a:t>
            </a:r>
            <a:r>
              <a:rPr lang="en-US" sz="2400" b="1" dirty="0" smtClean="0">
                <a:cs typeface="Gisha" pitchFamily="34" charset="-79"/>
              </a:rPr>
              <a:t>But</a:t>
            </a:r>
            <a:r>
              <a:rPr lang="en-US" sz="2400" dirty="0" smtClean="0">
                <a:cs typeface="Gisha" pitchFamily="34" charset="-79"/>
              </a:rPr>
              <a:t>: Google would have royalty obligations</a:t>
            </a:r>
          </a:p>
          <a:p>
            <a:pPr marL="0" indent="0">
              <a:buNone/>
            </a:pPr>
            <a:endParaRPr lang="en-US" sz="2400" dirty="0" smtClean="0">
              <a:cs typeface="Gisha" pitchFamily="34" charset="-79"/>
            </a:endParaRPr>
          </a:p>
          <a:p>
            <a:r>
              <a:rPr lang="en-US" sz="2400" dirty="0" smtClean="0">
                <a:cs typeface="Gisha" pitchFamily="34" charset="-79"/>
              </a:rPr>
              <a:t>Specification License</a:t>
            </a:r>
          </a:p>
          <a:p>
            <a:pPr marL="841375" lvl="3" indent="0">
              <a:buNone/>
            </a:pPr>
            <a:r>
              <a:rPr lang="en-US" sz="2400" dirty="0" smtClean="0">
                <a:cs typeface="Gisha" pitchFamily="34" charset="-79"/>
              </a:rPr>
              <a:t>	</a:t>
            </a:r>
            <a:r>
              <a:rPr lang="en-US" sz="2400" b="1" dirty="0" smtClean="0">
                <a:cs typeface="Gisha" pitchFamily="34" charset="-79"/>
              </a:rPr>
              <a:t>But</a:t>
            </a:r>
            <a:r>
              <a:rPr lang="en-US" sz="2400" dirty="0" smtClean="0">
                <a:cs typeface="Gisha" pitchFamily="34" charset="-79"/>
              </a:rPr>
              <a:t>: Google could not “subset or superset”</a:t>
            </a:r>
          </a:p>
          <a:p>
            <a:endParaRPr lang="en-US" sz="2400" dirty="0" smtClean="0">
              <a:cs typeface="Gisha" pitchFamily="34" charset="-79"/>
            </a:endParaRPr>
          </a:p>
          <a:p>
            <a:r>
              <a:rPr lang="en-US" sz="2400" dirty="0" smtClean="0">
                <a:cs typeface="Gisha" pitchFamily="34" charset="-79"/>
              </a:rPr>
              <a:t>General Public License v2 (</a:t>
            </a:r>
            <a:r>
              <a:rPr lang="en-US" sz="2400" dirty="0" err="1" smtClean="0">
                <a:cs typeface="Gisha" pitchFamily="34" charset="-79"/>
              </a:rPr>
              <a:t>OpenJDK</a:t>
            </a:r>
            <a:r>
              <a:rPr lang="en-US" sz="2400" dirty="0" smtClean="0">
                <a:cs typeface="Gisha" pitchFamily="34" charset="-79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cs typeface="Gisha" pitchFamily="34" charset="-79"/>
              </a:rPr>
              <a:t>	</a:t>
            </a:r>
            <a:r>
              <a:rPr lang="en-US" sz="2400" b="1" dirty="0" smtClean="0">
                <a:cs typeface="Gisha" pitchFamily="34" charset="-79"/>
              </a:rPr>
              <a:t>But</a:t>
            </a:r>
            <a:r>
              <a:rPr lang="en-US" sz="2400" dirty="0" smtClean="0">
                <a:cs typeface="Gisha" pitchFamily="34" charset="-79"/>
              </a:rPr>
              <a:t>: Developers would need to think about GPL 	        obligations</a:t>
            </a:r>
          </a:p>
          <a:p>
            <a:pPr marL="841375" lvl="3" indent="0">
              <a:buNone/>
            </a:pPr>
            <a:endParaRPr lang="en-US" sz="2400" dirty="0" smtClean="0">
              <a:cs typeface="Gisha" pitchFamily="34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070217-AABC-4AF7-AD66-40B610C8DA6E}" type="slidenum">
              <a:rPr lang="he-IL" smtClean="0"/>
              <a:pPr>
                <a:defRPr/>
              </a:pPr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30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District Court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“The method specification is the idea. The method implementation is the expression. No one may monopolize the idea”</a:t>
            </a:r>
          </a:p>
          <a:p>
            <a:endParaRPr lang="en-US" sz="2000" dirty="0" smtClean="0"/>
          </a:p>
          <a:p>
            <a:r>
              <a:rPr lang="en-US" sz="2000" dirty="0" smtClean="0"/>
              <a:t>The structure, sequence and organization (SSO) of the API “is a command structure, a system or method of operation” and “cannot receive copyright protection”</a:t>
            </a:r>
          </a:p>
          <a:p>
            <a:endParaRPr lang="en-US" sz="2400" dirty="0" smtClean="0"/>
          </a:p>
          <a:p>
            <a:r>
              <a:rPr lang="en-US" sz="2000" dirty="0" smtClean="0"/>
              <a:t>But the decision is being appealed! </a:t>
            </a:r>
          </a:p>
          <a:p>
            <a:endParaRPr lang="en-US" dirty="0" smtClean="0"/>
          </a:p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02B28C-E5AA-4B6E-AEC9-9564853B1F7E}" type="slidenum">
              <a:rPr lang="he-IL" smtClean="0"/>
              <a:pPr>
                <a:defRPr/>
              </a:pPr>
              <a:t>17</a:t>
            </a:fld>
            <a:endParaRPr lang="he-IL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4077072"/>
            <a:ext cx="2088232" cy="203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5400" dirty="0" smtClean="0"/>
              <a:t>Is This Good for Open Source ?</a:t>
            </a:r>
            <a:endParaRPr lang="en-US" sz="5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02B28C-E5AA-4B6E-AEC9-9564853B1F7E}" type="slidenum">
              <a:rPr lang="he-IL" smtClean="0"/>
              <a:pPr>
                <a:defRPr/>
              </a:pPr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29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5400" dirty="0" smtClean="0"/>
              <a:t>Yes, but …</a:t>
            </a:r>
            <a:endParaRPr lang="en-US" sz="5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02B28C-E5AA-4B6E-AEC9-9564853B1F7E}" type="slidenum">
              <a:rPr lang="he-IL" smtClean="0"/>
              <a:pPr>
                <a:defRPr/>
              </a:pPr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64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921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rtl="0"/>
            <a:endParaRPr lang="en-US" dirty="0" smtClean="0">
              <a:cs typeface="Gisha" pitchFamily="34" charset="-79"/>
            </a:endParaRPr>
          </a:p>
          <a:p>
            <a:pPr algn="ctr" rtl="0"/>
            <a:endParaRPr lang="en-US" dirty="0" smtClean="0">
              <a:cs typeface="Gisha" pitchFamily="34" charset="-79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499992" y="1772816"/>
            <a:ext cx="4041775" cy="3951288"/>
          </a:xfrm>
        </p:spPr>
        <p:txBody>
          <a:bodyPr/>
          <a:lstStyle/>
          <a:p>
            <a:pPr marL="0" indent="0" algn="l" rtl="0"/>
            <a:r>
              <a:rPr lang="en-US" sz="2000" dirty="0" smtClean="0">
                <a:cs typeface="Gisha" pitchFamily="34" charset="-79"/>
              </a:rPr>
              <a:t> Released in 1995 by Sun Microsystems, which was purchased by Oracle.</a:t>
            </a:r>
          </a:p>
          <a:p>
            <a:pPr marL="0" indent="0" algn="l" rtl="0"/>
            <a:endParaRPr lang="en-US" sz="2000" dirty="0" smtClean="0">
              <a:cs typeface="Gisha" pitchFamily="34" charset="-79"/>
            </a:endParaRPr>
          </a:p>
          <a:p>
            <a:pPr marL="0" indent="0" algn="l" rtl="0"/>
            <a:r>
              <a:rPr lang="en-US" sz="2000" dirty="0" smtClean="0">
                <a:cs typeface="Gisha" pitchFamily="34" charset="-79"/>
              </a:rPr>
              <a:t>Applications </a:t>
            </a:r>
            <a:r>
              <a:rPr lang="en-US" sz="2000" dirty="0" smtClean="0">
                <a:cs typeface="Gisha" pitchFamily="34" charset="-79"/>
              </a:rPr>
              <a:t>are compiled to </a:t>
            </a:r>
            <a:r>
              <a:rPr lang="en-US" sz="2000" dirty="0" err="1" smtClean="0">
                <a:cs typeface="Gisha" pitchFamily="34" charset="-79"/>
              </a:rPr>
              <a:t>bytecode</a:t>
            </a:r>
            <a:r>
              <a:rPr lang="en-US" sz="2000" dirty="0" smtClean="0">
                <a:cs typeface="Gisha" pitchFamily="34" charset="-79"/>
              </a:rPr>
              <a:t> that can run on any Java Virtual Machine (JVM)</a:t>
            </a:r>
          </a:p>
          <a:p>
            <a:pPr marL="0" indent="0" algn="l" rtl="0"/>
            <a:endParaRPr lang="en-US" sz="2000" dirty="0" smtClean="0">
              <a:cs typeface="Gisha" pitchFamily="34" charset="-79"/>
            </a:endParaRPr>
          </a:p>
          <a:p>
            <a:pPr marL="0" indent="0" algn="l" rtl="0"/>
            <a:r>
              <a:rPr lang="en-US" sz="2000" dirty="0" smtClean="0">
                <a:cs typeface="Gisha" pitchFamily="34" charset="-79"/>
              </a:rPr>
              <a:t>“</a:t>
            </a:r>
            <a:r>
              <a:rPr lang="en-US" sz="2000" dirty="0" smtClean="0">
                <a:cs typeface="Gisha" pitchFamily="34" charset="-79"/>
              </a:rPr>
              <a:t>Write once, run anywhere”</a:t>
            </a:r>
          </a:p>
          <a:p>
            <a:pPr marL="0" indent="0" algn="l" rtl="0">
              <a:buNone/>
            </a:pPr>
            <a:endParaRPr lang="en-US" sz="1500" dirty="0" smtClean="0"/>
          </a:p>
          <a:p>
            <a:pPr marL="0" indent="0" algn="l" rtl="0">
              <a:buFont typeface="Wingdings 2" pitchFamily="18" charset="2"/>
              <a:buNone/>
              <a:defRPr/>
            </a:pPr>
            <a:endParaRPr lang="en-US" sz="15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08920"/>
            <a:ext cx="3170323" cy="188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This Good for Open Source?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projects depend on open APIs</a:t>
            </a:r>
          </a:p>
          <a:p>
            <a:endParaRPr lang="en-US" dirty="0" smtClean="0"/>
          </a:p>
          <a:p>
            <a:r>
              <a:rPr lang="en-US" dirty="0" smtClean="0"/>
              <a:t>Linux 	– based on Unix APIs</a:t>
            </a:r>
          </a:p>
          <a:p>
            <a:endParaRPr lang="en-US" dirty="0" smtClean="0"/>
          </a:p>
          <a:p>
            <a:r>
              <a:rPr lang="en-US" dirty="0" smtClean="0"/>
              <a:t>Samba 	– based on Microsoft SMB/CIFS 			  protocol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Any reimplementation of an existing language: </a:t>
            </a:r>
            <a:r>
              <a:rPr lang="en-US" sz="1600" dirty="0" err="1" smtClean="0"/>
              <a:t>Jruby</a:t>
            </a:r>
            <a:r>
              <a:rPr lang="en-US" sz="1600" dirty="0" smtClean="0"/>
              <a:t> </a:t>
            </a:r>
            <a:r>
              <a:rPr lang="en-US" sz="1600" dirty="0"/>
              <a:t>(Ruby on </a:t>
            </a:r>
            <a:r>
              <a:rPr lang="en-US" sz="1600" dirty="0" smtClean="0"/>
              <a:t>JVM), </a:t>
            </a:r>
            <a:r>
              <a:rPr lang="en-US" sz="1600" dirty="0" err="1" smtClean="0"/>
              <a:t>Jython</a:t>
            </a:r>
            <a:r>
              <a:rPr lang="en-US" sz="1600" dirty="0" smtClean="0"/>
              <a:t> (Java classes in Python), </a:t>
            </a:r>
            <a:r>
              <a:rPr lang="en-US" sz="1600" dirty="0" err="1" smtClean="0"/>
              <a:t>IronPython</a:t>
            </a:r>
            <a:r>
              <a:rPr lang="en-US" sz="1600" dirty="0" smtClean="0"/>
              <a:t> (Python targeting .NET), </a:t>
            </a:r>
            <a:r>
              <a:rPr lang="en-US" sz="1600" dirty="0" err="1" smtClean="0"/>
              <a:t>IronRuby</a:t>
            </a:r>
            <a:r>
              <a:rPr lang="en-US" sz="1600" dirty="0" smtClean="0"/>
              <a:t> (Ruby targeting .NET), Mono for C#, etc..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02B28C-E5AA-4B6E-AEC9-9564853B1F7E}" type="slidenum">
              <a:rPr lang="he-IL" smtClean="0"/>
              <a:pPr>
                <a:defRPr/>
              </a:pPr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57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Source Needs Copyright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Proprietary software can be protected with:</a:t>
            </a:r>
          </a:p>
          <a:p>
            <a:r>
              <a:rPr lang="en-US" dirty="0" smtClean="0"/>
              <a:t>Copyright</a:t>
            </a:r>
          </a:p>
          <a:p>
            <a:r>
              <a:rPr lang="en-US" dirty="0" smtClean="0"/>
              <a:t>Trade secrets</a:t>
            </a:r>
          </a:p>
          <a:p>
            <a:r>
              <a:rPr lang="en-US" dirty="0" smtClean="0"/>
              <a:t>Patents</a:t>
            </a:r>
          </a:p>
          <a:p>
            <a:r>
              <a:rPr lang="en-US" dirty="0" smtClean="0"/>
              <a:t>Digital Rights Management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Open Source licenses require copyright</a:t>
            </a:r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564904"/>
            <a:ext cx="1577975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53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Copyrights v. Patents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7848872" cy="41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209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v. GPL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Apache license tends to encourage broader community participation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….but may reflect unreasonable fear of GPL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….but has a greater risk of fragmentation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….but allows for proprietary forks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5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989138"/>
            <a:ext cx="8183562" cy="3887787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  <a:defRPr/>
            </a:pPr>
            <a:r>
              <a:rPr lang="en-US" sz="3600" b="1" spc="200" dirty="0" smtClean="0">
                <a:solidFill>
                  <a:srgbClr val="7F1416"/>
                </a:solidFill>
              </a:rPr>
              <a:t>THANK YOU!</a:t>
            </a:r>
          </a:p>
          <a:p>
            <a:pPr algn="ctr" eaLnBrk="1" hangingPunct="1">
              <a:buFont typeface="Wingdings 2" pitchFamily="18" charset="2"/>
              <a:buNone/>
              <a:defRPr/>
            </a:pPr>
            <a:endParaRPr lang="en-US" dirty="0" smtClean="0"/>
          </a:p>
          <a:p>
            <a:pPr algn="ctr" eaLnBrk="1" hangingPunct="1">
              <a:buFont typeface="Wingdings 2" pitchFamily="18" charset="2"/>
              <a:buNone/>
              <a:defRPr/>
            </a:pPr>
            <a:r>
              <a:rPr lang="en-US" dirty="0" smtClean="0"/>
              <a:t>Eli Greenbaum</a:t>
            </a:r>
          </a:p>
          <a:p>
            <a:pPr algn="ctr" eaLnBrk="1" hangingPunct="1">
              <a:buFont typeface="Wingdings 2" pitchFamily="18" charset="2"/>
              <a:buNone/>
              <a:defRPr/>
            </a:pPr>
            <a:r>
              <a:rPr lang="en-US" sz="2600" dirty="0" smtClean="0">
                <a:solidFill>
                  <a:srgbClr val="7F1416"/>
                </a:solidFill>
              </a:rPr>
              <a:t>elig@arnon.co.il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921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rtl="0"/>
            <a:endParaRPr lang="en-US" dirty="0" smtClean="0">
              <a:cs typeface="Gisha" pitchFamily="34" charset="-79"/>
            </a:endParaRPr>
          </a:p>
          <a:p>
            <a:pPr algn="ctr" rtl="0"/>
            <a:endParaRPr lang="en-US" dirty="0" smtClean="0">
              <a:cs typeface="Gisha" pitchFamily="34" charset="-79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3779912" y="1772816"/>
            <a:ext cx="4761855" cy="3951288"/>
          </a:xfrm>
        </p:spPr>
        <p:txBody>
          <a:bodyPr/>
          <a:lstStyle/>
          <a:p>
            <a:pPr marL="0" indent="0" algn="l" rtl="0"/>
            <a:r>
              <a:rPr lang="en-US" sz="2000" dirty="0" smtClean="0">
                <a:cs typeface="Gisha" pitchFamily="34" charset="-79"/>
              </a:rPr>
              <a:t> </a:t>
            </a:r>
            <a:r>
              <a:rPr lang="en-US" sz="2000" dirty="0">
                <a:cs typeface="Gisha" pitchFamily="34" charset="-79"/>
              </a:rPr>
              <a:t>Google acquired Android in 2005</a:t>
            </a:r>
            <a:r>
              <a:rPr lang="en-US" sz="2000" dirty="0" smtClean="0">
                <a:cs typeface="Gisha" pitchFamily="34" charset="-79"/>
              </a:rPr>
              <a:t>.</a:t>
            </a:r>
            <a:endParaRPr lang="en-US" sz="2000" dirty="0" smtClean="0">
              <a:cs typeface="Gisha" pitchFamily="34" charset="-79"/>
            </a:endParaRPr>
          </a:p>
          <a:p>
            <a:pPr marL="0" indent="0" algn="l" rtl="0">
              <a:buNone/>
            </a:pPr>
            <a:endParaRPr lang="en-US" sz="2000" dirty="0" smtClean="0">
              <a:cs typeface="Gisha" pitchFamily="34" charset="-79"/>
            </a:endParaRPr>
          </a:p>
          <a:p>
            <a:pPr marL="0" indent="0" algn="l" rtl="0"/>
            <a:r>
              <a:rPr lang="en-US" sz="2000" dirty="0" smtClean="0">
                <a:cs typeface="Gisha" pitchFamily="34" charset="-79"/>
              </a:rPr>
              <a:t> Mobile </a:t>
            </a:r>
            <a:r>
              <a:rPr lang="en-US" sz="2000" dirty="0" smtClean="0">
                <a:cs typeface="Gisha" pitchFamily="34" charset="-79"/>
              </a:rPr>
              <a:t>device operating system. </a:t>
            </a:r>
            <a:r>
              <a:rPr lang="en-US" sz="2000" dirty="0" smtClean="0">
                <a:cs typeface="Gisha" pitchFamily="34" charset="-79"/>
              </a:rPr>
              <a:t> </a:t>
            </a:r>
          </a:p>
          <a:p>
            <a:pPr marL="0" indent="0" algn="l" rtl="0"/>
            <a:endParaRPr lang="en-US" sz="2000" dirty="0" smtClean="0">
              <a:cs typeface="Gisha" pitchFamily="34" charset="-79"/>
            </a:endParaRPr>
          </a:p>
          <a:p>
            <a:pPr marL="0" indent="0" algn="l" rtl="0"/>
            <a:r>
              <a:rPr lang="en-US" sz="2000" dirty="0" smtClean="0">
                <a:cs typeface="Gisha" pitchFamily="34" charset="-79"/>
              </a:rPr>
              <a:t>Most </a:t>
            </a:r>
            <a:r>
              <a:rPr lang="en-US" sz="2000" dirty="0" smtClean="0">
                <a:cs typeface="Gisha" pitchFamily="34" charset="-79"/>
              </a:rPr>
              <a:t>of the stack is open source, either GPL (Linux) or Apache licenses (Libraries, VM). </a:t>
            </a:r>
          </a:p>
          <a:p>
            <a:pPr marL="0" indent="0" algn="l" rtl="0">
              <a:buNone/>
            </a:pPr>
            <a:endParaRPr lang="en-US" sz="2000" dirty="0" smtClean="0">
              <a:cs typeface="Gisha" pitchFamily="34" charset="-79"/>
            </a:endParaRPr>
          </a:p>
          <a:p>
            <a:pPr marL="0" indent="0" algn="l" rtl="0"/>
            <a:endParaRPr lang="en-US" sz="1500" dirty="0" smtClean="0"/>
          </a:p>
          <a:p>
            <a:pPr marL="0" indent="0" algn="l" rtl="0">
              <a:buFont typeface="Wingdings 2" pitchFamily="18" charset="2"/>
              <a:buNone/>
              <a:defRPr/>
            </a:pPr>
            <a:endParaRPr lang="en-US" sz="15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034" y="2852936"/>
            <a:ext cx="2005797" cy="194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1304925"/>
            <a:ext cx="8185150" cy="5397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Android</a:t>
            </a:r>
            <a:endParaRPr lang="he-IL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96288" y="6111875"/>
            <a:ext cx="369887" cy="314325"/>
          </a:xfrm>
        </p:spPr>
        <p:txBody>
          <a:bodyPr/>
          <a:lstStyle/>
          <a:p>
            <a:pPr>
              <a:defRPr/>
            </a:pPr>
            <a:fld id="{4D80CA60-61E7-4B71-AA2C-17D4A3058738}" type="slidenum">
              <a:rPr lang="he-IL" smtClean="0"/>
              <a:pPr>
                <a:defRPr/>
              </a:pPr>
              <a:t>4</a:t>
            </a:fld>
            <a:endParaRPr lang="he-IL" dirty="0"/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6113"/>
            <a:ext cx="5868988" cy="420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1154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921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rtl="0"/>
            <a:endParaRPr lang="en-US" dirty="0" smtClean="0">
              <a:cs typeface="Gisha" pitchFamily="34" charset="-79"/>
            </a:endParaRPr>
          </a:p>
          <a:p>
            <a:pPr algn="ctr" rtl="0"/>
            <a:endParaRPr lang="en-US" dirty="0" smtClean="0">
              <a:cs typeface="Gisha" pitchFamily="34" charset="-79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3779912" y="1772816"/>
            <a:ext cx="4761855" cy="3951288"/>
          </a:xfrm>
        </p:spPr>
        <p:txBody>
          <a:bodyPr/>
          <a:lstStyle/>
          <a:p>
            <a:pPr marL="0" indent="0" algn="l" rtl="0"/>
            <a:r>
              <a:rPr lang="en-US" sz="2000" dirty="0" smtClean="0">
                <a:cs typeface="Gisha" pitchFamily="34" charset="-79"/>
              </a:rPr>
              <a:t> Mobile device operating system. </a:t>
            </a:r>
          </a:p>
          <a:p>
            <a:pPr marL="0" indent="0" algn="l" rtl="0"/>
            <a:endParaRPr lang="en-US" sz="2000" dirty="0" smtClean="0">
              <a:cs typeface="Gisha" pitchFamily="34" charset="-79"/>
            </a:endParaRPr>
          </a:p>
          <a:p>
            <a:pPr marL="0" indent="0" algn="l" rtl="0"/>
            <a:r>
              <a:rPr lang="en-US" sz="2000" dirty="0" smtClean="0">
                <a:cs typeface="Gisha" pitchFamily="34" charset="-79"/>
              </a:rPr>
              <a:t>Google </a:t>
            </a:r>
            <a:r>
              <a:rPr lang="en-US" sz="2000" dirty="0" smtClean="0">
                <a:cs typeface="Gisha" pitchFamily="34" charset="-79"/>
              </a:rPr>
              <a:t>acquired Android in 2005.</a:t>
            </a:r>
          </a:p>
          <a:p>
            <a:pPr marL="0" indent="0" algn="l" rtl="0"/>
            <a:endParaRPr lang="en-US" sz="2000" dirty="0" smtClean="0">
              <a:cs typeface="Gisha" pitchFamily="34" charset="-79"/>
            </a:endParaRPr>
          </a:p>
          <a:p>
            <a:pPr marL="0" indent="0" algn="l" rtl="0"/>
            <a:r>
              <a:rPr lang="en-US" sz="2000" dirty="0" smtClean="0">
                <a:cs typeface="Gisha" pitchFamily="34" charset="-79"/>
              </a:rPr>
              <a:t> </a:t>
            </a:r>
            <a:r>
              <a:rPr lang="en-US" sz="2000" dirty="0" smtClean="0">
                <a:cs typeface="Gisha" pitchFamily="34" charset="-79"/>
              </a:rPr>
              <a:t>Most of the stack is open source, either GPL (Linux) or Apache licenses (Libraries, VM). </a:t>
            </a:r>
          </a:p>
          <a:p>
            <a:pPr marL="0" indent="0" algn="l" rtl="0"/>
            <a:endParaRPr lang="en-US" sz="2000" dirty="0" smtClean="0">
              <a:cs typeface="Gisha" pitchFamily="34" charset="-79"/>
            </a:endParaRPr>
          </a:p>
          <a:p>
            <a:pPr marL="0" indent="0" algn="l" rtl="0"/>
            <a:r>
              <a:rPr lang="en-US" sz="2000" dirty="0" smtClean="0">
                <a:cs typeface="Gisha" pitchFamily="34" charset="-79"/>
              </a:rPr>
              <a:t>“</a:t>
            </a:r>
            <a:r>
              <a:rPr lang="en-US" sz="2000" dirty="0" err="1" smtClean="0">
                <a:cs typeface="Gisha" pitchFamily="34" charset="-79"/>
              </a:rPr>
              <a:t>Dalvik</a:t>
            </a:r>
            <a:r>
              <a:rPr lang="en-US" sz="2000" dirty="0" smtClean="0">
                <a:cs typeface="Gisha" pitchFamily="34" charset="-79"/>
              </a:rPr>
              <a:t>” virtual </a:t>
            </a:r>
            <a:r>
              <a:rPr lang="en-US" sz="2000" dirty="0" smtClean="0">
                <a:cs typeface="Gisha" pitchFamily="34" charset="-79"/>
              </a:rPr>
              <a:t>machine </a:t>
            </a:r>
            <a:r>
              <a:rPr lang="en-US" sz="2000" dirty="0" smtClean="0">
                <a:cs typeface="Gisha" pitchFamily="34" charset="-79"/>
              </a:rPr>
              <a:t>is optimized for speed/memory constrained systems</a:t>
            </a:r>
          </a:p>
          <a:p>
            <a:pPr marL="0" indent="0" algn="l" rtl="0"/>
            <a:endParaRPr lang="en-US" sz="2000" dirty="0" smtClean="0">
              <a:cs typeface="Gisha" pitchFamily="34" charset="-79"/>
            </a:endParaRPr>
          </a:p>
          <a:p>
            <a:pPr marL="0" indent="0" algn="l" rtl="0"/>
            <a:r>
              <a:rPr lang="en-US" sz="2000" dirty="0" smtClean="0">
                <a:cs typeface="Gisha" pitchFamily="34" charset="-79"/>
              </a:rPr>
              <a:t>Applications </a:t>
            </a:r>
            <a:r>
              <a:rPr lang="en-US" sz="2000" dirty="0">
                <a:cs typeface="Gisha" pitchFamily="34" charset="-79"/>
              </a:rPr>
              <a:t>are mostly written in “java</a:t>
            </a:r>
            <a:r>
              <a:rPr lang="en-US" sz="2000" dirty="0" smtClean="0">
                <a:cs typeface="Gisha" pitchFamily="34" charset="-79"/>
              </a:rPr>
              <a:t>”, but Android is not interoperable with Java</a:t>
            </a:r>
          </a:p>
          <a:p>
            <a:pPr marL="0" indent="0" algn="l" rtl="0"/>
            <a:endParaRPr lang="en-US" sz="2000" dirty="0" smtClean="0">
              <a:cs typeface="Gisha" pitchFamily="34" charset="-79"/>
            </a:endParaRPr>
          </a:p>
          <a:p>
            <a:pPr marL="0" indent="0" algn="l" rtl="0"/>
            <a:endParaRPr lang="en-US" sz="1500" dirty="0" smtClean="0"/>
          </a:p>
          <a:p>
            <a:pPr marL="0" indent="0" algn="l" rtl="0">
              <a:buFont typeface="Wingdings 2" pitchFamily="18" charset="2"/>
              <a:buNone/>
              <a:defRPr/>
            </a:pPr>
            <a:endParaRPr lang="en-US" sz="15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034" y="2852936"/>
            <a:ext cx="2005797" cy="194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401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Copyright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Protects expression not function …</a:t>
            </a:r>
          </a:p>
          <a:p>
            <a:pPr>
              <a:buNone/>
            </a:pPr>
            <a:r>
              <a:rPr lang="en-US" dirty="0" smtClean="0"/>
              <a:t>		….but value of the software is in the 	functionality, not in the expression.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1304925"/>
            <a:ext cx="8185150" cy="5397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Android</a:t>
            </a:r>
            <a:endParaRPr lang="he-IL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96288" y="6111875"/>
            <a:ext cx="369887" cy="314325"/>
          </a:xfrm>
        </p:spPr>
        <p:txBody>
          <a:bodyPr/>
          <a:lstStyle/>
          <a:p>
            <a:pPr>
              <a:defRPr/>
            </a:pPr>
            <a:fld id="{4D80CA60-61E7-4B71-AA2C-17D4A3058738}" type="slidenum">
              <a:rPr lang="he-IL" smtClean="0"/>
              <a:pPr>
                <a:defRPr/>
              </a:pPr>
              <a:t>7</a:t>
            </a:fld>
            <a:endParaRPr lang="he-IL" dirty="0"/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6113"/>
            <a:ext cx="5868988" cy="420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1304925"/>
            <a:ext cx="8185150" cy="5397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Android</a:t>
            </a:r>
            <a:endParaRPr lang="he-IL" dirty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711575"/>
            <a:ext cx="2268538" cy="108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1304925"/>
            <a:ext cx="8185150" cy="5397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Android</a:t>
            </a:r>
            <a:endParaRPr lang="he-IL" dirty="0"/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6113"/>
            <a:ext cx="5868988" cy="288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Up-Down Arrow 4"/>
          <p:cNvSpPr/>
          <p:nvPr/>
        </p:nvSpPr>
        <p:spPr>
          <a:xfrm>
            <a:off x="6046788" y="2747963"/>
            <a:ext cx="576262" cy="8175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2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4581525"/>
            <a:ext cx="35290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708275"/>
            <a:ext cx="175101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6" name="AutoShape 5"/>
          <p:cNvSpPr>
            <a:spLocks noChangeAspect="1" noChangeArrowheads="1"/>
          </p:cNvSpPr>
          <p:nvPr/>
        </p:nvSpPr>
        <p:spPr bwMode="auto">
          <a:xfrm>
            <a:off x="1692275" y="1916113"/>
            <a:ext cx="5868988" cy="288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AutoShape 9"/>
          <p:cNvSpPr>
            <a:spLocks noChangeAspect="1" noChangeArrowheads="1"/>
          </p:cNvSpPr>
          <p:nvPr/>
        </p:nvSpPr>
        <p:spPr bwMode="auto">
          <a:xfrm>
            <a:off x="1692275" y="1916113"/>
            <a:ext cx="5868988" cy="288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werPoint Template - English 28.11.2011">
  <a:themeElements>
    <a:clrScheme name="Custom 14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900000"/>
      </a:accent1>
      <a:accent2>
        <a:srgbClr val="900000"/>
      </a:accent2>
      <a:accent3>
        <a:srgbClr val="900000"/>
      </a:accent3>
      <a:accent4>
        <a:srgbClr val="900000"/>
      </a:accent4>
      <a:accent5>
        <a:srgbClr val="900000"/>
      </a:accent5>
      <a:accent6>
        <a:srgbClr val="900000"/>
      </a:accent6>
      <a:hlink>
        <a:srgbClr val="900000"/>
      </a:hlink>
      <a:folHlink>
        <a:srgbClr val="0000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3218</TotalTime>
  <Words>516</Words>
  <Application>Microsoft Office PowerPoint</Application>
  <PresentationFormat>On-screen Show (4:3)</PresentationFormat>
  <Paragraphs>301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PowerPoint Template - English 28.11.2011</vt:lpstr>
      <vt:lpstr>Oracle v. Google</vt:lpstr>
      <vt:lpstr>Java</vt:lpstr>
      <vt:lpstr>Android</vt:lpstr>
      <vt:lpstr>Android</vt:lpstr>
      <vt:lpstr>Android</vt:lpstr>
      <vt:lpstr>Copyright</vt:lpstr>
      <vt:lpstr>Android</vt:lpstr>
      <vt:lpstr>Android</vt:lpstr>
      <vt:lpstr>Android</vt:lpstr>
      <vt:lpstr>APIs</vt:lpstr>
      <vt:lpstr>APIs</vt:lpstr>
      <vt:lpstr>APIs</vt:lpstr>
      <vt:lpstr>java.lang.Math.max()</vt:lpstr>
      <vt:lpstr>java.lang.Math</vt:lpstr>
      <vt:lpstr>java.lang</vt:lpstr>
      <vt:lpstr>Java Licenses</vt:lpstr>
      <vt:lpstr>District Court </vt:lpstr>
      <vt:lpstr>PowerPoint Presentation</vt:lpstr>
      <vt:lpstr>PowerPoint Presentation</vt:lpstr>
      <vt:lpstr>Is This Good for Open Source?</vt:lpstr>
      <vt:lpstr>Open Source Needs Copyright</vt:lpstr>
      <vt:lpstr>Copyrights v. Patents</vt:lpstr>
      <vt:lpstr>Apache v. GPL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Author</dc:creator>
  <cp:lastModifiedBy>Yigal Arnon &amp; Co.</cp:lastModifiedBy>
  <cp:revision>193</cp:revision>
  <dcterms:created xsi:type="dcterms:W3CDTF">2011-11-28T09:11:40Z</dcterms:created>
  <dcterms:modified xsi:type="dcterms:W3CDTF">2013-08-01T03:53:48Z</dcterms:modified>
</cp:coreProperties>
</file>