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1"/>
    <p:restoredTop sz="84475"/>
  </p:normalViewPr>
  <p:slideViewPr>
    <p:cSldViewPr snapToGrid="0" snapToObjects="1">
      <p:cViewPr varScale="1">
        <p:scale>
          <a:sx n="90" d="100"/>
          <a:sy n="90" d="100"/>
        </p:scale>
        <p:origin x="1712" y="200"/>
      </p:cViewPr>
      <p:guideLst/>
    </p:cSldViewPr>
  </p:slideViewPr>
  <p:notesTextViewPr>
    <p:cViewPr>
      <p:scale>
        <a:sx n="114" d="100"/>
        <a:sy n="114"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F706C07-BD55-2140-8497-B4898A461FE0}" type="datetimeFigureOut">
              <a:rPr lang="he-IL" smtClean="0"/>
              <a:t>כ"ז.ניסן.תשפ"ב</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C36F2EC-E91C-D245-8EF5-267FE2A39028}" type="slidenum">
              <a:rPr lang="he-IL" smtClean="0"/>
              <a:t>‹#›</a:t>
            </a:fld>
            <a:endParaRPr lang="he-IL"/>
          </a:p>
        </p:txBody>
      </p:sp>
    </p:spTree>
    <p:extLst>
      <p:ext uri="{BB962C8B-B14F-4D97-AF65-F5344CB8AC3E}">
        <p14:creationId xmlns:p14="http://schemas.microsoft.com/office/powerpoint/2010/main" val="123131307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היי שלום לכולם, קוראים לי עמית ואני אציג לכם היום </a:t>
            </a:r>
            <a:r>
              <a:rPr lang="en-US" dirty="0"/>
              <a:t> EDA</a:t>
            </a:r>
            <a:r>
              <a:rPr lang="he-IL" dirty="0"/>
              <a:t> על חיזוי לשבץ מצטער על הנושא המדכא.</a:t>
            </a:r>
          </a:p>
          <a:p>
            <a:pPr marL="0" algn="r" defTabSz="914400" rtl="1" eaLnBrk="1" latinLnBrk="0" hangingPunct="1"/>
            <a:endParaRPr lang="he-IL" dirty="0"/>
          </a:p>
        </p:txBody>
      </p:sp>
      <p:sp>
        <p:nvSpPr>
          <p:cNvPr id="4" name="מציין מיקום של מספר שקופית 3"/>
          <p:cNvSpPr>
            <a:spLocks noGrp="1"/>
          </p:cNvSpPr>
          <p:nvPr>
            <p:ph type="sldNum" sz="quarter" idx="5"/>
          </p:nvPr>
        </p:nvSpPr>
        <p:spPr/>
        <p:txBody>
          <a:bodyPr/>
          <a:lstStyle/>
          <a:p>
            <a:fld id="{DC36F2EC-E91C-D245-8EF5-267FE2A39028}" type="slidenum">
              <a:rPr lang="he-IL" smtClean="0"/>
              <a:t>1</a:t>
            </a:fld>
            <a:endParaRPr lang="he-IL"/>
          </a:p>
        </p:txBody>
      </p:sp>
    </p:spTree>
    <p:extLst>
      <p:ext uri="{BB962C8B-B14F-4D97-AF65-F5344CB8AC3E}">
        <p14:creationId xmlns:p14="http://schemas.microsoft.com/office/powerpoint/2010/main" val="484252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r" defTabSz="914400" rtl="1" eaLnBrk="1" latinLnBrk="0" hangingPunct="1"/>
            <a:r>
              <a:rPr lang="he-IL" dirty="0"/>
              <a:t>ולפני שהוא עובר למודלים הוא מאזן את הנתונים כי ראינו מקודם את החלוקה הלא שווה של 95 אחוז ללא שבץ לעומת 5 אחוז עם שבץ.</a:t>
            </a:r>
          </a:p>
          <a:p>
            <a:pPr marL="0" algn="r" defTabSz="914400" rtl="1" eaLnBrk="1" latinLnBrk="0" hangingPunct="1"/>
            <a:r>
              <a:rPr lang="he-IL" dirty="0"/>
              <a:t>בהתחלה היה 249 עם שבץ ו4861 בלי שבץ ולאחר האיזון של ה</a:t>
            </a:r>
            <a:r>
              <a:rPr lang="en-US" dirty="0"/>
              <a:t>train</a:t>
            </a:r>
            <a:r>
              <a:rPr lang="he-IL" dirty="0"/>
              <a:t> שניהם עומדים על 3894</a:t>
            </a:r>
          </a:p>
        </p:txBody>
      </p:sp>
      <p:sp>
        <p:nvSpPr>
          <p:cNvPr id="4" name="מציין מיקום של מספר שקופית 3"/>
          <p:cNvSpPr>
            <a:spLocks noGrp="1"/>
          </p:cNvSpPr>
          <p:nvPr>
            <p:ph type="sldNum" sz="quarter" idx="5"/>
          </p:nvPr>
        </p:nvSpPr>
        <p:spPr/>
        <p:txBody>
          <a:bodyPr/>
          <a:lstStyle/>
          <a:p>
            <a:fld id="{DC36F2EC-E91C-D245-8EF5-267FE2A39028}" type="slidenum">
              <a:rPr lang="he-IL" smtClean="0"/>
              <a:t>10</a:t>
            </a:fld>
            <a:endParaRPr lang="he-IL"/>
          </a:p>
        </p:txBody>
      </p:sp>
    </p:spTree>
    <p:extLst>
      <p:ext uri="{BB962C8B-B14F-4D97-AF65-F5344CB8AC3E}">
        <p14:creationId xmlns:p14="http://schemas.microsoft.com/office/powerpoint/2010/main" val="1214490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תודה רבה!</a:t>
            </a:r>
          </a:p>
        </p:txBody>
      </p:sp>
      <p:sp>
        <p:nvSpPr>
          <p:cNvPr id="4" name="מציין מיקום של מספר שקופית 3"/>
          <p:cNvSpPr>
            <a:spLocks noGrp="1"/>
          </p:cNvSpPr>
          <p:nvPr>
            <p:ph type="sldNum" sz="quarter" idx="5"/>
          </p:nvPr>
        </p:nvSpPr>
        <p:spPr/>
        <p:txBody>
          <a:bodyPr/>
          <a:lstStyle/>
          <a:p>
            <a:fld id="{DC36F2EC-E91C-D245-8EF5-267FE2A39028}" type="slidenum">
              <a:rPr lang="he-IL" smtClean="0"/>
              <a:t>11</a:t>
            </a:fld>
            <a:endParaRPr lang="he-IL"/>
          </a:p>
        </p:txBody>
      </p:sp>
    </p:spTree>
    <p:extLst>
      <p:ext uri="{BB962C8B-B14F-4D97-AF65-F5344CB8AC3E}">
        <p14:creationId xmlns:p14="http://schemas.microsoft.com/office/powerpoint/2010/main" val="200216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נתחיל כמו ב</a:t>
            </a:r>
            <a:r>
              <a:rPr lang="en-US" dirty="0"/>
              <a:t>EDA </a:t>
            </a:r>
            <a:r>
              <a:rPr lang="he-IL" dirty="0"/>
              <a:t> הקודמים עם הספריות שהשתמשו בהם אפשר לראות כאן את </a:t>
            </a:r>
            <a:r>
              <a:rPr lang="en-US" dirty="0" err="1"/>
              <a:t>numpy</a:t>
            </a:r>
            <a:r>
              <a:rPr lang="en-US" dirty="0"/>
              <a:t> pandas seaborn </a:t>
            </a:r>
            <a:r>
              <a:rPr lang="en-US" dirty="0" err="1"/>
              <a:t>sklearn</a:t>
            </a:r>
            <a:r>
              <a:rPr lang="he-IL" dirty="0"/>
              <a:t> ועוד </a:t>
            </a:r>
            <a:r>
              <a:rPr lang="he-IL" dirty="0" err="1"/>
              <a:t>סיפריות</a:t>
            </a:r>
            <a:r>
              <a:rPr lang="he-IL" dirty="0"/>
              <a:t> אחרות שבהם הוא משתמש</a:t>
            </a:r>
          </a:p>
        </p:txBody>
      </p:sp>
      <p:sp>
        <p:nvSpPr>
          <p:cNvPr id="4" name="מציין מיקום של מספר שקופית 3"/>
          <p:cNvSpPr>
            <a:spLocks noGrp="1"/>
          </p:cNvSpPr>
          <p:nvPr>
            <p:ph type="sldNum" sz="quarter" idx="5"/>
          </p:nvPr>
        </p:nvSpPr>
        <p:spPr/>
        <p:txBody>
          <a:bodyPr/>
          <a:lstStyle/>
          <a:p>
            <a:fld id="{DC36F2EC-E91C-D245-8EF5-267FE2A39028}" type="slidenum">
              <a:rPr lang="he-IL" smtClean="0"/>
              <a:t>2</a:t>
            </a:fld>
            <a:endParaRPr lang="he-IL"/>
          </a:p>
        </p:txBody>
      </p:sp>
    </p:spTree>
    <p:extLst>
      <p:ext uri="{BB962C8B-B14F-4D97-AF65-F5344CB8AC3E}">
        <p14:creationId xmlns:p14="http://schemas.microsoft.com/office/powerpoint/2010/main" val="1966439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r" defTabSz="914400" rtl="1" eaLnBrk="1" latinLnBrk="0" hangingPunct="1"/>
            <a:r>
              <a:rPr lang="he-IL" dirty="0"/>
              <a:t>מכאן נעבור ל</a:t>
            </a:r>
            <a:r>
              <a:rPr lang="en-US" dirty="0"/>
              <a:t> EDA </a:t>
            </a:r>
            <a:r>
              <a:rPr lang="he-IL" dirty="0"/>
              <a:t>עצמו. פה הוא קורא את הנתונים של ה</a:t>
            </a:r>
            <a:r>
              <a:rPr lang="en-US" dirty="0"/>
              <a:t>Data</a:t>
            </a:r>
            <a:r>
              <a:rPr lang="he-IL" dirty="0"/>
              <a:t>. בסה"כ בדאטה יש 11 משתנים מסבירים ו5110 רשומות. אפשר לראות שיש לנו משתנים קטגוריאליים כמו (</a:t>
            </a:r>
            <a:r>
              <a:rPr lang="en-US" dirty="0" err="1"/>
              <a:t>gender,ever</a:t>
            </a:r>
            <a:r>
              <a:rPr lang="en-US" dirty="0"/>
              <a:t> </a:t>
            </a:r>
            <a:r>
              <a:rPr lang="en-US" dirty="0" err="1"/>
              <a:t>married,work</a:t>
            </a:r>
            <a:r>
              <a:rPr lang="en-US" dirty="0"/>
              <a:t> type</a:t>
            </a:r>
            <a:r>
              <a:rPr lang="he-IL" dirty="0"/>
              <a:t> ועוד) וגם משתנים מספריים לדוגמא גיל, רמת גלוקוז </a:t>
            </a:r>
            <a:r>
              <a:rPr lang="en-US" dirty="0" err="1"/>
              <a:t>bmi</a:t>
            </a:r>
            <a:r>
              <a:rPr lang="he-IL" dirty="0"/>
              <a:t> .</a:t>
            </a:r>
          </a:p>
          <a:p>
            <a:pPr marL="0" algn="r" defTabSz="914400" rtl="1" eaLnBrk="1" latinLnBrk="0" hangingPunct="1"/>
            <a:endParaRPr lang="he-IL" dirty="0"/>
          </a:p>
          <a:p>
            <a:pPr marL="0" algn="r" defTabSz="914400" rtl="1" eaLnBrk="1" latinLnBrk="0" hangingPunct="1"/>
            <a:r>
              <a:rPr lang="he-IL" dirty="0"/>
              <a:t>אפשר לראות אחרי שהוא טען את הדאטה, הוא הוריד את עמודת ה</a:t>
            </a:r>
            <a:r>
              <a:rPr lang="en-US" dirty="0"/>
              <a:t>id</a:t>
            </a:r>
            <a:r>
              <a:rPr lang="he-IL" dirty="0"/>
              <a:t> בגלל שהיא לא רלוונטית למידול</a:t>
            </a:r>
          </a:p>
        </p:txBody>
      </p:sp>
      <p:sp>
        <p:nvSpPr>
          <p:cNvPr id="4" name="מציין מיקום של מספר שקופית 3"/>
          <p:cNvSpPr>
            <a:spLocks noGrp="1"/>
          </p:cNvSpPr>
          <p:nvPr>
            <p:ph type="sldNum" sz="quarter" idx="5"/>
          </p:nvPr>
        </p:nvSpPr>
        <p:spPr/>
        <p:txBody>
          <a:bodyPr/>
          <a:lstStyle/>
          <a:p>
            <a:fld id="{DC36F2EC-E91C-D245-8EF5-267FE2A39028}" type="slidenum">
              <a:rPr lang="he-IL" smtClean="0"/>
              <a:t>3</a:t>
            </a:fld>
            <a:endParaRPr lang="he-IL"/>
          </a:p>
        </p:txBody>
      </p:sp>
    </p:spTree>
    <p:extLst>
      <p:ext uri="{BB962C8B-B14F-4D97-AF65-F5344CB8AC3E}">
        <p14:creationId xmlns:p14="http://schemas.microsoft.com/office/powerpoint/2010/main" val="333958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r" defTabSz="914400" rtl="1" eaLnBrk="1" latinLnBrk="0" hangingPunct="1"/>
            <a:r>
              <a:rPr lang="he-IL" dirty="0"/>
              <a:t>כמו שאמרנו יש 5110 רשומות וכמו שאפשר לראות, כאן בודקים אם יש ערכים חסרים בדאטה, ומצאו שלעמודת ה</a:t>
            </a:r>
            <a:r>
              <a:rPr lang="en-US" dirty="0"/>
              <a:t>BMI </a:t>
            </a:r>
            <a:r>
              <a:rPr lang="he-IL" dirty="0"/>
              <a:t> יש 201 ערכים חסרים</a:t>
            </a:r>
          </a:p>
        </p:txBody>
      </p:sp>
      <p:sp>
        <p:nvSpPr>
          <p:cNvPr id="4" name="מציין מיקום של מספר שקופית 3"/>
          <p:cNvSpPr>
            <a:spLocks noGrp="1"/>
          </p:cNvSpPr>
          <p:nvPr>
            <p:ph type="sldNum" sz="quarter" idx="5"/>
          </p:nvPr>
        </p:nvSpPr>
        <p:spPr/>
        <p:txBody>
          <a:bodyPr/>
          <a:lstStyle/>
          <a:p>
            <a:fld id="{DC36F2EC-E91C-D245-8EF5-267FE2A39028}" type="slidenum">
              <a:rPr lang="he-IL" smtClean="0"/>
              <a:t>4</a:t>
            </a:fld>
            <a:endParaRPr lang="he-IL"/>
          </a:p>
        </p:txBody>
      </p:sp>
    </p:spTree>
    <p:extLst>
      <p:ext uri="{BB962C8B-B14F-4D97-AF65-F5344CB8AC3E}">
        <p14:creationId xmlns:p14="http://schemas.microsoft.com/office/powerpoint/2010/main" val="331972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אחרי שבדקו ערכים חסרים הציגו את אחוז הרשומות בכל קלאס.</a:t>
            </a:r>
          </a:p>
          <a:p>
            <a:r>
              <a:rPr lang="he-IL" dirty="0"/>
              <a:t>אפשר לראות כאן שה</a:t>
            </a:r>
            <a:r>
              <a:rPr lang="en-US" dirty="0"/>
              <a:t>Data </a:t>
            </a:r>
            <a:r>
              <a:rPr lang="he-IL" dirty="0"/>
              <a:t> לא מאוזן כי 95 אחוז מהרשומות שייכות לקלאס 0 כלומר לא לקו בשבץ ורק 5 אחוז לקלאס 1 מה שאומר לקו בשבץ, בהמשך נראה איך יתמודדו עם זה</a:t>
            </a:r>
          </a:p>
        </p:txBody>
      </p:sp>
      <p:sp>
        <p:nvSpPr>
          <p:cNvPr id="4" name="מציין מיקום של מספר שקופית 3"/>
          <p:cNvSpPr>
            <a:spLocks noGrp="1"/>
          </p:cNvSpPr>
          <p:nvPr>
            <p:ph type="sldNum" sz="quarter" idx="5"/>
          </p:nvPr>
        </p:nvSpPr>
        <p:spPr/>
        <p:txBody>
          <a:bodyPr/>
          <a:lstStyle/>
          <a:p>
            <a:fld id="{DC36F2EC-E91C-D245-8EF5-267FE2A39028}" type="slidenum">
              <a:rPr lang="he-IL" smtClean="0"/>
              <a:t>5</a:t>
            </a:fld>
            <a:endParaRPr lang="he-IL"/>
          </a:p>
        </p:txBody>
      </p:sp>
    </p:spTree>
    <p:extLst>
      <p:ext uri="{BB962C8B-B14F-4D97-AF65-F5344CB8AC3E}">
        <p14:creationId xmlns:p14="http://schemas.microsoft.com/office/powerpoint/2010/main" val="659898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r" defTabSz="914400" rtl="1" eaLnBrk="1" latinLnBrk="0" hangingPunct="1"/>
            <a:r>
              <a:rPr lang="he-IL" dirty="0"/>
              <a:t>מכאן הוא עבר להציג את הקשרים בין המשתנים המסבירים למוסבר ובינם לבין עצמם. </a:t>
            </a:r>
          </a:p>
          <a:p>
            <a:pPr marL="0" algn="r" defTabSz="914400" rtl="1" eaLnBrk="1" latinLnBrk="0" hangingPunct="1"/>
            <a:r>
              <a:rPr lang="he-IL" dirty="0" err="1"/>
              <a:t>בוויזואליזציות</a:t>
            </a:r>
            <a:r>
              <a:rPr lang="he-IL" dirty="0"/>
              <a:t> שכאן, הוא הסתכל על סוג העבודה ועל סטטוס העישון בחלוקה לשני </a:t>
            </a:r>
            <a:r>
              <a:rPr lang="he-IL" dirty="0" err="1"/>
              <a:t>הקלאסים</a:t>
            </a:r>
            <a:r>
              <a:rPr lang="he-IL" dirty="0"/>
              <a:t> שבדאטה.</a:t>
            </a:r>
          </a:p>
          <a:p>
            <a:pPr marL="0" algn="r" defTabSz="914400" rtl="1" eaLnBrk="1" latinLnBrk="0" hangingPunct="1"/>
            <a:r>
              <a:rPr lang="he-IL" dirty="0"/>
              <a:t>בוויזואליזציה הראשונה אם נסתכל על </a:t>
            </a:r>
            <a:r>
              <a:rPr lang="en-US" dirty="0"/>
              <a:t>Private </a:t>
            </a:r>
            <a:r>
              <a:rPr lang="he-IL" dirty="0"/>
              <a:t> ו </a:t>
            </a:r>
            <a:r>
              <a:rPr lang="en-US" dirty="0"/>
              <a:t>self employed </a:t>
            </a:r>
            <a:r>
              <a:rPr lang="he-IL" dirty="0"/>
              <a:t> הסיכויים לקבלת שבץ הוא יחסית זהה אם נשווה פרופורציות.</a:t>
            </a:r>
          </a:p>
          <a:p>
            <a:pPr marL="0" algn="r" defTabSz="914400" rtl="1" eaLnBrk="1" latinLnBrk="0" hangingPunct="1"/>
            <a:r>
              <a:rPr lang="he-IL" dirty="0"/>
              <a:t>בעבודה ממשלתית הסיכויים לקבל שבץ נמוכים כך גם אצל הילדים ואלו שלא עבדו מעולם.</a:t>
            </a:r>
          </a:p>
          <a:p>
            <a:pPr marL="0" algn="r" defTabSz="914400" rtl="1" eaLnBrk="1" latinLnBrk="0" hangingPunct="1"/>
            <a:r>
              <a:rPr lang="he-IL" dirty="0"/>
              <a:t>בוויזואליזציה השנייה אפשר לראות שאין קורלציה גבוהה בין סטטוס העישון לקבלת שבץ.</a:t>
            </a:r>
          </a:p>
        </p:txBody>
      </p:sp>
      <p:sp>
        <p:nvSpPr>
          <p:cNvPr id="4" name="מציין מיקום של מספר שקופית 3"/>
          <p:cNvSpPr>
            <a:spLocks noGrp="1"/>
          </p:cNvSpPr>
          <p:nvPr>
            <p:ph type="sldNum" sz="quarter" idx="5"/>
          </p:nvPr>
        </p:nvSpPr>
        <p:spPr/>
        <p:txBody>
          <a:bodyPr/>
          <a:lstStyle/>
          <a:p>
            <a:fld id="{DC36F2EC-E91C-D245-8EF5-267FE2A39028}" type="slidenum">
              <a:rPr lang="he-IL" smtClean="0"/>
              <a:t>6</a:t>
            </a:fld>
            <a:endParaRPr lang="he-IL"/>
          </a:p>
        </p:txBody>
      </p:sp>
    </p:spTree>
    <p:extLst>
      <p:ext uri="{BB962C8B-B14F-4D97-AF65-F5344CB8AC3E}">
        <p14:creationId xmlns:p14="http://schemas.microsoft.com/office/powerpoint/2010/main" val="260255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r" defTabSz="914400" rtl="1" eaLnBrk="1" latinLnBrk="0" hangingPunct="1"/>
            <a:r>
              <a:rPr lang="he-IL" dirty="0"/>
              <a:t>אחרי זה הוא עבר להשוואה בין גברים לנשים עם שלושה משתנים מסבירים : מקום מגורים, לחץ דם גבוה ומחלות לב.</a:t>
            </a:r>
          </a:p>
          <a:p>
            <a:pPr marL="0" algn="r" defTabSz="914400" rtl="1" eaLnBrk="1" latinLnBrk="0" hangingPunct="1"/>
            <a:r>
              <a:rPr lang="he-IL" dirty="0"/>
              <a:t>אין יותר מידי הבדל בין גברים לנשים מבחינת הסיכויים לקבל שבץ בין המשתנים השונים.</a:t>
            </a:r>
          </a:p>
        </p:txBody>
      </p:sp>
      <p:sp>
        <p:nvSpPr>
          <p:cNvPr id="4" name="מציין מיקום של מספר שקופית 3"/>
          <p:cNvSpPr>
            <a:spLocks noGrp="1"/>
          </p:cNvSpPr>
          <p:nvPr>
            <p:ph type="sldNum" sz="quarter" idx="5"/>
          </p:nvPr>
        </p:nvSpPr>
        <p:spPr/>
        <p:txBody>
          <a:bodyPr/>
          <a:lstStyle/>
          <a:p>
            <a:fld id="{DC36F2EC-E91C-D245-8EF5-267FE2A39028}" type="slidenum">
              <a:rPr lang="he-IL" smtClean="0"/>
              <a:t>7</a:t>
            </a:fld>
            <a:endParaRPr lang="he-IL"/>
          </a:p>
        </p:txBody>
      </p:sp>
    </p:spTree>
    <p:extLst>
      <p:ext uri="{BB962C8B-B14F-4D97-AF65-F5344CB8AC3E}">
        <p14:creationId xmlns:p14="http://schemas.microsoft.com/office/powerpoint/2010/main" val="67032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r" defTabSz="914400" rtl="1" eaLnBrk="1" latinLnBrk="0" hangingPunct="1"/>
            <a:r>
              <a:rPr lang="he-IL" dirty="0"/>
              <a:t>כאן אפשר לראות את הקורלציות בצורת</a:t>
            </a:r>
            <a:r>
              <a:rPr lang="en-US" dirty="0"/>
              <a:t>Heat Map </a:t>
            </a:r>
            <a:r>
              <a:rPr lang="he-IL" dirty="0"/>
              <a:t>. מן הסתם כל האלכסון יהיה יחס 1 ל 1 ובגלל זה הוא בצע כחול כהה, אבל מה שחשוב באמת זה העמודה והשורה של השבץ, אנחנו נרצה לראות קשר גבוה בין המשתנה המוסבר למשתנים המסבירים מה שיסומן בצבע כחול כהה, בנוסף גם חשוב להסתכל גם על הקורלציה בין המשתנים המסבירים בלי העמודה של השבץ ששם נרצה לראות ששאר המשבצות יהיו כמה שיותר בהירות.</a:t>
            </a:r>
          </a:p>
        </p:txBody>
      </p:sp>
      <p:sp>
        <p:nvSpPr>
          <p:cNvPr id="4" name="מציין מיקום של מספר שקופית 3"/>
          <p:cNvSpPr>
            <a:spLocks noGrp="1"/>
          </p:cNvSpPr>
          <p:nvPr>
            <p:ph type="sldNum" sz="quarter" idx="5"/>
          </p:nvPr>
        </p:nvSpPr>
        <p:spPr/>
        <p:txBody>
          <a:bodyPr/>
          <a:lstStyle/>
          <a:p>
            <a:fld id="{DC36F2EC-E91C-D245-8EF5-267FE2A39028}" type="slidenum">
              <a:rPr lang="he-IL" smtClean="0"/>
              <a:t>8</a:t>
            </a:fld>
            <a:endParaRPr lang="he-IL"/>
          </a:p>
        </p:txBody>
      </p:sp>
    </p:spTree>
    <p:extLst>
      <p:ext uri="{BB962C8B-B14F-4D97-AF65-F5344CB8AC3E}">
        <p14:creationId xmlns:p14="http://schemas.microsoft.com/office/powerpoint/2010/main" val="2761285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r" defTabSz="914400" rtl="1" eaLnBrk="1" latinLnBrk="0" hangingPunct="1"/>
            <a:r>
              <a:rPr lang="he-IL" dirty="0"/>
              <a:t>אם אתם זוכרים בהתחלה ראינו שהיו 201 ערכים חסרים בעמודת ה</a:t>
            </a:r>
            <a:r>
              <a:rPr lang="en-US" dirty="0" err="1"/>
              <a:t>bmi</a:t>
            </a:r>
            <a:r>
              <a:rPr lang="he-IL" dirty="0"/>
              <a:t> אז כאן הוא מטפל בזה ויש כמה שיטות לזה והוא בחר להשלים את הערכים באמצעות </a:t>
            </a:r>
            <a:r>
              <a:rPr lang="en-US" dirty="0" err="1"/>
              <a:t>knn</a:t>
            </a:r>
            <a:r>
              <a:rPr lang="he-IL" dirty="0"/>
              <a:t> שהוא מודל של לימוד מכונה. ואחרי שהוא ביצע את השלמת הערכים אפשר לראות שאין ערכים חסרים</a:t>
            </a:r>
          </a:p>
        </p:txBody>
      </p:sp>
      <p:sp>
        <p:nvSpPr>
          <p:cNvPr id="4" name="מציין מיקום של מספר שקופית 3"/>
          <p:cNvSpPr>
            <a:spLocks noGrp="1"/>
          </p:cNvSpPr>
          <p:nvPr>
            <p:ph type="sldNum" sz="quarter" idx="5"/>
          </p:nvPr>
        </p:nvSpPr>
        <p:spPr/>
        <p:txBody>
          <a:bodyPr/>
          <a:lstStyle/>
          <a:p>
            <a:fld id="{DC36F2EC-E91C-D245-8EF5-267FE2A39028}" type="slidenum">
              <a:rPr lang="he-IL" smtClean="0"/>
              <a:t>9</a:t>
            </a:fld>
            <a:endParaRPr lang="he-IL"/>
          </a:p>
        </p:txBody>
      </p:sp>
    </p:spTree>
    <p:extLst>
      <p:ext uri="{BB962C8B-B14F-4D97-AF65-F5344CB8AC3E}">
        <p14:creationId xmlns:p14="http://schemas.microsoft.com/office/powerpoint/2010/main" val="163893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AE6867-4FF8-F586-2FDC-B39EDCA2E464}"/>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E3223DD-8136-2A84-5173-0167D2C99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ABBDA33C-FFEB-A22C-D83A-48D00F9FB37B}"/>
              </a:ext>
            </a:extLst>
          </p:cNvPr>
          <p:cNvSpPr>
            <a:spLocks noGrp="1"/>
          </p:cNvSpPr>
          <p:nvPr>
            <p:ph type="dt" sz="half" idx="10"/>
          </p:nvPr>
        </p:nvSpPr>
        <p:spPr/>
        <p:txBody>
          <a:bodyPr/>
          <a:lstStyle/>
          <a:p>
            <a:fld id="{90F62C1A-F2CE-354A-8B22-5E3A2355DE01}" type="datetimeFigureOut">
              <a:rPr lang="he-IL" smtClean="0"/>
              <a:t>כ"ז.ניסן.תשפ"ב</a:t>
            </a:fld>
            <a:endParaRPr lang="he-IL"/>
          </a:p>
        </p:txBody>
      </p:sp>
      <p:sp>
        <p:nvSpPr>
          <p:cNvPr id="5" name="מציין מיקום של כותרת תחתונה 4">
            <a:extLst>
              <a:ext uri="{FF2B5EF4-FFF2-40B4-BE49-F238E27FC236}">
                <a16:creationId xmlns:a16="http://schemas.microsoft.com/office/drawing/2014/main" id="{609787C4-78C6-F8CE-95B7-0F04281019A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79FA409-4521-C32A-B88B-3CF770AEFCAA}"/>
              </a:ext>
            </a:extLst>
          </p:cNvPr>
          <p:cNvSpPr>
            <a:spLocks noGrp="1"/>
          </p:cNvSpPr>
          <p:nvPr>
            <p:ph type="sldNum" sz="quarter" idx="12"/>
          </p:nvPr>
        </p:nvSpPr>
        <p:spPr/>
        <p:txBody>
          <a:bodyPr/>
          <a:lstStyle/>
          <a:p>
            <a:fld id="{74E67540-565C-3F47-8BB7-7B20D4B28687}" type="slidenum">
              <a:rPr lang="he-IL" smtClean="0"/>
              <a:t>‹#›</a:t>
            </a:fld>
            <a:endParaRPr lang="he-IL"/>
          </a:p>
        </p:txBody>
      </p:sp>
    </p:spTree>
    <p:extLst>
      <p:ext uri="{BB962C8B-B14F-4D97-AF65-F5344CB8AC3E}">
        <p14:creationId xmlns:p14="http://schemas.microsoft.com/office/powerpoint/2010/main" val="345648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6D8DEF8-6004-5F22-DBF3-0DE8CE334B8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B88FF80-2A46-1B0C-3CB1-C9F897B4035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A9D8DCA-34A7-6B7D-FC6E-39F35AD2F4FE}"/>
              </a:ext>
            </a:extLst>
          </p:cNvPr>
          <p:cNvSpPr>
            <a:spLocks noGrp="1"/>
          </p:cNvSpPr>
          <p:nvPr>
            <p:ph type="dt" sz="half" idx="10"/>
          </p:nvPr>
        </p:nvSpPr>
        <p:spPr/>
        <p:txBody>
          <a:bodyPr/>
          <a:lstStyle/>
          <a:p>
            <a:fld id="{90F62C1A-F2CE-354A-8B22-5E3A2355DE01}" type="datetimeFigureOut">
              <a:rPr lang="he-IL" smtClean="0"/>
              <a:t>כ"ז.ניסן.תשפ"ב</a:t>
            </a:fld>
            <a:endParaRPr lang="he-IL"/>
          </a:p>
        </p:txBody>
      </p:sp>
      <p:sp>
        <p:nvSpPr>
          <p:cNvPr id="5" name="מציין מיקום של כותרת תחתונה 4">
            <a:extLst>
              <a:ext uri="{FF2B5EF4-FFF2-40B4-BE49-F238E27FC236}">
                <a16:creationId xmlns:a16="http://schemas.microsoft.com/office/drawing/2014/main" id="{05F5BD03-32BC-2A5A-6AC6-E487EBBB0FD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EEC4E5-CB53-8E6C-5C0D-313D7A79BECF}"/>
              </a:ext>
            </a:extLst>
          </p:cNvPr>
          <p:cNvSpPr>
            <a:spLocks noGrp="1"/>
          </p:cNvSpPr>
          <p:nvPr>
            <p:ph type="sldNum" sz="quarter" idx="12"/>
          </p:nvPr>
        </p:nvSpPr>
        <p:spPr/>
        <p:txBody>
          <a:bodyPr/>
          <a:lstStyle/>
          <a:p>
            <a:fld id="{74E67540-565C-3F47-8BB7-7B20D4B28687}" type="slidenum">
              <a:rPr lang="he-IL" smtClean="0"/>
              <a:t>‹#›</a:t>
            </a:fld>
            <a:endParaRPr lang="he-IL"/>
          </a:p>
        </p:txBody>
      </p:sp>
    </p:spTree>
    <p:extLst>
      <p:ext uri="{BB962C8B-B14F-4D97-AF65-F5344CB8AC3E}">
        <p14:creationId xmlns:p14="http://schemas.microsoft.com/office/powerpoint/2010/main" val="425281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9FFB9AC0-1173-8411-FCCF-965AFDD7A00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E3471786-195F-DEB8-64C8-59033231756A}"/>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4372A8D-36E8-6069-6727-AD9D289B4472}"/>
              </a:ext>
            </a:extLst>
          </p:cNvPr>
          <p:cNvSpPr>
            <a:spLocks noGrp="1"/>
          </p:cNvSpPr>
          <p:nvPr>
            <p:ph type="dt" sz="half" idx="10"/>
          </p:nvPr>
        </p:nvSpPr>
        <p:spPr/>
        <p:txBody>
          <a:bodyPr/>
          <a:lstStyle/>
          <a:p>
            <a:fld id="{90F62C1A-F2CE-354A-8B22-5E3A2355DE01}" type="datetimeFigureOut">
              <a:rPr lang="he-IL" smtClean="0"/>
              <a:t>כ"ז.ניסן.תשפ"ב</a:t>
            </a:fld>
            <a:endParaRPr lang="he-IL"/>
          </a:p>
        </p:txBody>
      </p:sp>
      <p:sp>
        <p:nvSpPr>
          <p:cNvPr id="5" name="מציין מיקום של כותרת תחתונה 4">
            <a:extLst>
              <a:ext uri="{FF2B5EF4-FFF2-40B4-BE49-F238E27FC236}">
                <a16:creationId xmlns:a16="http://schemas.microsoft.com/office/drawing/2014/main" id="{911DBBB8-8D42-C6E4-CFBF-80255274BE7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385B562-36AA-8DCE-20E7-5A9248FD088B}"/>
              </a:ext>
            </a:extLst>
          </p:cNvPr>
          <p:cNvSpPr>
            <a:spLocks noGrp="1"/>
          </p:cNvSpPr>
          <p:nvPr>
            <p:ph type="sldNum" sz="quarter" idx="12"/>
          </p:nvPr>
        </p:nvSpPr>
        <p:spPr/>
        <p:txBody>
          <a:bodyPr/>
          <a:lstStyle/>
          <a:p>
            <a:fld id="{74E67540-565C-3F47-8BB7-7B20D4B28687}" type="slidenum">
              <a:rPr lang="he-IL" smtClean="0"/>
              <a:t>‹#›</a:t>
            </a:fld>
            <a:endParaRPr lang="he-IL"/>
          </a:p>
        </p:txBody>
      </p:sp>
    </p:spTree>
    <p:extLst>
      <p:ext uri="{BB962C8B-B14F-4D97-AF65-F5344CB8AC3E}">
        <p14:creationId xmlns:p14="http://schemas.microsoft.com/office/powerpoint/2010/main" val="212271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C5E3D7-3E2B-B0C0-C756-77EED58D5A2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997FF40-80C2-BF78-61E9-BBE501AD6C2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A682E2D-2BA0-55EA-2CF2-12748405E519}"/>
              </a:ext>
            </a:extLst>
          </p:cNvPr>
          <p:cNvSpPr>
            <a:spLocks noGrp="1"/>
          </p:cNvSpPr>
          <p:nvPr>
            <p:ph type="dt" sz="half" idx="10"/>
          </p:nvPr>
        </p:nvSpPr>
        <p:spPr/>
        <p:txBody>
          <a:bodyPr/>
          <a:lstStyle/>
          <a:p>
            <a:fld id="{90F62C1A-F2CE-354A-8B22-5E3A2355DE01}" type="datetimeFigureOut">
              <a:rPr lang="he-IL" smtClean="0"/>
              <a:t>כ"ז.ניסן.תשפ"ב</a:t>
            </a:fld>
            <a:endParaRPr lang="he-IL"/>
          </a:p>
        </p:txBody>
      </p:sp>
      <p:sp>
        <p:nvSpPr>
          <p:cNvPr id="5" name="מציין מיקום של כותרת תחתונה 4">
            <a:extLst>
              <a:ext uri="{FF2B5EF4-FFF2-40B4-BE49-F238E27FC236}">
                <a16:creationId xmlns:a16="http://schemas.microsoft.com/office/drawing/2014/main" id="{2790F62F-9EAE-5855-72F2-9051986085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A31C6E0-1682-4FC7-4E49-5609B641FE9F}"/>
              </a:ext>
            </a:extLst>
          </p:cNvPr>
          <p:cNvSpPr>
            <a:spLocks noGrp="1"/>
          </p:cNvSpPr>
          <p:nvPr>
            <p:ph type="sldNum" sz="quarter" idx="12"/>
          </p:nvPr>
        </p:nvSpPr>
        <p:spPr/>
        <p:txBody>
          <a:bodyPr/>
          <a:lstStyle/>
          <a:p>
            <a:fld id="{74E67540-565C-3F47-8BB7-7B20D4B28687}" type="slidenum">
              <a:rPr lang="he-IL" smtClean="0"/>
              <a:t>‹#›</a:t>
            </a:fld>
            <a:endParaRPr lang="he-IL"/>
          </a:p>
        </p:txBody>
      </p:sp>
    </p:spTree>
    <p:extLst>
      <p:ext uri="{BB962C8B-B14F-4D97-AF65-F5344CB8AC3E}">
        <p14:creationId xmlns:p14="http://schemas.microsoft.com/office/powerpoint/2010/main" val="148943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04763F-043F-F299-D75A-00D9694159B9}"/>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EBE11A6-0FD0-F535-12E1-7C3AEA099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FB943A5F-8AF5-55A7-D263-3274E3D5BABD}"/>
              </a:ext>
            </a:extLst>
          </p:cNvPr>
          <p:cNvSpPr>
            <a:spLocks noGrp="1"/>
          </p:cNvSpPr>
          <p:nvPr>
            <p:ph type="dt" sz="half" idx="10"/>
          </p:nvPr>
        </p:nvSpPr>
        <p:spPr/>
        <p:txBody>
          <a:bodyPr/>
          <a:lstStyle/>
          <a:p>
            <a:fld id="{90F62C1A-F2CE-354A-8B22-5E3A2355DE01}" type="datetimeFigureOut">
              <a:rPr lang="he-IL" smtClean="0"/>
              <a:t>כ"ז.ניסן.תשפ"ב</a:t>
            </a:fld>
            <a:endParaRPr lang="he-IL"/>
          </a:p>
        </p:txBody>
      </p:sp>
      <p:sp>
        <p:nvSpPr>
          <p:cNvPr id="5" name="מציין מיקום של כותרת תחתונה 4">
            <a:extLst>
              <a:ext uri="{FF2B5EF4-FFF2-40B4-BE49-F238E27FC236}">
                <a16:creationId xmlns:a16="http://schemas.microsoft.com/office/drawing/2014/main" id="{7FBB1251-4FE3-B0F8-5E14-4D411D2C477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5C964BD-B8CC-CC17-6508-B6F99B675E5D}"/>
              </a:ext>
            </a:extLst>
          </p:cNvPr>
          <p:cNvSpPr>
            <a:spLocks noGrp="1"/>
          </p:cNvSpPr>
          <p:nvPr>
            <p:ph type="sldNum" sz="quarter" idx="12"/>
          </p:nvPr>
        </p:nvSpPr>
        <p:spPr/>
        <p:txBody>
          <a:bodyPr/>
          <a:lstStyle/>
          <a:p>
            <a:fld id="{74E67540-565C-3F47-8BB7-7B20D4B28687}" type="slidenum">
              <a:rPr lang="he-IL" smtClean="0"/>
              <a:t>‹#›</a:t>
            </a:fld>
            <a:endParaRPr lang="he-IL"/>
          </a:p>
        </p:txBody>
      </p:sp>
    </p:spTree>
    <p:extLst>
      <p:ext uri="{BB962C8B-B14F-4D97-AF65-F5344CB8AC3E}">
        <p14:creationId xmlns:p14="http://schemas.microsoft.com/office/powerpoint/2010/main" val="82539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657C02-EC5D-9223-D15B-D260C7ED59B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B888CF3-172D-C95A-D670-241D5F232075}"/>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1254F86E-5EF0-2779-0E0C-D6CDD475DAB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CD6CF0CD-6B2E-5B1C-9C69-DBA18E8F3B19}"/>
              </a:ext>
            </a:extLst>
          </p:cNvPr>
          <p:cNvSpPr>
            <a:spLocks noGrp="1"/>
          </p:cNvSpPr>
          <p:nvPr>
            <p:ph type="dt" sz="half" idx="10"/>
          </p:nvPr>
        </p:nvSpPr>
        <p:spPr/>
        <p:txBody>
          <a:bodyPr/>
          <a:lstStyle/>
          <a:p>
            <a:fld id="{90F62C1A-F2CE-354A-8B22-5E3A2355DE01}" type="datetimeFigureOut">
              <a:rPr lang="he-IL" smtClean="0"/>
              <a:t>כ"ז.ניסן.תשפ"ב</a:t>
            </a:fld>
            <a:endParaRPr lang="he-IL"/>
          </a:p>
        </p:txBody>
      </p:sp>
      <p:sp>
        <p:nvSpPr>
          <p:cNvPr id="6" name="מציין מיקום של כותרת תחתונה 5">
            <a:extLst>
              <a:ext uri="{FF2B5EF4-FFF2-40B4-BE49-F238E27FC236}">
                <a16:creationId xmlns:a16="http://schemas.microsoft.com/office/drawing/2014/main" id="{4C9B0D4D-B90E-23BB-4FEF-90EDE4B0896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0924C0F-83A9-2DAA-4EE0-FD99830D8E35}"/>
              </a:ext>
            </a:extLst>
          </p:cNvPr>
          <p:cNvSpPr>
            <a:spLocks noGrp="1"/>
          </p:cNvSpPr>
          <p:nvPr>
            <p:ph type="sldNum" sz="quarter" idx="12"/>
          </p:nvPr>
        </p:nvSpPr>
        <p:spPr/>
        <p:txBody>
          <a:bodyPr/>
          <a:lstStyle/>
          <a:p>
            <a:fld id="{74E67540-565C-3F47-8BB7-7B20D4B28687}" type="slidenum">
              <a:rPr lang="he-IL" smtClean="0"/>
              <a:t>‹#›</a:t>
            </a:fld>
            <a:endParaRPr lang="he-IL"/>
          </a:p>
        </p:txBody>
      </p:sp>
    </p:spTree>
    <p:extLst>
      <p:ext uri="{BB962C8B-B14F-4D97-AF65-F5344CB8AC3E}">
        <p14:creationId xmlns:p14="http://schemas.microsoft.com/office/powerpoint/2010/main" val="272456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D315C6-637E-1CF5-F2CD-49E35E8502CE}"/>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41D0293-978A-7CCC-49F8-01672B103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C23EF9DD-04A4-8ECE-3AD4-461E4DB1F8B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FA4A7791-D0E6-5191-C8C5-0F3B88628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61BC3E8D-663D-78F3-4BE2-615B85621F0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6556693-8283-5B3B-D661-DF37F66D3A85}"/>
              </a:ext>
            </a:extLst>
          </p:cNvPr>
          <p:cNvSpPr>
            <a:spLocks noGrp="1"/>
          </p:cNvSpPr>
          <p:nvPr>
            <p:ph type="dt" sz="half" idx="10"/>
          </p:nvPr>
        </p:nvSpPr>
        <p:spPr/>
        <p:txBody>
          <a:bodyPr/>
          <a:lstStyle/>
          <a:p>
            <a:fld id="{90F62C1A-F2CE-354A-8B22-5E3A2355DE01}" type="datetimeFigureOut">
              <a:rPr lang="he-IL" smtClean="0"/>
              <a:t>כ"ז.ניסן.תשפ"ב</a:t>
            </a:fld>
            <a:endParaRPr lang="he-IL"/>
          </a:p>
        </p:txBody>
      </p:sp>
      <p:sp>
        <p:nvSpPr>
          <p:cNvPr id="8" name="מציין מיקום של כותרת תחתונה 7">
            <a:extLst>
              <a:ext uri="{FF2B5EF4-FFF2-40B4-BE49-F238E27FC236}">
                <a16:creationId xmlns:a16="http://schemas.microsoft.com/office/drawing/2014/main" id="{0904E89B-5551-DC70-4EC0-1D96BE873A0A}"/>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4684690-BE60-1C6A-EE34-DB77896B0573}"/>
              </a:ext>
            </a:extLst>
          </p:cNvPr>
          <p:cNvSpPr>
            <a:spLocks noGrp="1"/>
          </p:cNvSpPr>
          <p:nvPr>
            <p:ph type="sldNum" sz="quarter" idx="12"/>
          </p:nvPr>
        </p:nvSpPr>
        <p:spPr/>
        <p:txBody>
          <a:bodyPr/>
          <a:lstStyle/>
          <a:p>
            <a:fld id="{74E67540-565C-3F47-8BB7-7B20D4B28687}" type="slidenum">
              <a:rPr lang="he-IL" smtClean="0"/>
              <a:t>‹#›</a:t>
            </a:fld>
            <a:endParaRPr lang="he-IL"/>
          </a:p>
        </p:txBody>
      </p:sp>
    </p:spTree>
    <p:extLst>
      <p:ext uri="{BB962C8B-B14F-4D97-AF65-F5344CB8AC3E}">
        <p14:creationId xmlns:p14="http://schemas.microsoft.com/office/powerpoint/2010/main" val="408236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39ACDB8-7B50-2D12-768D-04485AF94ED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68AA5C3D-6DE4-FBF7-3684-F1C362B0EBEF}"/>
              </a:ext>
            </a:extLst>
          </p:cNvPr>
          <p:cNvSpPr>
            <a:spLocks noGrp="1"/>
          </p:cNvSpPr>
          <p:nvPr>
            <p:ph type="dt" sz="half" idx="10"/>
          </p:nvPr>
        </p:nvSpPr>
        <p:spPr/>
        <p:txBody>
          <a:bodyPr/>
          <a:lstStyle/>
          <a:p>
            <a:fld id="{90F62C1A-F2CE-354A-8B22-5E3A2355DE01}" type="datetimeFigureOut">
              <a:rPr lang="he-IL" smtClean="0"/>
              <a:t>כ"ז.ניסן.תשפ"ב</a:t>
            </a:fld>
            <a:endParaRPr lang="he-IL"/>
          </a:p>
        </p:txBody>
      </p:sp>
      <p:sp>
        <p:nvSpPr>
          <p:cNvPr id="4" name="מציין מיקום של כותרת תחתונה 3">
            <a:extLst>
              <a:ext uri="{FF2B5EF4-FFF2-40B4-BE49-F238E27FC236}">
                <a16:creationId xmlns:a16="http://schemas.microsoft.com/office/drawing/2014/main" id="{6AC48829-7F68-A7AD-D59C-DD050202BA36}"/>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1AD1F1D3-5951-FFC4-E421-6D793672000E}"/>
              </a:ext>
            </a:extLst>
          </p:cNvPr>
          <p:cNvSpPr>
            <a:spLocks noGrp="1"/>
          </p:cNvSpPr>
          <p:nvPr>
            <p:ph type="sldNum" sz="quarter" idx="12"/>
          </p:nvPr>
        </p:nvSpPr>
        <p:spPr/>
        <p:txBody>
          <a:bodyPr/>
          <a:lstStyle/>
          <a:p>
            <a:fld id="{74E67540-565C-3F47-8BB7-7B20D4B28687}" type="slidenum">
              <a:rPr lang="he-IL" smtClean="0"/>
              <a:t>‹#›</a:t>
            </a:fld>
            <a:endParaRPr lang="he-IL"/>
          </a:p>
        </p:txBody>
      </p:sp>
    </p:spTree>
    <p:extLst>
      <p:ext uri="{BB962C8B-B14F-4D97-AF65-F5344CB8AC3E}">
        <p14:creationId xmlns:p14="http://schemas.microsoft.com/office/powerpoint/2010/main" val="237978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5B39C99-49B8-0A29-E83F-79F4E2B75E12}"/>
              </a:ext>
            </a:extLst>
          </p:cNvPr>
          <p:cNvSpPr>
            <a:spLocks noGrp="1"/>
          </p:cNvSpPr>
          <p:nvPr>
            <p:ph type="dt" sz="half" idx="10"/>
          </p:nvPr>
        </p:nvSpPr>
        <p:spPr/>
        <p:txBody>
          <a:bodyPr/>
          <a:lstStyle/>
          <a:p>
            <a:fld id="{90F62C1A-F2CE-354A-8B22-5E3A2355DE01}" type="datetimeFigureOut">
              <a:rPr lang="he-IL" smtClean="0"/>
              <a:t>כ"ז.ניסן.תשפ"ב</a:t>
            </a:fld>
            <a:endParaRPr lang="he-IL"/>
          </a:p>
        </p:txBody>
      </p:sp>
      <p:sp>
        <p:nvSpPr>
          <p:cNvPr id="3" name="מציין מיקום של כותרת תחתונה 2">
            <a:extLst>
              <a:ext uri="{FF2B5EF4-FFF2-40B4-BE49-F238E27FC236}">
                <a16:creationId xmlns:a16="http://schemas.microsoft.com/office/drawing/2014/main" id="{E34C50BF-6040-1BEE-F33C-CB028D431FC2}"/>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28E7BCEA-2B2C-E37C-56B7-100B6F310011}"/>
              </a:ext>
            </a:extLst>
          </p:cNvPr>
          <p:cNvSpPr>
            <a:spLocks noGrp="1"/>
          </p:cNvSpPr>
          <p:nvPr>
            <p:ph type="sldNum" sz="quarter" idx="12"/>
          </p:nvPr>
        </p:nvSpPr>
        <p:spPr/>
        <p:txBody>
          <a:bodyPr/>
          <a:lstStyle/>
          <a:p>
            <a:fld id="{74E67540-565C-3F47-8BB7-7B20D4B28687}" type="slidenum">
              <a:rPr lang="he-IL" smtClean="0"/>
              <a:t>‹#›</a:t>
            </a:fld>
            <a:endParaRPr lang="he-IL"/>
          </a:p>
        </p:txBody>
      </p:sp>
    </p:spTree>
    <p:extLst>
      <p:ext uri="{BB962C8B-B14F-4D97-AF65-F5344CB8AC3E}">
        <p14:creationId xmlns:p14="http://schemas.microsoft.com/office/powerpoint/2010/main" val="233418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CC5EBF-CDCC-C645-E521-AE903EA9F52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1C674C6-6BB2-7833-368F-49FDD84F8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A53663B-104A-5776-5436-A0B11B224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562F8E64-D0D6-1BE8-3BB3-CEC2C2509B53}"/>
              </a:ext>
            </a:extLst>
          </p:cNvPr>
          <p:cNvSpPr>
            <a:spLocks noGrp="1"/>
          </p:cNvSpPr>
          <p:nvPr>
            <p:ph type="dt" sz="half" idx="10"/>
          </p:nvPr>
        </p:nvSpPr>
        <p:spPr/>
        <p:txBody>
          <a:bodyPr/>
          <a:lstStyle/>
          <a:p>
            <a:fld id="{90F62C1A-F2CE-354A-8B22-5E3A2355DE01}" type="datetimeFigureOut">
              <a:rPr lang="he-IL" smtClean="0"/>
              <a:t>כ"ז.ניסן.תשפ"ב</a:t>
            </a:fld>
            <a:endParaRPr lang="he-IL"/>
          </a:p>
        </p:txBody>
      </p:sp>
      <p:sp>
        <p:nvSpPr>
          <p:cNvPr id="6" name="מציין מיקום של כותרת תחתונה 5">
            <a:extLst>
              <a:ext uri="{FF2B5EF4-FFF2-40B4-BE49-F238E27FC236}">
                <a16:creationId xmlns:a16="http://schemas.microsoft.com/office/drawing/2014/main" id="{6ED8ECF4-05C5-B894-B759-8BC5670D2E0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D53EF87-CFEA-E72E-E769-A65B68339253}"/>
              </a:ext>
            </a:extLst>
          </p:cNvPr>
          <p:cNvSpPr>
            <a:spLocks noGrp="1"/>
          </p:cNvSpPr>
          <p:nvPr>
            <p:ph type="sldNum" sz="quarter" idx="12"/>
          </p:nvPr>
        </p:nvSpPr>
        <p:spPr/>
        <p:txBody>
          <a:bodyPr/>
          <a:lstStyle/>
          <a:p>
            <a:fld id="{74E67540-565C-3F47-8BB7-7B20D4B28687}" type="slidenum">
              <a:rPr lang="he-IL" smtClean="0"/>
              <a:t>‹#›</a:t>
            </a:fld>
            <a:endParaRPr lang="he-IL"/>
          </a:p>
        </p:txBody>
      </p:sp>
    </p:spTree>
    <p:extLst>
      <p:ext uri="{BB962C8B-B14F-4D97-AF65-F5344CB8AC3E}">
        <p14:creationId xmlns:p14="http://schemas.microsoft.com/office/powerpoint/2010/main" val="69590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652E9C-9F55-948F-1F62-A1608FAB62A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0C41AAC5-E143-6892-DCD3-6BE8CD6D2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3707F7BD-05EA-B7EE-37E6-262B93155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5D498E1A-F4D4-B985-E3EB-3D33B6FC268F}"/>
              </a:ext>
            </a:extLst>
          </p:cNvPr>
          <p:cNvSpPr>
            <a:spLocks noGrp="1"/>
          </p:cNvSpPr>
          <p:nvPr>
            <p:ph type="dt" sz="half" idx="10"/>
          </p:nvPr>
        </p:nvSpPr>
        <p:spPr/>
        <p:txBody>
          <a:bodyPr/>
          <a:lstStyle/>
          <a:p>
            <a:fld id="{90F62C1A-F2CE-354A-8B22-5E3A2355DE01}" type="datetimeFigureOut">
              <a:rPr lang="he-IL" smtClean="0"/>
              <a:t>כ"ז.ניסן.תשפ"ב</a:t>
            </a:fld>
            <a:endParaRPr lang="he-IL"/>
          </a:p>
        </p:txBody>
      </p:sp>
      <p:sp>
        <p:nvSpPr>
          <p:cNvPr id="6" name="מציין מיקום של כותרת תחתונה 5">
            <a:extLst>
              <a:ext uri="{FF2B5EF4-FFF2-40B4-BE49-F238E27FC236}">
                <a16:creationId xmlns:a16="http://schemas.microsoft.com/office/drawing/2014/main" id="{EECAA380-905D-582E-7007-CFF862AEB39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AF9EF06-896B-3874-425B-C19CA9629AE5}"/>
              </a:ext>
            </a:extLst>
          </p:cNvPr>
          <p:cNvSpPr>
            <a:spLocks noGrp="1"/>
          </p:cNvSpPr>
          <p:nvPr>
            <p:ph type="sldNum" sz="quarter" idx="12"/>
          </p:nvPr>
        </p:nvSpPr>
        <p:spPr/>
        <p:txBody>
          <a:bodyPr/>
          <a:lstStyle/>
          <a:p>
            <a:fld id="{74E67540-565C-3F47-8BB7-7B20D4B28687}" type="slidenum">
              <a:rPr lang="he-IL" smtClean="0"/>
              <a:t>‹#›</a:t>
            </a:fld>
            <a:endParaRPr lang="he-IL"/>
          </a:p>
        </p:txBody>
      </p:sp>
    </p:spTree>
    <p:extLst>
      <p:ext uri="{BB962C8B-B14F-4D97-AF65-F5344CB8AC3E}">
        <p14:creationId xmlns:p14="http://schemas.microsoft.com/office/powerpoint/2010/main" val="2532406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A3A193CE-3269-DF1C-33B4-44A9A767A18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9C1CB37-476C-178F-75CB-6D9B8C23B056}"/>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AF09605-2DE5-FD4C-8CBE-4BFBA6271A0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0F62C1A-F2CE-354A-8B22-5E3A2355DE01}" type="datetimeFigureOut">
              <a:rPr lang="he-IL" smtClean="0"/>
              <a:t>כ"ז.ניסן.תשפ"ב</a:t>
            </a:fld>
            <a:endParaRPr lang="he-IL"/>
          </a:p>
        </p:txBody>
      </p:sp>
      <p:sp>
        <p:nvSpPr>
          <p:cNvPr id="5" name="מציין מיקום של כותרת תחתונה 4">
            <a:extLst>
              <a:ext uri="{FF2B5EF4-FFF2-40B4-BE49-F238E27FC236}">
                <a16:creationId xmlns:a16="http://schemas.microsoft.com/office/drawing/2014/main" id="{6B37AEAE-E5EF-59E0-302D-C78483FDC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57A85386-7367-7312-AF98-775D61CB25EB}"/>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4E67540-565C-3F47-8BB7-7B20D4B28687}" type="slidenum">
              <a:rPr lang="he-IL" smtClean="0"/>
              <a:t>‹#›</a:t>
            </a:fld>
            <a:endParaRPr lang="he-IL"/>
          </a:p>
        </p:txBody>
      </p:sp>
    </p:spTree>
    <p:extLst>
      <p:ext uri="{BB962C8B-B14F-4D97-AF65-F5344CB8AC3E}">
        <p14:creationId xmlns:p14="http://schemas.microsoft.com/office/powerpoint/2010/main" val="1325355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2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7E8065A4-C58D-7CB3-3D88-19B83ED52618}"/>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 Stroke Prediction </a:t>
            </a:r>
            <a:endParaRPr lang="he-IL" sz="4800">
              <a:solidFill>
                <a:srgbClr val="FFFFFF"/>
              </a:solidFill>
            </a:endParaRPr>
          </a:p>
        </p:txBody>
      </p:sp>
      <p:sp>
        <p:nvSpPr>
          <p:cNvPr id="29" name="Rectangle 2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כותרת משנה 2">
            <a:extLst>
              <a:ext uri="{FF2B5EF4-FFF2-40B4-BE49-F238E27FC236}">
                <a16:creationId xmlns:a16="http://schemas.microsoft.com/office/drawing/2014/main" id="{0D133D6F-B4F0-D845-BF5B-9FF98DD1209A}"/>
              </a:ext>
            </a:extLst>
          </p:cNvPr>
          <p:cNvSpPr>
            <a:spLocks noGrp="1"/>
          </p:cNvSpPr>
          <p:nvPr>
            <p:ph type="subTitle" idx="1"/>
          </p:nvPr>
        </p:nvSpPr>
        <p:spPr>
          <a:xfrm>
            <a:off x="4285397" y="4960961"/>
            <a:ext cx="7055893" cy="1078054"/>
          </a:xfrm>
        </p:spPr>
        <p:txBody>
          <a:bodyPr>
            <a:normAutofit/>
          </a:bodyPr>
          <a:lstStyle/>
          <a:p>
            <a:pPr algn="l" rtl="0"/>
            <a:r>
              <a:rPr lang="en-US" dirty="0">
                <a:solidFill>
                  <a:srgbClr val="FFFFFF"/>
                </a:solidFill>
              </a:rPr>
              <a:t>Amit Avigdor - </a:t>
            </a:r>
            <a:r>
              <a:rPr lang="he-IL" dirty="0">
                <a:solidFill>
                  <a:srgbClr val="FFFFFF"/>
                </a:solidFill>
              </a:rPr>
              <a:t>316178144</a:t>
            </a:r>
          </a:p>
        </p:txBody>
      </p:sp>
    </p:spTree>
    <p:extLst>
      <p:ext uri="{BB962C8B-B14F-4D97-AF65-F5344CB8AC3E}">
        <p14:creationId xmlns:p14="http://schemas.microsoft.com/office/powerpoint/2010/main" val="301296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F1142E71-ECB9-5A17-2FD4-85D87E6917F0}"/>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l" rtl="0"/>
            <a:r>
              <a:rPr lang="en-US" sz="4000" kern="1200">
                <a:solidFill>
                  <a:srgbClr val="FFFFFF"/>
                </a:solidFill>
                <a:latin typeface="+mj-lt"/>
                <a:ea typeface="+mj-ea"/>
                <a:cs typeface="+mj-cs"/>
              </a:rPr>
              <a:t>Balancing The Date</a:t>
            </a:r>
          </a:p>
        </p:txBody>
      </p:sp>
      <p:pic>
        <p:nvPicPr>
          <p:cNvPr id="5" name="מציין מיקום תוכן 4" descr="תמונה שמכילה טקסט&#10;&#10;התיאור נוצר באופן אוטומטי">
            <a:extLst>
              <a:ext uri="{FF2B5EF4-FFF2-40B4-BE49-F238E27FC236}">
                <a16:creationId xmlns:a16="http://schemas.microsoft.com/office/drawing/2014/main" id="{F4EF6729-4580-A6D8-846D-D2D27B05B22B}"/>
              </a:ext>
            </a:extLst>
          </p:cNvPr>
          <p:cNvPicPr>
            <a:picLocks noGrp="1" noChangeAspect="1"/>
          </p:cNvPicPr>
          <p:nvPr>
            <p:ph idx="1"/>
          </p:nvPr>
        </p:nvPicPr>
        <p:blipFill>
          <a:blip r:embed="rId3"/>
          <a:stretch>
            <a:fillRect/>
          </a:stretch>
        </p:blipFill>
        <p:spPr>
          <a:xfrm>
            <a:off x="4038604" y="186709"/>
            <a:ext cx="8128001" cy="6502400"/>
          </a:xfrm>
          <a:prstGeom prst="rect">
            <a:avLst/>
          </a:prstGeom>
        </p:spPr>
      </p:pic>
    </p:spTree>
    <p:extLst>
      <p:ext uri="{BB962C8B-B14F-4D97-AF65-F5344CB8AC3E}">
        <p14:creationId xmlns:p14="http://schemas.microsoft.com/office/powerpoint/2010/main" val="917357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3">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25">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27">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29">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2F82506C-67CA-E7D6-6F8F-19A10CA5DEE6}"/>
              </a:ext>
            </a:extLst>
          </p:cNvPr>
          <p:cNvSpPr>
            <a:spLocks noGrp="1"/>
          </p:cNvSpPr>
          <p:nvPr>
            <p:ph type="title"/>
          </p:nvPr>
        </p:nvSpPr>
        <p:spPr>
          <a:xfrm>
            <a:off x="1127208" y="857251"/>
            <a:ext cx="4747280" cy="3098061"/>
          </a:xfrm>
        </p:spPr>
        <p:txBody>
          <a:bodyPr vert="horz" lIns="91440" tIns="45720" rIns="91440" bIns="45720" rtlCol="0" anchor="b">
            <a:normAutofit/>
          </a:bodyPr>
          <a:lstStyle/>
          <a:p>
            <a:pPr algn="l" rtl="0"/>
            <a:r>
              <a:rPr lang="en-US" sz="4800" kern="1200">
                <a:solidFill>
                  <a:srgbClr val="FFFFFF"/>
                </a:solidFill>
                <a:latin typeface="+mj-lt"/>
                <a:ea typeface="+mj-ea"/>
                <a:cs typeface="+mj-cs"/>
              </a:rPr>
              <a:t>Thank you!</a:t>
            </a:r>
          </a:p>
        </p:txBody>
      </p:sp>
      <p:sp>
        <p:nvSpPr>
          <p:cNvPr id="39" name="Rectangle 31">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ל‏‏קבל">
            <a:extLst>
              <a:ext uri="{FF2B5EF4-FFF2-40B4-BE49-F238E27FC236}">
                <a16:creationId xmlns:a16="http://schemas.microsoft.com/office/drawing/2014/main" id="{C60DB936-5EC4-EFBF-5B85-365468019F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1874" y="2108877"/>
            <a:ext cx="2654533" cy="2654533"/>
          </a:xfrm>
          <a:prstGeom prst="rect">
            <a:avLst/>
          </a:prstGeom>
        </p:spPr>
      </p:pic>
      <p:sp>
        <p:nvSpPr>
          <p:cNvPr id="5" name="תיבת טקסט 4">
            <a:extLst>
              <a:ext uri="{FF2B5EF4-FFF2-40B4-BE49-F238E27FC236}">
                <a16:creationId xmlns:a16="http://schemas.microsoft.com/office/drawing/2014/main" id="{3E593DBD-9310-9755-D0A9-8BAC36A729D0}"/>
              </a:ext>
            </a:extLst>
          </p:cNvPr>
          <p:cNvSpPr txBox="1"/>
          <p:nvPr/>
        </p:nvSpPr>
        <p:spPr>
          <a:xfrm>
            <a:off x="1901594" y="6264831"/>
            <a:ext cx="7945787" cy="369332"/>
          </a:xfrm>
          <a:prstGeom prst="rect">
            <a:avLst/>
          </a:prstGeom>
          <a:noFill/>
        </p:spPr>
        <p:txBody>
          <a:bodyPr wrap="square" rtlCol="1">
            <a:spAutoFit/>
          </a:bodyPr>
          <a:lstStyle/>
          <a:p>
            <a:r>
              <a:rPr lang="en-US" dirty="0">
                <a:solidFill>
                  <a:schemeClr val="bg1"/>
                </a:solidFill>
              </a:rPr>
              <a:t>https://</a:t>
            </a:r>
            <a:r>
              <a:rPr lang="en-US" dirty="0" err="1">
                <a:solidFill>
                  <a:schemeClr val="bg1"/>
                </a:solidFill>
              </a:rPr>
              <a:t>www.kaggle.com</a:t>
            </a:r>
            <a:r>
              <a:rPr lang="en-US" dirty="0">
                <a:solidFill>
                  <a:schemeClr val="bg1"/>
                </a:solidFill>
              </a:rPr>
              <a:t>/code/</a:t>
            </a:r>
            <a:r>
              <a:rPr lang="en-US" dirty="0" err="1">
                <a:solidFill>
                  <a:schemeClr val="bg1"/>
                </a:solidFill>
              </a:rPr>
              <a:t>rachidyz</a:t>
            </a:r>
            <a:r>
              <a:rPr lang="en-US" dirty="0">
                <a:solidFill>
                  <a:schemeClr val="bg1"/>
                </a:solidFill>
              </a:rPr>
              <a:t>/</a:t>
            </a:r>
            <a:r>
              <a:rPr lang="en-US" dirty="0" err="1">
                <a:solidFill>
                  <a:schemeClr val="bg1"/>
                </a:solidFill>
              </a:rPr>
              <a:t>eda</a:t>
            </a:r>
            <a:r>
              <a:rPr lang="en-US" dirty="0">
                <a:solidFill>
                  <a:schemeClr val="bg1"/>
                </a:solidFill>
              </a:rPr>
              <a:t>-and-modeling-for-predicting-stroke</a:t>
            </a:r>
            <a:endParaRPr lang="he-IL" dirty="0">
              <a:solidFill>
                <a:schemeClr val="bg1"/>
              </a:solidFill>
            </a:endParaRPr>
          </a:p>
        </p:txBody>
      </p:sp>
    </p:spTree>
    <p:extLst>
      <p:ext uri="{BB962C8B-B14F-4D97-AF65-F5344CB8AC3E}">
        <p14:creationId xmlns:p14="http://schemas.microsoft.com/office/powerpoint/2010/main" val="259945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93245800-5914-BE20-E7AE-2417EF83A7BE}"/>
              </a:ext>
            </a:extLst>
          </p:cNvPr>
          <p:cNvSpPr>
            <a:spLocks noGrp="1"/>
          </p:cNvSpPr>
          <p:nvPr>
            <p:ph type="title"/>
          </p:nvPr>
        </p:nvSpPr>
        <p:spPr>
          <a:xfrm>
            <a:off x="660042" y="891652"/>
            <a:ext cx="4412021" cy="3030724"/>
          </a:xfrm>
        </p:spPr>
        <p:txBody>
          <a:bodyPr vert="horz" lIns="91440" tIns="45720" rIns="91440" bIns="45720" rtlCol="0" anchor="b">
            <a:normAutofit/>
          </a:bodyPr>
          <a:lstStyle/>
          <a:p>
            <a:pPr rtl="0"/>
            <a:r>
              <a:rPr lang="en-US" sz="4000" dirty="0">
                <a:solidFill>
                  <a:srgbClr val="FFFFFF"/>
                </a:solidFill>
              </a:rPr>
              <a:t>Libraries </a:t>
            </a:r>
            <a:endParaRPr lang="en-US" sz="4000" kern="1200" dirty="0">
              <a:solidFill>
                <a:srgbClr val="FFFFFF"/>
              </a:solidFill>
              <a:latin typeface="+mj-lt"/>
              <a:ea typeface="+mj-ea"/>
              <a:cs typeface="+mj-cs"/>
            </a:endParaRPr>
          </a:p>
        </p:txBody>
      </p:sp>
      <p:pic>
        <p:nvPicPr>
          <p:cNvPr id="4" name="מציין מיקום תוכן 4" descr="תמונה שמכילה טקסט&#10;&#10;התיאור נוצר באופן אוטומטי">
            <a:extLst>
              <a:ext uri="{FF2B5EF4-FFF2-40B4-BE49-F238E27FC236}">
                <a16:creationId xmlns:a16="http://schemas.microsoft.com/office/drawing/2014/main" id="{DFC0B453-0CFA-8E0A-6280-AFDA38E162EF}"/>
              </a:ext>
            </a:extLst>
          </p:cNvPr>
          <p:cNvPicPr>
            <a:picLocks noGrp="1" noChangeAspect="1"/>
          </p:cNvPicPr>
          <p:nvPr>
            <p:ph idx="1"/>
          </p:nvPr>
        </p:nvPicPr>
        <p:blipFill>
          <a:blip r:embed="rId3"/>
          <a:stretch>
            <a:fillRect/>
          </a:stretch>
        </p:blipFill>
        <p:spPr>
          <a:xfrm>
            <a:off x="5588347" y="4732"/>
            <a:ext cx="6611795" cy="6816284"/>
          </a:xfrm>
          <a:prstGeom prst="rect">
            <a:avLst/>
          </a:prstGeom>
        </p:spPr>
      </p:pic>
    </p:spTree>
    <p:extLst>
      <p:ext uri="{BB962C8B-B14F-4D97-AF65-F5344CB8AC3E}">
        <p14:creationId xmlns:p14="http://schemas.microsoft.com/office/powerpoint/2010/main" val="217773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811DC3E0-A617-3583-A20E-05B842E589BD}"/>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l" defTabSz="914400" rtl="1" eaLnBrk="1" latinLnBrk="0" hangingPunct="1">
              <a:lnSpc>
                <a:spcPct val="90000"/>
              </a:lnSpc>
              <a:spcBef>
                <a:spcPct val="0"/>
              </a:spcBef>
              <a:buNone/>
            </a:pPr>
            <a:r>
              <a:rPr lang="en-US" sz="4000" dirty="0">
                <a:solidFill>
                  <a:srgbClr val="FFFFFF"/>
                </a:solidFill>
              </a:rPr>
              <a:t>The Dataset</a:t>
            </a:r>
            <a:endParaRPr lang="en-US" sz="4000" kern="1200" dirty="0">
              <a:solidFill>
                <a:srgbClr val="FFFFFF"/>
              </a:solidFill>
              <a:latin typeface="+mj-lt"/>
              <a:ea typeface="+mj-ea"/>
              <a:cs typeface="+mj-cs"/>
            </a:endParaRPr>
          </a:p>
        </p:txBody>
      </p:sp>
      <p:pic>
        <p:nvPicPr>
          <p:cNvPr id="5" name="מציין מיקום תוכן 4" descr="תמונה שמכילה שולחן&#10;&#10;התיאור נוצר באופן אוטומטי">
            <a:extLst>
              <a:ext uri="{FF2B5EF4-FFF2-40B4-BE49-F238E27FC236}">
                <a16:creationId xmlns:a16="http://schemas.microsoft.com/office/drawing/2014/main" id="{5BD2517E-C326-692E-744B-77A24969FD5C}"/>
              </a:ext>
            </a:extLst>
          </p:cNvPr>
          <p:cNvPicPr>
            <a:picLocks noGrp="1" noChangeAspect="1"/>
          </p:cNvPicPr>
          <p:nvPr>
            <p:ph idx="1"/>
          </p:nvPr>
        </p:nvPicPr>
        <p:blipFill>
          <a:blip r:embed="rId3"/>
          <a:stretch>
            <a:fillRect/>
          </a:stretch>
        </p:blipFill>
        <p:spPr>
          <a:xfrm>
            <a:off x="4038604" y="19886"/>
            <a:ext cx="8066805" cy="6837686"/>
          </a:xfrm>
          <a:prstGeom prst="rect">
            <a:avLst/>
          </a:prstGeom>
        </p:spPr>
      </p:pic>
    </p:spTree>
    <p:extLst>
      <p:ext uri="{BB962C8B-B14F-4D97-AF65-F5344CB8AC3E}">
        <p14:creationId xmlns:p14="http://schemas.microsoft.com/office/powerpoint/2010/main" val="61542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0FC47C1D-62D3-1CE0-3EA4-6588078CA341}"/>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l" rtl="0"/>
            <a:r>
              <a:rPr lang="en-US" sz="4000" kern="1200">
                <a:solidFill>
                  <a:srgbClr val="FFFFFF"/>
                </a:solidFill>
                <a:latin typeface="+mj-lt"/>
                <a:ea typeface="+mj-ea"/>
                <a:cs typeface="+mj-cs"/>
              </a:rPr>
              <a:t>Missing Values</a:t>
            </a:r>
          </a:p>
        </p:txBody>
      </p:sp>
      <p:pic>
        <p:nvPicPr>
          <p:cNvPr id="5" name="מציין מיקום תוכן 4" descr="תמונה שמכילה שולחן&#10;&#10;התיאור נוצר באופן אוטומטי">
            <a:extLst>
              <a:ext uri="{FF2B5EF4-FFF2-40B4-BE49-F238E27FC236}">
                <a16:creationId xmlns:a16="http://schemas.microsoft.com/office/drawing/2014/main" id="{772638B2-AC8B-45D9-9783-0F82C39053FE}"/>
              </a:ext>
            </a:extLst>
          </p:cNvPr>
          <p:cNvPicPr>
            <a:picLocks noGrp="1" noChangeAspect="1"/>
          </p:cNvPicPr>
          <p:nvPr>
            <p:ph idx="1"/>
          </p:nvPr>
        </p:nvPicPr>
        <p:blipFill>
          <a:blip r:embed="rId3"/>
          <a:stretch>
            <a:fillRect/>
          </a:stretch>
        </p:blipFill>
        <p:spPr>
          <a:xfrm>
            <a:off x="5299521" y="9123"/>
            <a:ext cx="4262490" cy="6857572"/>
          </a:xfrm>
          <a:prstGeom prst="rect">
            <a:avLst/>
          </a:prstGeom>
        </p:spPr>
      </p:pic>
    </p:spTree>
    <p:extLst>
      <p:ext uri="{BB962C8B-B14F-4D97-AF65-F5344CB8AC3E}">
        <p14:creationId xmlns:p14="http://schemas.microsoft.com/office/powerpoint/2010/main" val="13439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669ABD17-B33B-1D1F-A52B-6292A5332BB0}"/>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l" rtl="0"/>
            <a:r>
              <a:rPr lang="en-US" sz="4000" kern="1200" dirty="0">
                <a:solidFill>
                  <a:srgbClr val="FFFFFF"/>
                </a:solidFill>
                <a:latin typeface="+mj-lt"/>
                <a:ea typeface="+mj-ea"/>
                <a:cs typeface="+mj-cs"/>
              </a:rPr>
              <a:t>Pie Chart </a:t>
            </a:r>
          </a:p>
        </p:txBody>
      </p:sp>
      <p:pic>
        <p:nvPicPr>
          <p:cNvPr id="5" name="מציין מיקום תוכן 4">
            <a:extLst>
              <a:ext uri="{FF2B5EF4-FFF2-40B4-BE49-F238E27FC236}">
                <a16:creationId xmlns:a16="http://schemas.microsoft.com/office/drawing/2014/main" id="{5FCB6FB0-8EC5-DC66-8B04-A6CEC17E9712}"/>
              </a:ext>
            </a:extLst>
          </p:cNvPr>
          <p:cNvPicPr>
            <a:picLocks noGrp="1" noChangeAspect="1"/>
          </p:cNvPicPr>
          <p:nvPr>
            <p:ph idx="1"/>
          </p:nvPr>
        </p:nvPicPr>
        <p:blipFill>
          <a:blip r:embed="rId3"/>
          <a:stretch>
            <a:fillRect/>
          </a:stretch>
        </p:blipFill>
        <p:spPr>
          <a:xfrm>
            <a:off x="5509620" y="467208"/>
            <a:ext cx="5211364" cy="5923584"/>
          </a:xfrm>
          <a:prstGeom prst="rect">
            <a:avLst/>
          </a:prstGeom>
        </p:spPr>
      </p:pic>
    </p:spTree>
    <p:extLst>
      <p:ext uri="{BB962C8B-B14F-4D97-AF65-F5344CB8AC3E}">
        <p14:creationId xmlns:p14="http://schemas.microsoft.com/office/powerpoint/2010/main" val="351076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7735907B-27A9-3A49-0DF5-32C503CF7FDE}"/>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l" rtl="0"/>
            <a:r>
              <a:rPr lang="en-US" sz="4000" kern="1200" dirty="0">
                <a:solidFill>
                  <a:srgbClr val="FFFFFF"/>
                </a:solidFill>
                <a:latin typeface="+mj-lt"/>
                <a:ea typeface="+mj-ea"/>
                <a:cs typeface="+mj-cs"/>
              </a:rPr>
              <a:t>Data Visualization </a:t>
            </a:r>
          </a:p>
        </p:txBody>
      </p:sp>
      <p:pic>
        <p:nvPicPr>
          <p:cNvPr id="5" name="מציין מיקום תוכן 4">
            <a:extLst>
              <a:ext uri="{FF2B5EF4-FFF2-40B4-BE49-F238E27FC236}">
                <a16:creationId xmlns:a16="http://schemas.microsoft.com/office/drawing/2014/main" id="{D37108BD-0C8B-B8A2-4DD3-A3B4D78EE719}"/>
              </a:ext>
            </a:extLst>
          </p:cNvPr>
          <p:cNvPicPr>
            <a:picLocks noGrp="1" noChangeAspect="1"/>
          </p:cNvPicPr>
          <p:nvPr>
            <p:ph idx="1"/>
          </p:nvPr>
        </p:nvPicPr>
        <p:blipFill>
          <a:blip r:embed="rId3"/>
          <a:stretch>
            <a:fillRect/>
          </a:stretch>
        </p:blipFill>
        <p:spPr>
          <a:xfrm>
            <a:off x="7881426" y="-1"/>
            <a:ext cx="4033712" cy="3644154"/>
          </a:xfrm>
          <a:prstGeom prst="rect">
            <a:avLst/>
          </a:prstGeom>
        </p:spPr>
      </p:pic>
      <p:pic>
        <p:nvPicPr>
          <p:cNvPr id="8" name="תמונה 7">
            <a:extLst>
              <a:ext uri="{FF2B5EF4-FFF2-40B4-BE49-F238E27FC236}">
                <a16:creationId xmlns:a16="http://schemas.microsoft.com/office/drawing/2014/main" id="{A557AD0A-25ED-29D1-4216-0DBB12CE5A10}"/>
              </a:ext>
            </a:extLst>
          </p:cNvPr>
          <p:cNvPicPr>
            <a:picLocks noChangeAspect="1"/>
          </p:cNvPicPr>
          <p:nvPr/>
        </p:nvPicPr>
        <p:blipFill>
          <a:blip r:embed="rId4"/>
          <a:stretch>
            <a:fillRect/>
          </a:stretch>
        </p:blipFill>
        <p:spPr>
          <a:xfrm>
            <a:off x="4108951" y="3020896"/>
            <a:ext cx="4007420" cy="3837104"/>
          </a:xfrm>
          <a:prstGeom prst="rect">
            <a:avLst/>
          </a:prstGeom>
        </p:spPr>
      </p:pic>
    </p:spTree>
    <p:extLst>
      <p:ext uri="{BB962C8B-B14F-4D97-AF65-F5344CB8AC3E}">
        <p14:creationId xmlns:p14="http://schemas.microsoft.com/office/powerpoint/2010/main" val="39246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Rectangle 52">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DD56552-FC4A-C518-6914-3802BBFC01F2}"/>
              </a:ext>
            </a:extLst>
          </p:cNvPr>
          <p:cNvSpPr>
            <a:spLocks noGrp="1"/>
          </p:cNvSpPr>
          <p:nvPr>
            <p:ph type="title"/>
          </p:nvPr>
        </p:nvSpPr>
        <p:spPr>
          <a:xfrm>
            <a:off x="662180" y="2862471"/>
            <a:ext cx="3041803" cy="2907802"/>
          </a:xfrm>
        </p:spPr>
        <p:txBody>
          <a:bodyPr vert="horz" lIns="91440" tIns="45720" rIns="91440" bIns="45720" rtlCol="0" anchor="t">
            <a:normAutofit/>
          </a:bodyPr>
          <a:lstStyle/>
          <a:p>
            <a:pPr algn="l" rtl="0"/>
            <a:r>
              <a:rPr lang="en-US" sz="4000" dirty="0">
                <a:solidFill>
                  <a:srgbClr val="FFFFFF"/>
                </a:solidFill>
              </a:rPr>
              <a:t>Plots By Gender</a:t>
            </a:r>
          </a:p>
        </p:txBody>
      </p:sp>
      <p:pic>
        <p:nvPicPr>
          <p:cNvPr id="5" name="מציין מיקום תוכן 4">
            <a:extLst>
              <a:ext uri="{FF2B5EF4-FFF2-40B4-BE49-F238E27FC236}">
                <a16:creationId xmlns:a16="http://schemas.microsoft.com/office/drawing/2014/main" id="{060547D5-F15F-C7A0-1982-D09CEF4A03B8}"/>
              </a:ext>
            </a:extLst>
          </p:cNvPr>
          <p:cNvPicPr>
            <a:picLocks noGrp="1" noChangeAspect="1"/>
          </p:cNvPicPr>
          <p:nvPr>
            <p:ph idx="1"/>
          </p:nvPr>
        </p:nvPicPr>
        <p:blipFill>
          <a:blip r:embed="rId3"/>
          <a:stretch>
            <a:fillRect/>
          </a:stretch>
        </p:blipFill>
        <p:spPr>
          <a:xfrm>
            <a:off x="4919656" y="478713"/>
            <a:ext cx="3068962" cy="2695123"/>
          </a:xfrm>
          <a:prstGeom prst="rect">
            <a:avLst/>
          </a:prstGeom>
        </p:spPr>
      </p:pic>
      <p:pic>
        <p:nvPicPr>
          <p:cNvPr id="9" name="תמונה 8">
            <a:extLst>
              <a:ext uri="{FF2B5EF4-FFF2-40B4-BE49-F238E27FC236}">
                <a16:creationId xmlns:a16="http://schemas.microsoft.com/office/drawing/2014/main" id="{2A26BBF7-51E6-8FEB-15DE-D4DB2CAE5416}"/>
              </a:ext>
            </a:extLst>
          </p:cNvPr>
          <p:cNvPicPr>
            <a:picLocks noChangeAspect="1"/>
          </p:cNvPicPr>
          <p:nvPr/>
        </p:nvPicPr>
        <p:blipFill>
          <a:blip r:embed="rId4"/>
          <a:stretch>
            <a:fillRect/>
          </a:stretch>
        </p:blipFill>
        <p:spPr>
          <a:xfrm>
            <a:off x="8293930" y="478712"/>
            <a:ext cx="3237765" cy="2695123"/>
          </a:xfrm>
          <a:prstGeom prst="rect">
            <a:avLst/>
          </a:prstGeom>
        </p:spPr>
      </p:pic>
      <p:pic>
        <p:nvPicPr>
          <p:cNvPr id="7" name="תמונה 6">
            <a:extLst>
              <a:ext uri="{FF2B5EF4-FFF2-40B4-BE49-F238E27FC236}">
                <a16:creationId xmlns:a16="http://schemas.microsoft.com/office/drawing/2014/main" id="{D7809CB7-0CF2-DF20-423B-A24CBD1644D9}"/>
              </a:ext>
            </a:extLst>
          </p:cNvPr>
          <p:cNvPicPr>
            <a:picLocks noChangeAspect="1"/>
          </p:cNvPicPr>
          <p:nvPr/>
        </p:nvPicPr>
        <p:blipFill>
          <a:blip r:embed="rId5"/>
          <a:stretch>
            <a:fillRect/>
          </a:stretch>
        </p:blipFill>
        <p:spPr>
          <a:xfrm>
            <a:off x="6329181" y="3429000"/>
            <a:ext cx="3656141" cy="2887465"/>
          </a:xfrm>
          <a:prstGeom prst="rect">
            <a:avLst/>
          </a:prstGeom>
        </p:spPr>
      </p:pic>
    </p:spTree>
    <p:extLst>
      <p:ext uri="{BB962C8B-B14F-4D97-AF65-F5344CB8AC3E}">
        <p14:creationId xmlns:p14="http://schemas.microsoft.com/office/powerpoint/2010/main" val="196289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BA0BAAA4-41E7-1357-84E9-809B1B48B7E4}"/>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l" rtl="0"/>
            <a:r>
              <a:rPr lang="en-US" sz="4000" dirty="0">
                <a:solidFill>
                  <a:srgbClr val="FFFFFF"/>
                </a:solidFill>
              </a:rPr>
              <a:t>C</a:t>
            </a:r>
            <a:r>
              <a:rPr lang="en-US" sz="4000" kern="1200" dirty="0">
                <a:solidFill>
                  <a:srgbClr val="FFFFFF"/>
                </a:solidFill>
                <a:latin typeface="+mj-lt"/>
                <a:ea typeface="+mj-ea"/>
                <a:cs typeface="+mj-cs"/>
              </a:rPr>
              <a:t>orrelation</a:t>
            </a:r>
          </a:p>
        </p:txBody>
      </p:sp>
      <p:pic>
        <p:nvPicPr>
          <p:cNvPr id="9" name="מציין מיקום תוכן 8">
            <a:extLst>
              <a:ext uri="{FF2B5EF4-FFF2-40B4-BE49-F238E27FC236}">
                <a16:creationId xmlns:a16="http://schemas.microsoft.com/office/drawing/2014/main" id="{7EDAC85F-9F6C-5131-95AF-B5978F564129}"/>
              </a:ext>
            </a:extLst>
          </p:cNvPr>
          <p:cNvPicPr>
            <a:picLocks noGrp="1" noChangeAspect="1"/>
          </p:cNvPicPr>
          <p:nvPr>
            <p:ph idx="1"/>
          </p:nvPr>
        </p:nvPicPr>
        <p:blipFill>
          <a:blip r:embed="rId3"/>
          <a:stretch>
            <a:fillRect/>
          </a:stretch>
        </p:blipFill>
        <p:spPr>
          <a:xfrm>
            <a:off x="4038604" y="1503584"/>
            <a:ext cx="6489029" cy="3850402"/>
          </a:xfrm>
        </p:spPr>
      </p:pic>
    </p:spTree>
    <p:extLst>
      <p:ext uri="{BB962C8B-B14F-4D97-AF65-F5344CB8AC3E}">
        <p14:creationId xmlns:p14="http://schemas.microsoft.com/office/powerpoint/2010/main" val="344027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8EE956DE-2DDE-6A19-7619-33CD274D0E68}"/>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l" rtl="0"/>
            <a:r>
              <a:rPr lang="en-US" sz="4000" kern="1200">
                <a:solidFill>
                  <a:srgbClr val="FFFFFF"/>
                </a:solidFill>
                <a:latin typeface="+mj-lt"/>
                <a:ea typeface="+mj-ea"/>
                <a:cs typeface="+mj-cs"/>
              </a:rPr>
              <a:t>Fixing the missing values</a:t>
            </a:r>
          </a:p>
        </p:txBody>
      </p:sp>
      <p:pic>
        <p:nvPicPr>
          <p:cNvPr id="5" name="מציין מיקום תוכן 4">
            <a:extLst>
              <a:ext uri="{FF2B5EF4-FFF2-40B4-BE49-F238E27FC236}">
                <a16:creationId xmlns:a16="http://schemas.microsoft.com/office/drawing/2014/main" id="{852CD847-CA97-7A13-288A-1B98054A0ADE}"/>
              </a:ext>
            </a:extLst>
          </p:cNvPr>
          <p:cNvPicPr>
            <a:picLocks noGrp="1" noChangeAspect="1"/>
          </p:cNvPicPr>
          <p:nvPr>
            <p:ph idx="1"/>
          </p:nvPr>
        </p:nvPicPr>
        <p:blipFill>
          <a:blip r:embed="rId3"/>
          <a:stretch>
            <a:fillRect/>
          </a:stretch>
        </p:blipFill>
        <p:spPr>
          <a:xfrm>
            <a:off x="5648960" y="71174"/>
            <a:ext cx="4509133" cy="6858000"/>
          </a:xfrm>
          <a:prstGeom prst="rect">
            <a:avLst/>
          </a:prstGeom>
        </p:spPr>
      </p:pic>
    </p:spTree>
    <p:extLst>
      <p:ext uri="{BB962C8B-B14F-4D97-AF65-F5344CB8AC3E}">
        <p14:creationId xmlns:p14="http://schemas.microsoft.com/office/powerpoint/2010/main" val="83882422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517</Words>
  <Application>Microsoft Macintosh PowerPoint</Application>
  <PresentationFormat>מסך רחב</PresentationFormat>
  <Paragraphs>44</Paragraphs>
  <Slides>11</Slides>
  <Notes>11</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11</vt:i4>
      </vt:variant>
    </vt:vector>
  </HeadingPairs>
  <TitlesOfParts>
    <vt:vector size="15" baseType="lpstr">
      <vt:lpstr>Arial</vt:lpstr>
      <vt:lpstr>Calibri</vt:lpstr>
      <vt:lpstr>Calibri Light</vt:lpstr>
      <vt:lpstr>ערכת נושא Office</vt:lpstr>
      <vt:lpstr> Stroke Prediction </vt:lpstr>
      <vt:lpstr>Libraries </vt:lpstr>
      <vt:lpstr>The Dataset</vt:lpstr>
      <vt:lpstr>Missing Values</vt:lpstr>
      <vt:lpstr>Pie Chart </vt:lpstr>
      <vt:lpstr>Data Visualization </vt:lpstr>
      <vt:lpstr>Plots By Gender</vt:lpstr>
      <vt:lpstr>Correlation</vt:lpstr>
      <vt:lpstr>Fixing the missing values</vt:lpstr>
      <vt:lpstr>Balancing The Date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Stroke Prediction </dc:title>
  <dc:creator>Amit Avigdor</dc:creator>
  <cp:lastModifiedBy>Amit Avigdor</cp:lastModifiedBy>
  <cp:revision>9</cp:revision>
  <dcterms:created xsi:type="dcterms:W3CDTF">2022-04-27T19:15:58Z</dcterms:created>
  <dcterms:modified xsi:type="dcterms:W3CDTF">2022-04-28T14:37:01Z</dcterms:modified>
</cp:coreProperties>
</file>