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5" r:id="rId5"/>
    <p:sldId id="26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6" r:id="rId16"/>
    <p:sldId id="289" r:id="rId17"/>
    <p:sldId id="290" r:id="rId18"/>
    <p:sldId id="291" r:id="rId19"/>
    <p:sldId id="292" r:id="rId20"/>
    <p:sldId id="294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5D196-6751-2C51-C9FE-A73E8E598ABA}" v="4" dt="2024-08-08T07:23:2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2AB9-0F87-C87F-E6C2-FEDF3FDC2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8C0EC-51A9-3FCB-F7E6-8ED93DD32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043C-A5FB-AE7F-1007-21C35BDF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18A9D-8827-F33B-B975-5F7B188E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1CC6-7F19-1F73-28AB-0B1F8028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2502-59AA-29E9-6259-460FAFBD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6C3D-1A31-17DB-3D65-CD7E3E88B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D182-2AD9-F0F4-CBFE-68969DD8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B358-FCC5-0143-4C7C-5BB11B0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5047-9497-2090-B0FB-2133871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6E0FE-257E-C5D4-AE0B-6C52A049E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1D87D-A4EB-6348-C00E-FB24091A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F341-0906-1A79-99B2-9590EEE5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DC4C-66E6-9B64-0CF0-B5B14B75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56AFE-19CA-208E-B16B-B102F7B1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8168-5F7E-9524-10D7-FEE2D8F7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6978-7DDA-9893-065D-613D834C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84A7-6255-8C0F-6E44-ECA04F24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BC15-2F34-7EB9-F649-871871B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2E33-C898-2FF5-E3D2-5A3B8D8F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5D63-6848-A2BE-4E7A-63ABB12A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FF2E-0D9E-783B-83A3-0FC2EF58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A7CD1-9C37-CCC2-CE5F-E5C57D3E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C13F-7D66-E9D5-4EFC-3C774B1C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903A-6B71-16FB-8F49-137D0C4D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1BC1-77F3-C5A8-0DE8-5D03BD15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606C-C241-FC94-9EF5-5BF4561BF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B2DC1-C968-A244-0F95-ADD4BAF6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CBAE-7D5D-E1F4-BB8C-F3728CC7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4749-FBD0-C762-B979-2AA636C5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1F16-7631-543B-BF9B-69F392D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1BFC-5277-DE1A-3855-8C70984A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890A-F950-6B83-2C4F-84E2B92E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EDAA-AA44-8A78-6530-4153E18E5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9192D-E040-D83B-E737-827E3F318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26BB-F932-A797-E583-A5D79723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30C66-A8EB-7DB2-25EF-25BDA459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05B63-80E7-53E6-9AEA-B3EBF6A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FE9EF-0AFF-2703-9D07-1AB3790B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820E-1532-192D-EE8E-2559CCDE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C7D96-69CA-97B2-D129-04DBA71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C697-99B6-2ED2-5339-B499780E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6FD4-E915-67E5-DFC3-BC432EB5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5D368-0001-BEF5-FE07-E085ACBB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9FDC5-1EC7-3C94-4D02-836BDFAE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12E0A-FBB7-190D-18C0-BE0F20A3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1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98B9-C487-D1A9-73F9-B58869ED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F21B-EB2C-0205-AAE4-43132CEB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F2FA3-F1D7-CC72-4579-8E3861BF1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FB269-AFB3-A4EE-5320-86FCC104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501A-C2B9-83AF-4340-D8973D4B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62B1C-FA5D-31F9-783C-E4964C41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F7C9-0978-1736-44BA-451A4661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6D1CB-609A-0C9B-F751-2D97A6D8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A1311-F15C-6E14-CDD1-082D27667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B49D-882E-9216-1D44-83AA4EE5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C9E70-379B-31FE-4F60-9A8DE329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04D7-E3FA-21B0-320C-EF139912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009BF-A4E6-383D-4BC7-0398644A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7183-81C8-2FB0-827B-E4CF088E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17F9-C1EC-75C2-3CC8-9F61BC911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752-9BF3-40D6-B482-D9239EB972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B7D8-E10F-C7D2-43DD-5D0603E31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03A6-0C5C-F025-9955-F519108C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C6CE-DE6E-4E45-A311-B11FD9A9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5468E-ED1D-B72C-BD64-34423AE1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                        Deletion in BST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B940-BE6E-C3DB-2FA4-D11A7F4A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94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DE6FC-8B41-D170-4C47-2FDFDFA6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Insertion time for the random permutation:-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D0AD-A501-C47E-E635-B7AF891B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33500"/>
            <a:ext cx="10905066" cy="4843463"/>
          </a:xfrm>
        </p:spPr>
        <p:txBody>
          <a:bodyPr>
            <a:normAutofit/>
          </a:bodyPr>
          <a:lstStyle/>
          <a:p>
            <a:r>
              <a:rPr lang="en-US" sz="3200" dirty="0"/>
              <a:t>We will compute the average time taken to insert the keys in the order specified by n! permutations.</a:t>
            </a:r>
          </a:p>
          <a:p>
            <a:r>
              <a:rPr lang="en-US" sz="3200" dirty="0"/>
              <a:t>In other words, for each of the n! permutation we will compute the time taken to insert keys in that order and then compute the average.</a:t>
            </a:r>
          </a:p>
          <a:p>
            <a:r>
              <a:rPr lang="en-US" sz="3200" dirty="0"/>
              <a:t>Let  T(n) denotes this quantity.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8A93-1963-79FC-B944-3452E2BC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an example:-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89FB8-36AF-BEE9-51BD-63EA7F13D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2104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3FEF-3580-9210-ED7E-8325F85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>
                <a:effectLst/>
                <a:latin typeface="-apple-system"/>
              </a:rPr>
              <a:t>Inserting a random permutation:</a:t>
            </a:r>
            <a:br>
              <a:rPr lang="en-US" sz="3600" b="0" i="0">
                <a:effectLst/>
                <a:latin typeface="-apple-system"/>
              </a:rPr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7F4D-AD4B-0842-C60E-F30EDC39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2" y="1038225"/>
            <a:ext cx="11188191" cy="5138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-apple-system"/>
              </a:rPr>
              <a:t> First let’s examine the case when root node is fixed = </a:t>
            </a:r>
            <a:r>
              <a:rPr lang="en-US" dirty="0" err="1">
                <a:effectLst/>
                <a:latin typeface="-apple-system"/>
              </a:rPr>
              <a:t>i</a:t>
            </a:r>
            <a:r>
              <a:rPr lang="en-US" dirty="0">
                <a:effectLst/>
                <a:latin typeface="-apple-system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-apple-system"/>
              </a:rPr>
              <a:t>Of the n! permutations there are (n-1)! permutations in which the first element is </a:t>
            </a:r>
            <a:r>
              <a:rPr lang="en-US" dirty="0" err="1">
                <a:effectLst/>
                <a:latin typeface="-apple-system"/>
              </a:rPr>
              <a:t>i</a:t>
            </a:r>
            <a:r>
              <a:rPr lang="en-US" dirty="0">
                <a:effectLst/>
                <a:latin typeface="-apple-system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-apple-system"/>
              </a:rPr>
              <a:t>The tree formed in these instances has </a:t>
            </a:r>
            <a:r>
              <a:rPr lang="en-US" dirty="0" err="1">
                <a:effectLst/>
                <a:latin typeface="-apple-system"/>
              </a:rPr>
              <a:t>i</a:t>
            </a:r>
            <a:r>
              <a:rPr lang="en-US" dirty="0">
                <a:effectLst/>
                <a:latin typeface="-apple-system"/>
              </a:rPr>
              <a:t> as the root. The left subtree has keys 1 .. (i-1) and the right subtree has keys (i+1) ..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-apple-system"/>
              </a:rPr>
              <a:t>Consider the ordering of keys 1 .. (i-1) in the (n-1)! permutations. All (i-1)! permutations appear and each occurs (n-1)! / (i-1)!  times.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-apple-system"/>
              </a:rPr>
              <a:t>Recall that if we only had keys 1 .. (i-1) then average time taken to insert them is T(i-1).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3FEF-3580-9210-ED7E-8325F85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>
                <a:effectLst/>
                <a:latin typeface="-apple-system"/>
              </a:rPr>
              <a:t>Inserting a random permutation:</a:t>
            </a:r>
            <a:br>
              <a:rPr lang="en-US" sz="3600" b="0" i="0">
                <a:effectLst/>
                <a:latin typeface="-apple-system"/>
              </a:rPr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7F4D-AD4B-0842-C60E-F30EDC39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T</a:t>
            </a:r>
            <a:r>
              <a:rPr lang="en-US" dirty="0">
                <a:solidFill>
                  <a:srgbClr val="242424"/>
                </a:solidFill>
                <a:effectLst/>
                <a:latin typeface="-apple-system"/>
              </a:rPr>
              <a:t>he average is taken over all permutations of 1 .. (i-1).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424"/>
                </a:solidFill>
                <a:effectLst/>
                <a:latin typeface="-apple-system"/>
              </a:rPr>
              <a:t>Hence total time to insert them all (i-1)! permutation is (i-1)!T(i-1).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424"/>
                </a:solidFill>
                <a:effectLst/>
                <a:latin typeface="-apple-system"/>
              </a:rPr>
              <a:t>When inserting keys 1 .. (i-1) into the left subtree, each tree has to be compared with the root.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424"/>
                </a:solidFill>
                <a:effectLst/>
                <a:latin typeface="-apple-system"/>
              </a:rPr>
              <a:t>This leads to an additional unit cost for each key.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424"/>
                </a:solidFill>
                <a:effectLst/>
                <a:latin typeface="-apple-system"/>
              </a:rPr>
              <a:t>So total time to insert all (i-1)! permutations is (i-1)! (T(i-1) + (i-1)).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3FEF-3580-9210-ED7E-8325F85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>
                <a:effectLst/>
                <a:latin typeface="-apple-system"/>
              </a:rPr>
              <a:t>Inserting a random permutation:</a:t>
            </a:r>
            <a:br>
              <a:rPr lang="en-US" sz="3600" b="0" i="0">
                <a:effectLst/>
                <a:latin typeface="-apple-system"/>
              </a:rPr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7F4D-AD4B-0842-C60E-F30EDC39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9" y="1114425"/>
            <a:ext cx="11221184" cy="50625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Since each permutation appears (n-1)!/(i-1)! times, total time to insert keys 1 .. (i-1) is (n-1)! (T(i-1) + (i-1))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Time to insert keys 1..(i-1) is (n-1)!(T(i-1) + (i-1))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Similarly time to insert keys (i+1) .. n is (n-1)!(T(n-</a:t>
            </a:r>
            <a:r>
              <a:rPr lang="en-US" sz="240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) + (n-</a:t>
            </a:r>
            <a:r>
              <a:rPr lang="en-US" sz="240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Total time to insert all n keys in permutations where the first key is </a:t>
            </a:r>
            <a:r>
              <a:rPr lang="en-US" sz="240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 is (n-1)! (T(i-1) + T(n-</a:t>
            </a:r>
            <a:r>
              <a:rPr lang="en-US" sz="240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)  + n-1)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2424"/>
                </a:solidFill>
                <a:effectLst/>
                <a:latin typeface="-apple-system"/>
              </a:rPr>
              <a:t>Total time to insert all n keys in all n! permutations is                                                            </a:t>
            </a:r>
            <a:r>
              <a:rPr lang="en-US" b="1" dirty="0">
                <a:solidFill>
                  <a:srgbClr val="242424"/>
                </a:solidFill>
                <a:effectLst/>
                <a:latin typeface="-apple-system"/>
              </a:rPr>
              <a:t>(n-1)! ∑</a:t>
            </a:r>
            <a:r>
              <a:rPr lang="en-US" b="1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b="1" dirty="0">
                <a:solidFill>
                  <a:srgbClr val="242424"/>
                </a:solidFill>
                <a:effectLst/>
                <a:latin typeface="-apple-system"/>
              </a:rPr>
              <a:t> =1 to n (T(i-1)+T(n-</a:t>
            </a:r>
            <a:r>
              <a:rPr lang="en-US" b="1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b="1" dirty="0">
                <a:solidFill>
                  <a:srgbClr val="242424"/>
                </a:solidFill>
                <a:effectLst/>
                <a:latin typeface="-apple-system"/>
              </a:rPr>
              <a:t>)+ n-1)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3FEF-3580-9210-ED7E-8325F85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Average time to insert n  keys:-</a:t>
            </a:r>
            <a:br>
              <a:rPr lang="en-US" sz="3600" b="0" i="0" dirty="0">
                <a:effectLst/>
                <a:latin typeface="-apple-system"/>
              </a:rPr>
            </a:b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585DBA-EDB5-5B96-6091-72B4DA0E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328286"/>
            <a:ext cx="5061337" cy="4848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 Average =</a:t>
            </a:r>
            <a:r>
              <a:rPr lang="en-US" sz="2800" dirty="0">
                <a:solidFill>
                  <a:srgbClr val="242424"/>
                </a:solidFill>
                <a:effectLst/>
                <a:latin typeface="-apple-system"/>
              </a:rPr>
              <a:t>Total time to insert all n keys / n !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are expressing the value of function T() at point n                               in terms of the value of T() at points 0..n-1.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 called </a:t>
            </a:r>
            <a:r>
              <a:rPr lang="en-US" b="1" dirty="0"/>
              <a:t>recurrence relation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883-55EB-0A9F-0B6F-DA1B7EF4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39" y="1779204"/>
            <a:ext cx="5609744" cy="30651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456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3FEF-3580-9210-ED7E-8325F85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321734"/>
            <a:ext cx="11221184" cy="1135737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Solving the recurrence relation:</a:t>
            </a:r>
            <a:br>
              <a:rPr lang="en-US" sz="3600" b="0" i="0" dirty="0">
                <a:effectLst/>
                <a:latin typeface="-apple-system"/>
              </a:rPr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124DB-BF3A-C778-C24B-318819D2D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010" y="1114425"/>
            <a:ext cx="9000067" cy="506253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3FEF-3580-9210-ED7E-8325F85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321734"/>
            <a:ext cx="11221184" cy="1135737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Solving the recurrence relation:</a:t>
            </a:r>
            <a:br>
              <a:rPr lang="en-US" sz="3600" b="0" i="0" dirty="0">
                <a:effectLst/>
                <a:latin typeface="-apple-system"/>
              </a:rPr>
            </a:b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6508919-4FA8-E9A1-365F-CE02CE660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05" y="1194928"/>
            <a:ext cx="8856951" cy="4982035"/>
          </a:xfrm>
        </p:spPr>
      </p:pic>
    </p:spTree>
    <p:extLst>
      <p:ext uri="{BB962C8B-B14F-4D97-AF65-F5344CB8AC3E}">
        <p14:creationId xmlns:p14="http://schemas.microsoft.com/office/powerpoint/2010/main" val="143376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3FEF-3580-9210-ED7E-8325F85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The final term :-</a:t>
            </a:r>
            <a:br>
              <a:rPr lang="en-US" sz="3600" b="0" i="0" dirty="0">
                <a:effectLst/>
                <a:latin typeface="-apple-system"/>
              </a:rPr>
            </a:b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585DBA-EDB5-5B96-6091-72B4DA0E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328286"/>
            <a:ext cx="5061337" cy="4848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sum of the harmonic series obtained is at most area under the curve f(x) = 1/x between limits 1 to 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So, we compute                           T(n)= O(n </a:t>
            </a:r>
            <a:r>
              <a:rPr lang="en-US" b="1" dirty="0" err="1"/>
              <a:t>logn</a:t>
            </a:r>
            <a:r>
              <a:rPr lang="en-US" b="1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2930C1-AD3C-9B17-6B42-61E8BB8A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24" y="1957460"/>
            <a:ext cx="60293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3FEF-3580-9210-ED7E-8325F85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Summary:-</a:t>
            </a:r>
            <a:br>
              <a:rPr lang="en-US" sz="3600" b="0" i="0" dirty="0">
                <a:effectLst/>
                <a:latin typeface="-apple-system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7F4D-AD4B-0842-C60E-F30EDC39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9" y="1114425"/>
            <a:ext cx="11221184" cy="5062538"/>
          </a:xfrm>
        </p:spPr>
        <p:txBody>
          <a:bodyPr>
            <a:normAutofit/>
          </a:bodyPr>
          <a:lstStyle/>
          <a:p>
            <a:r>
              <a:rPr lang="en-US" sz="3200" dirty="0"/>
              <a:t>To insert n keys in a BST  which is initially empty requires.</a:t>
            </a:r>
          </a:p>
          <a:p>
            <a:r>
              <a:rPr lang="en-US" sz="3200" dirty="0"/>
              <a:t>O(n</a:t>
            </a:r>
            <a:r>
              <a:rPr lang="en-US" sz="3200" baseline="30000" dirty="0"/>
              <a:t>2</a:t>
            </a:r>
            <a:r>
              <a:rPr lang="en-US" sz="3200" dirty="0"/>
              <a:t>) time in worst case. </a:t>
            </a:r>
          </a:p>
          <a:p>
            <a:r>
              <a:rPr lang="en-US" sz="3200" dirty="0"/>
              <a:t>O(n </a:t>
            </a:r>
            <a:r>
              <a:rPr lang="en-US" sz="3200" dirty="0" err="1"/>
              <a:t>logn</a:t>
            </a:r>
            <a:r>
              <a:rPr lang="en-US" sz="3200" dirty="0"/>
              <a:t>) time in best case.</a:t>
            </a:r>
          </a:p>
          <a:p>
            <a:r>
              <a:rPr lang="en-US" sz="3200" dirty="0"/>
              <a:t>O(n </a:t>
            </a:r>
            <a:r>
              <a:rPr lang="en-US" sz="3200" dirty="0" err="1"/>
              <a:t>logn</a:t>
            </a:r>
            <a:r>
              <a:rPr lang="en-US" sz="3200" dirty="0"/>
              <a:t>) time in average case. The average is taken over all n! </a:t>
            </a:r>
            <a:r>
              <a:rPr lang="en-US" sz="3200"/>
              <a:t>different order.</a:t>
            </a:r>
            <a:endParaRPr lang="en-US" sz="32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81AAE-7D54-DF60-9A14-79FBFEF9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Contents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FFF8-A64E-2442-FA6A-9A577148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79204"/>
            <a:ext cx="5597510" cy="4397759"/>
          </a:xfrm>
        </p:spPr>
        <p:txBody>
          <a:bodyPr>
            <a:normAutofit/>
          </a:bodyPr>
          <a:lstStyle/>
          <a:p>
            <a:r>
              <a:rPr lang="en-US" sz="3200" dirty="0"/>
              <a:t>Deletion</a:t>
            </a:r>
          </a:p>
          <a:p>
            <a:r>
              <a:rPr lang="en-US" sz="3200" dirty="0"/>
              <a:t> In order traversal in BST</a:t>
            </a:r>
          </a:p>
          <a:p>
            <a:r>
              <a:rPr lang="en-US" sz="3200" dirty="0"/>
              <a:t>Sorting in BST</a:t>
            </a:r>
          </a:p>
          <a:p>
            <a:r>
              <a:rPr lang="en-US" sz="3200" dirty="0"/>
              <a:t>Insertion in BST</a:t>
            </a:r>
          </a:p>
          <a:p>
            <a:r>
              <a:rPr lang="en-US" sz="3200" dirty="0"/>
              <a:t>Random permutation</a:t>
            </a:r>
          </a:p>
          <a:p>
            <a:r>
              <a:rPr lang="en-US" sz="3200" dirty="0"/>
              <a:t>Recurrence Relation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600" dirty="0"/>
          </a:p>
          <a:p>
            <a:endParaRPr lang="en-US" sz="3600" dirty="0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5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Graphic 19" descr="Dictionary">
            <a:extLst>
              <a:ext uri="{FF2B5EF4-FFF2-40B4-BE49-F238E27FC236}">
                <a16:creationId xmlns:a16="http://schemas.microsoft.com/office/drawing/2014/main" id="{06B441AB-7DC7-C4A2-06C6-E20FD60B7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38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52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5596-4255-268D-9598-061BE63C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A289-056E-439E-31EF-7502FF1E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dirty="0"/>
              <a:t>          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9DB5759-73F6-4A72-1934-491C40511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92F51-A9BC-2847-66B3-D00177B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Deletion in BST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D1AA-E0C1-37C0-DA3E-DFEAA282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Deleting x from a Tree T.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can distinguish three cases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X has no children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X has one child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X has two children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DA8F5-4712-28AF-3BAB-572D390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97377"/>
          </a:xfrm>
        </p:spPr>
        <p:txBody>
          <a:bodyPr>
            <a:normAutofit/>
          </a:bodyPr>
          <a:lstStyle/>
          <a:p>
            <a:r>
              <a:rPr lang="en-US" sz="3600" b="1" dirty="0"/>
              <a:t>Deletion Case -1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F320-C5E6-6900-37A2-C62ECE37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203158"/>
            <a:ext cx="10575820" cy="2415941"/>
          </a:xfrm>
        </p:spPr>
        <p:txBody>
          <a:bodyPr>
            <a:normAutofit/>
          </a:bodyPr>
          <a:lstStyle/>
          <a:p>
            <a:r>
              <a:rPr lang="en-US" sz="2400" dirty="0"/>
              <a:t>If X has no children just remove X.</a:t>
            </a:r>
          </a:p>
          <a:p>
            <a:r>
              <a:rPr lang="en-US" sz="2400" b="0" i="0" dirty="0">
                <a:effectLst/>
                <a:latin typeface="inter-regular"/>
              </a:rPr>
              <a:t>suppose we have to delete node 90</a:t>
            </a:r>
          </a:p>
          <a:p>
            <a:r>
              <a:rPr lang="en-US" sz="2400" b="0" i="0" dirty="0">
                <a:effectLst/>
                <a:latin typeface="inter-regular"/>
              </a:rPr>
              <a:t>as the node to be deleted is a leaf node</a:t>
            </a:r>
            <a:endParaRPr lang="en-US" sz="2400" dirty="0">
              <a:latin typeface="inter-regular"/>
            </a:endParaRPr>
          </a:p>
          <a:p>
            <a:r>
              <a:rPr lang="en-US" sz="2400" b="0" i="0" dirty="0">
                <a:effectLst/>
                <a:latin typeface="inter-regular"/>
              </a:rPr>
              <a:t> it will be replaced with NULL, and the allocated space will free.</a:t>
            </a:r>
            <a:endParaRPr lang="en-US" sz="2400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3D902C-CB2F-36AC-7F4F-E7E1EA87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38" y="3292460"/>
            <a:ext cx="8763801" cy="3308333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11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FD98F-EEA0-202B-5D7B-862F838C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b="1"/>
              <a:t>Deletion Case 2:-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12AB-026F-A9A6-66E2-7E66A0D9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10242705" cy="21588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inter-regular"/>
              </a:rPr>
              <a:t>S</a:t>
            </a:r>
            <a:r>
              <a:rPr lang="en-US" sz="2400" b="0" i="0" dirty="0">
                <a:effectLst/>
                <a:latin typeface="inter-regular"/>
              </a:rPr>
              <a:t>uppose we have to delete the node 79.</a:t>
            </a:r>
          </a:p>
          <a:p>
            <a:r>
              <a:rPr lang="en-US" sz="2400" b="0" i="0" dirty="0">
                <a:effectLst/>
                <a:latin typeface="inter-regular"/>
              </a:rPr>
              <a:t>As the node to be deleted has only one child.</a:t>
            </a:r>
          </a:p>
          <a:p>
            <a:r>
              <a:rPr lang="en-US" sz="2400" dirty="0">
                <a:latin typeface="inter-regular"/>
              </a:rPr>
              <a:t>S</a:t>
            </a:r>
            <a:r>
              <a:rPr lang="en-US" sz="2400" b="0" i="0" dirty="0">
                <a:effectLst/>
                <a:latin typeface="inter-regular"/>
              </a:rPr>
              <a:t>o, it will be replaced with its child 55.</a:t>
            </a:r>
            <a:endParaRPr lang="en-US" sz="2400" dirty="0">
              <a:latin typeface="inter-regular"/>
            </a:endParaRPr>
          </a:p>
          <a:p>
            <a:r>
              <a:rPr lang="en-US" sz="2400" b="0" i="0" dirty="0">
                <a:effectLst/>
                <a:latin typeface="inter-regular"/>
              </a:rPr>
              <a:t>So, the replaced node 79 will now be a leaf node that can be easily deleted.</a:t>
            </a:r>
          </a:p>
          <a:p>
            <a:endParaRPr lang="en-US" sz="24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F2B1F8C-E1E4-6257-B25A-2ED418460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12" y="3535975"/>
            <a:ext cx="8219975" cy="300029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06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16C66-31F0-FF65-7DBB-76E5A9B9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721491"/>
          </a:xfrm>
        </p:spPr>
        <p:txBody>
          <a:bodyPr>
            <a:normAutofit/>
          </a:bodyPr>
          <a:lstStyle/>
          <a:p>
            <a:r>
              <a:rPr lang="en-US" sz="3600" b="1" dirty="0"/>
              <a:t>Deletion Case 3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683C-1BE5-34C8-3704-B29BE31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282148"/>
            <a:ext cx="11363001" cy="301512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-regular"/>
              </a:rPr>
              <a:t>First, find the </a:t>
            </a:r>
            <a:r>
              <a:rPr lang="en-US" b="0" i="0" dirty="0" err="1">
                <a:effectLst/>
                <a:latin typeface="inter-regular"/>
              </a:rPr>
              <a:t>inorder</a:t>
            </a:r>
            <a:r>
              <a:rPr lang="en-US" b="0" i="0" dirty="0">
                <a:effectLst/>
                <a:latin typeface="inter-regular"/>
              </a:rPr>
              <a:t> successor of the node to be deleted. </a:t>
            </a:r>
          </a:p>
          <a:p>
            <a:r>
              <a:rPr lang="en-US" b="0" i="0" dirty="0">
                <a:effectLst/>
                <a:latin typeface="inter-regular"/>
              </a:rPr>
              <a:t>suppose we have to delete node 45 that is the root node, as the node to be deleted has two children.</a:t>
            </a:r>
          </a:p>
          <a:p>
            <a:r>
              <a:rPr lang="en-US" b="0" i="0" dirty="0">
                <a:effectLst/>
                <a:latin typeface="inter-regular"/>
              </a:rPr>
              <a:t>so it will be replaced with its </a:t>
            </a:r>
            <a:r>
              <a:rPr lang="en-US" b="0" i="0" dirty="0" err="1">
                <a:effectLst/>
                <a:latin typeface="inter-regular"/>
              </a:rPr>
              <a:t>inorder</a:t>
            </a:r>
            <a:r>
              <a:rPr lang="en-US" b="0" i="0" dirty="0">
                <a:effectLst/>
                <a:latin typeface="inter-regular"/>
              </a:rPr>
              <a:t> successor i.e. 55.</a:t>
            </a:r>
          </a:p>
          <a:p>
            <a:r>
              <a:rPr lang="en-US" b="0" i="0" dirty="0">
                <a:effectLst/>
                <a:latin typeface="inter-regular"/>
              </a:rPr>
              <a:t>Now, node 45 will be at the leaf of the tree so that it can be deleted easily.</a:t>
            </a:r>
          </a:p>
          <a:p>
            <a:endParaRPr lang="en-US" sz="1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Diagram, bubble chart&#10;&#10;Description automatically generated with medium confidence">
            <a:extLst>
              <a:ext uri="{FF2B5EF4-FFF2-40B4-BE49-F238E27FC236}">
                <a16:creationId xmlns:a16="http://schemas.microsoft.com/office/drawing/2014/main" id="{CE95F5F0-B66F-D072-81C5-6D2E89C4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19" y="3772693"/>
            <a:ext cx="8226483" cy="31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A7371-6563-C2C3-7A86-CD77E47F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97376"/>
          </a:xfrm>
        </p:spPr>
        <p:txBody>
          <a:bodyPr>
            <a:normAutofit/>
          </a:bodyPr>
          <a:lstStyle/>
          <a:p>
            <a:r>
              <a:rPr lang="en-US" sz="3600" b="1" dirty="0"/>
              <a:t>In order Traversal of BST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827F-E55E-400D-DEA3-5E490F78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41120"/>
            <a:ext cx="6043084" cy="5040630"/>
          </a:xfrm>
        </p:spPr>
        <p:txBody>
          <a:bodyPr>
            <a:normAutofit/>
          </a:bodyPr>
          <a:lstStyle/>
          <a:p>
            <a:r>
              <a:rPr lang="en-US" b="0" i="1" dirty="0">
                <a:effectLst/>
                <a:latin typeface="inter-regular"/>
              </a:rPr>
              <a:t>At first traverse </a:t>
            </a:r>
            <a:r>
              <a:rPr lang="en-US" b="1" i="1" dirty="0">
                <a:effectLst/>
                <a:latin typeface="inter-regular"/>
              </a:rPr>
              <a:t>left subtree </a:t>
            </a:r>
            <a:r>
              <a:rPr lang="en-US" b="0" i="1" dirty="0">
                <a:effectLst/>
                <a:latin typeface="inter-regular"/>
              </a:rPr>
              <a:t>then visit the </a:t>
            </a:r>
            <a:r>
              <a:rPr lang="en-US" b="1" i="1" dirty="0">
                <a:effectLst/>
                <a:latin typeface="inter-regular"/>
              </a:rPr>
              <a:t>root </a:t>
            </a:r>
            <a:r>
              <a:rPr lang="en-US" b="0" i="1" dirty="0">
                <a:effectLst/>
                <a:latin typeface="inter-regular"/>
              </a:rPr>
              <a:t>and then traverse the </a:t>
            </a:r>
            <a:r>
              <a:rPr lang="en-US" b="1" i="1" dirty="0">
                <a:effectLst/>
                <a:latin typeface="inter-regular"/>
              </a:rPr>
              <a:t>right subtree.</a:t>
            </a:r>
          </a:p>
          <a:p>
            <a:r>
              <a:rPr lang="en-US" b="0" i="0" dirty="0">
                <a:effectLst/>
                <a:latin typeface="inter-regular"/>
              </a:rPr>
              <a:t>The </a:t>
            </a:r>
            <a:r>
              <a:rPr lang="en-US" dirty="0" err="1">
                <a:latin typeface="inter-regular"/>
              </a:rPr>
              <a:t>inorder</a:t>
            </a:r>
            <a:r>
              <a:rPr lang="en-US" dirty="0">
                <a:latin typeface="inter-regular"/>
              </a:rPr>
              <a:t> traversal </a:t>
            </a:r>
            <a:r>
              <a:rPr lang="en-US" b="0" i="0" dirty="0">
                <a:effectLst/>
                <a:latin typeface="inter-regular"/>
              </a:rPr>
              <a:t>of the BST gives the values of the nodes in sorted order.</a:t>
            </a:r>
          </a:p>
          <a:p>
            <a:r>
              <a:rPr lang="en-US" dirty="0" err="1">
                <a:latin typeface="inter-regular"/>
              </a:rPr>
              <a:t>Inorder</a:t>
            </a:r>
            <a:r>
              <a:rPr lang="en-US" dirty="0">
                <a:latin typeface="inter-regular"/>
              </a:rPr>
              <a:t> of BST is always sorted.</a:t>
            </a:r>
          </a:p>
          <a:p>
            <a:r>
              <a:rPr lang="en-US" dirty="0">
                <a:latin typeface="inter-regular"/>
              </a:rPr>
              <a:t>8,12,20,22,25,30,40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07688C5-31C1-9350-A77F-3D1A23592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77" y="1613902"/>
            <a:ext cx="5581321" cy="4252183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33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D4CD4-E4F9-E801-3203-7E9244D3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79" y="200189"/>
            <a:ext cx="10515595" cy="664143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BST Sorting:-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941F6A-8376-52FF-3A8C-AD24B2A4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5" y="3975138"/>
            <a:ext cx="1362572" cy="2240384"/>
          </a:xfrm>
          <a:prstGeom prst="rect">
            <a:avLst/>
          </a:prstGeom>
        </p:spPr>
      </p:pic>
      <p:pic>
        <p:nvPicPr>
          <p:cNvPr id="9" name="Picture 8" descr="A picture containing clock, lawn mower, clipart&#10;&#10;Description automatically generated">
            <a:extLst>
              <a:ext uri="{FF2B5EF4-FFF2-40B4-BE49-F238E27FC236}">
                <a16:creationId xmlns:a16="http://schemas.microsoft.com/office/drawing/2014/main" id="{1263EBA4-8E12-FCA3-3B23-4BC512F9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11" y="4067091"/>
            <a:ext cx="2251332" cy="1796006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23ED15-A024-CF3E-CB45-10C8B46D4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50" y="4101431"/>
            <a:ext cx="2251332" cy="1761666"/>
          </a:xfrm>
          <a:prstGeom prst="rect">
            <a:avLst/>
          </a:prstGeom>
        </p:spPr>
      </p:pic>
      <p:pic>
        <p:nvPicPr>
          <p:cNvPr id="11" name="Picture 10" descr="A picture containing clock, hanger, clipart&#10;&#10;Description automatically generated">
            <a:extLst>
              <a:ext uri="{FF2B5EF4-FFF2-40B4-BE49-F238E27FC236}">
                <a16:creationId xmlns:a16="http://schemas.microsoft.com/office/drawing/2014/main" id="{03D3543F-1F72-00C3-6304-AFA919B43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8" y="3975138"/>
            <a:ext cx="2986339" cy="2314411"/>
          </a:xfrm>
          <a:prstGeom prst="rect">
            <a:avLst/>
          </a:prstGeom>
        </p:spPr>
      </p:pic>
      <p:pic>
        <p:nvPicPr>
          <p:cNvPr id="13" name="Picture 12" descr="A picture containing skiing, clock, line&#10;&#10;Description automatically generated">
            <a:extLst>
              <a:ext uri="{FF2B5EF4-FFF2-40B4-BE49-F238E27FC236}">
                <a16:creationId xmlns:a16="http://schemas.microsoft.com/office/drawing/2014/main" id="{9D801FB7-ABD6-4438-6644-761D03B84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36" y="3912727"/>
            <a:ext cx="3088918" cy="21390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FF5F-E51F-0E93-5C84-FE42942F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78" y="1106010"/>
            <a:ext cx="10515595" cy="3104039"/>
          </a:xfrm>
        </p:spPr>
        <p:txBody>
          <a:bodyPr>
            <a:normAutofit/>
          </a:bodyPr>
          <a:lstStyle/>
          <a:p>
            <a:r>
              <a:rPr lang="en-US" sz="2400" dirty="0"/>
              <a:t>Sort the following numbers </a:t>
            </a:r>
          </a:p>
          <a:p>
            <a:pPr marL="0" indent="0">
              <a:buNone/>
            </a:pPr>
            <a:r>
              <a:rPr lang="en-US" sz="2400" dirty="0"/>
              <a:t>    45,15,79,90,10</a:t>
            </a:r>
          </a:p>
          <a:p>
            <a:r>
              <a:rPr lang="en-US" sz="2400" dirty="0"/>
              <a:t>Build a BST</a:t>
            </a:r>
          </a:p>
          <a:p>
            <a:r>
              <a:rPr lang="en-US" sz="2400" dirty="0"/>
              <a:t>Call </a:t>
            </a:r>
            <a:r>
              <a:rPr lang="en-US" sz="2400" dirty="0" err="1"/>
              <a:t>Inorder</a:t>
            </a:r>
            <a:r>
              <a:rPr lang="en-US" sz="2400" dirty="0"/>
              <a:t> </a:t>
            </a:r>
            <a:r>
              <a:rPr lang="en-US" sz="2400" dirty="0" err="1"/>
              <a:t>Treewalk</a:t>
            </a:r>
            <a:r>
              <a:rPr lang="en-US" sz="2400" dirty="0"/>
              <a:t> </a:t>
            </a:r>
          </a:p>
          <a:p>
            <a:r>
              <a:rPr lang="en-US" sz="2400" dirty="0"/>
              <a:t>Results -&gt; 10,15,45,79,90</a:t>
            </a:r>
          </a:p>
        </p:txBody>
      </p:sp>
    </p:spTree>
    <p:extLst>
      <p:ext uri="{BB962C8B-B14F-4D97-AF65-F5344CB8AC3E}">
        <p14:creationId xmlns:p14="http://schemas.microsoft.com/office/powerpoint/2010/main" val="37454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57EE9-A0D7-6A89-B622-B114C3C0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r>
              <a:rPr lang="en-US" sz="3600" b="1" dirty="0"/>
              <a:t>Insertion in BST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4C7C-797A-6D0F-13C4-CC791AF1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4937128"/>
          </a:xfrm>
        </p:spPr>
        <p:txBody>
          <a:bodyPr>
            <a:normAutofit/>
          </a:bodyPr>
          <a:lstStyle/>
          <a:p>
            <a:r>
              <a:rPr lang="en-US" dirty="0"/>
              <a:t>In what order we should insert ?</a:t>
            </a:r>
          </a:p>
          <a:p>
            <a:r>
              <a:rPr lang="en-US" dirty="0"/>
              <a:t>We want to store numbers {1,2,3,..,n} </a:t>
            </a:r>
          </a:p>
          <a:p>
            <a:r>
              <a:rPr lang="en-US" dirty="0"/>
              <a:t>Total time taken to insert the elements will be equal to the sum of the level numbers of node.</a:t>
            </a:r>
          </a:p>
          <a:p>
            <a:r>
              <a:rPr lang="en-US" dirty="0"/>
              <a:t>Thus if numbers were inserted in ascending order we would get a tree of height n-1 in which there is one node at each level.</a:t>
            </a:r>
          </a:p>
          <a:p>
            <a:r>
              <a:rPr lang="en-US" dirty="0"/>
              <a:t>So total time for insertion in this case is :-</a:t>
            </a:r>
          </a:p>
          <a:p>
            <a:r>
              <a:rPr lang="en-US" dirty="0"/>
              <a:t>1+2+3+4+5+…+n-1=O(n</a:t>
            </a:r>
            <a:r>
              <a:rPr lang="en-US" baseline="4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52574BA084746A174119A4CCA216F" ma:contentTypeVersion="11" ma:contentTypeDescription="Create a new document." ma:contentTypeScope="" ma:versionID="9a10e25b1321e08f1cc5fa63d078e0d2">
  <xsd:schema xmlns:xsd="http://www.w3.org/2001/XMLSchema" xmlns:xs="http://www.w3.org/2001/XMLSchema" xmlns:p="http://schemas.microsoft.com/office/2006/metadata/properties" xmlns:ns3="2e0a27e6-60ef-4017-bc76-f3639e31f4ed" xmlns:ns4="b42a47ef-a37b-43ef-9c94-0b0ed9a31099" targetNamespace="http://schemas.microsoft.com/office/2006/metadata/properties" ma:root="true" ma:fieldsID="d843e04d39eaacd578f9b4ce946adb99" ns3:_="" ns4:_="">
    <xsd:import namespace="2e0a27e6-60ef-4017-bc76-f3639e31f4ed"/>
    <xsd:import namespace="b42a47ef-a37b-43ef-9c94-0b0ed9a3109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a27e6-60ef-4017-bc76-f3639e31f4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a47ef-a37b-43ef-9c94-0b0ed9a31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B78C68-9AC9-4112-B167-90DFE6E2E0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28FFE5-6BFB-4786-91F4-FDB4F39F8973}">
  <ds:schemaRefs>
    <ds:schemaRef ds:uri="http://schemas.microsoft.com/office/2006/metadata/properties"/>
    <ds:schemaRef ds:uri="2e0a27e6-60ef-4017-bc76-f3639e31f4ed"/>
    <ds:schemaRef ds:uri="http://schemas.microsoft.com/office/2006/documentManagement/types"/>
    <ds:schemaRef ds:uri="http://purl.org/dc/elements/1.1/"/>
    <ds:schemaRef ds:uri="http://purl.org/dc/terms/"/>
    <ds:schemaRef ds:uri="b42a47ef-a37b-43ef-9c94-0b0ed9a31099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EF884DC-6A70-4A85-8605-A04C6C492B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0a27e6-60ef-4017-bc76-f3639e31f4ed"/>
    <ds:schemaRef ds:uri="b42a47ef-a37b-43ef-9c94-0b0ed9a31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2114</TotalTime>
  <Words>1000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                         Deletion in BST  </vt:lpstr>
      <vt:lpstr>Contents :-</vt:lpstr>
      <vt:lpstr>Deletion in BST :-</vt:lpstr>
      <vt:lpstr>Deletion Case -1 :-</vt:lpstr>
      <vt:lpstr>Deletion Case 2:-</vt:lpstr>
      <vt:lpstr>Deletion Case 3 :-</vt:lpstr>
      <vt:lpstr>In order Traversal of BST :-</vt:lpstr>
      <vt:lpstr>BST Sorting:-</vt:lpstr>
      <vt:lpstr>Insertion in BST :-</vt:lpstr>
      <vt:lpstr>Insertion time for the random permutation:-</vt:lpstr>
      <vt:lpstr>Let’s take an example:-</vt:lpstr>
      <vt:lpstr>Inserting a random permutation: </vt:lpstr>
      <vt:lpstr>Inserting a random permutation: </vt:lpstr>
      <vt:lpstr>Inserting a random permutation: </vt:lpstr>
      <vt:lpstr>Average time to insert n  keys:- </vt:lpstr>
      <vt:lpstr>Solving the recurrence relation: </vt:lpstr>
      <vt:lpstr>Solving the recurrence relation: </vt:lpstr>
      <vt:lpstr>The final term :- </vt:lpstr>
      <vt:lpstr>Summary:-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Suraj Chelani</dc:creator>
  <cp:lastModifiedBy>Suraj Chelani</cp:lastModifiedBy>
  <cp:revision>37</cp:revision>
  <dcterms:created xsi:type="dcterms:W3CDTF">2022-10-10T18:52:09Z</dcterms:created>
  <dcterms:modified xsi:type="dcterms:W3CDTF">2024-08-08T07:23:39Z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0x010100BB652574BA084746A174119A4CCA216F</vt:lpwstr>
  </property>
</Properties>
</file>