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1" r:id="rId7"/>
    <p:sldId id="272" r:id="rId8"/>
    <p:sldId id="273" r:id="rId9"/>
    <p:sldId id="274" r:id="rId10"/>
    <p:sldId id="275" r:id="rId11"/>
    <p:sldId id="276" r:id="rId12"/>
    <p:sldId id="258" r:id="rId13"/>
    <p:sldId id="262" r:id="rId14"/>
    <p:sldId id="263" r:id="rId15"/>
    <p:sldId id="264" r:id="rId16"/>
    <p:sldId id="259" r:id="rId17"/>
    <p:sldId id="260" r:id="rId18"/>
    <p:sldId id="267" r:id="rId19"/>
    <p:sldId id="265" r:id="rId20"/>
    <p:sldId id="266" r:id="rId21"/>
    <p:sldId id="268" r:id="rId22"/>
    <p:sldId id="269"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4AAC7-59A1-4089-8F60-0C3D76877C87}" v="12" dt="2022-10-11T08:16:12.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2AB9-0F87-C87F-E6C2-FEDF3FDC2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F8C0EC-51A9-3FCB-F7E6-8ED93DD32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1043C-A5FB-AE7F-1007-21C35BDFA0E0}"/>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5" name="Footer Placeholder 4">
            <a:extLst>
              <a:ext uri="{FF2B5EF4-FFF2-40B4-BE49-F238E27FC236}">
                <a16:creationId xmlns:a16="http://schemas.microsoft.com/office/drawing/2014/main" id="{86D18A9D-8827-F33B-B975-5F7B188E8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A1CC6-7F19-1F73-28AB-0B1F8028241F}"/>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21295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2502-59AA-29E9-6259-460FAFBDC9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46C3D-1A31-17DB-3D65-CD7E3E88B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ED182-2AD9-F0F4-CBFE-68969DD8914E}"/>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5" name="Footer Placeholder 4">
            <a:extLst>
              <a:ext uri="{FF2B5EF4-FFF2-40B4-BE49-F238E27FC236}">
                <a16:creationId xmlns:a16="http://schemas.microsoft.com/office/drawing/2014/main" id="{E88EB358-FCC5-0143-4C7C-5BB11B0BE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E5047-9497-2090-B0FB-213387175E6E}"/>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72136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6E0FE-257E-C5D4-AE0B-6C52A049EA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1D87D-A4EB-6348-C00E-FB24091A63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4F341-0906-1A79-99B2-9590EEE56F82}"/>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5" name="Footer Placeholder 4">
            <a:extLst>
              <a:ext uri="{FF2B5EF4-FFF2-40B4-BE49-F238E27FC236}">
                <a16:creationId xmlns:a16="http://schemas.microsoft.com/office/drawing/2014/main" id="{3490DC4C-66E6-9B64-0CF0-B5B14B751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56AFE-19CA-208E-B16B-B102F7B19FC5}"/>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295230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8168-5F7E-9524-10D7-FEE2D8F71A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A6978-7DDA-9893-065D-613D834C2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684A7-6255-8C0F-6E44-ECA04F24F07E}"/>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5" name="Footer Placeholder 4">
            <a:extLst>
              <a:ext uri="{FF2B5EF4-FFF2-40B4-BE49-F238E27FC236}">
                <a16:creationId xmlns:a16="http://schemas.microsoft.com/office/drawing/2014/main" id="{7EEEBC15-2F34-7EB9-F649-871871BDB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B2E33-C898-2FF5-E3D2-5A3B8D8FCE65}"/>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112478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5D63-6848-A2BE-4E7A-63ABB12AC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6FF2E-0D9E-783B-83A3-0FC2EF58E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A7CD1-9C37-CCC2-CE5F-E5C57D3E8409}"/>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5" name="Footer Placeholder 4">
            <a:extLst>
              <a:ext uri="{FF2B5EF4-FFF2-40B4-BE49-F238E27FC236}">
                <a16:creationId xmlns:a16="http://schemas.microsoft.com/office/drawing/2014/main" id="{521AC13F-7D66-E9D5-4EFC-3C774B1CA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B903A-6B71-16FB-8F49-137D0C4DAED1}"/>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380954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1BC1-77F3-C5A8-0DE8-5D03BD15F6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7606C-C241-FC94-9EF5-5BF4561BF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B2DC1-C968-A244-0F95-ADD4BAF637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5CCBAE-7D5D-E1F4-BB8C-F3728CC7B522}"/>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6" name="Footer Placeholder 5">
            <a:extLst>
              <a:ext uri="{FF2B5EF4-FFF2-40B4-BE49-F238E27FC236}">
                <a16:creationId xmlns:a16="http://schemas.microsoft.com/office/drawing/2014/main" id="{EB1C4749-FBD0-C762-B979-2AA636C5C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A1F16-7631-543B-BF9B-69F392D78865}"/>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146480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1BFC-5277-DE1A-3855-8C70984A3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F1890A-F950-6B83-2C4F-84E2B92EB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0EDAA-AA44-8A78-6530-4153E18E5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9192D-E040-D83B-E737-827E3F318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626BB-F932-A797-E583-A5D7972332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30C66-A8EB-7DB2-25EF-25BDA459560D}"/>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8" name="Footer Placeholder 7">
            <a:extLst>
              <a:ext uri="{FF2B5EF4-FFF2-40B4-BE49-F238E27FC236}">
                <a16:creationId xmlns:a16="http://schemas.microsoft.com/office/drawing/2014/main" id="{58005B63-80E7-53E6-9AEA-B3EBF6A40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2FE9EF-0AFF-2703-9D07-1AB3790B302E}"/>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360601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820E-1532-192D-EE8E-2559CCDE6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9C7D96-69CA-97B2-D129-04DBA71D64F6}"/>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4" name="Footer Placeholder 3">
            <a:extLst>
              <a:ext uri="{FF2B5EF4-FFF2-40B4-BE49-F238E27FC236}">
                <a16:creationId xmlns:a16="http://schemas.microsoft.com/office/drawing/2014/main" id="{645EC697-99B6-2ED2-5339-B499780E95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36FD4-E915-67E5-DFC3-BC432EB5A17D}"/>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191608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5D368-0001-BEF5-FE07-E085ACBB607D}"/>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3" name="Footer Placeholder 2">
            <a:extLst>
              <a:ext uri="{FF2B5EF4-FFF2-40B4-BE49-F238E27FC236}">
                <a16:creationId xmlns:a16="http://schemas.microsoft.com/office/drawing/2014/main" id="{A4B9FDC5-1EC7-3C94-4D02-836BDFAE53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12E0A-FBB7-190D-18C0-BE0F20A3C62D}"/>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30335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98B9-C487-D1A9-73F9-B58869ED9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AF21B-EB2C-0205-AAE4-43132CEB3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EF2FA3-F1D7-CC72-4579-8E3861BF1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FB269-AFB3-A4EE-5320-86FCC104401D}"/>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6" name="Footer Placeholder 5">
            <a:extLst>
              <a:ext uri="{FF2B5EF4-FFF2-40B4-BE49-F238E27FC236}">
                <a16:creationId xmlns:a16="http://schemas.microsoft.com/office/drawing/2014/main" id="{43CA501A-C2B9-83AF-4340-D8973D4B4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62B1C-FA5D-31F9-783C-E4964C41CC4D}"/>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45976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F7C9-0978-1736-44BA-451A46618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E6D1CB-609A-0C9B-F751-2D97A6D8A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3A1311-F15C-6E14-CDD1-082D27667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CB49D-882E-9216-1D44-83AA4EE5699C}"/>
              </a:ext>
            </a:extLst>
          </p:cNvPr>
          <p:cNvSpPr>
            <a:spLocks noGrp="1"/>
          </p:cNvSpPr>
          <p:nvPr>
            <p:ph type="dt" sz="half" idx="10"/>
          </p:nvPr>
        </p:nvSpPr>
        <p:spPr/>
        <p:txBody>
          <a:bodyPr/>
          <a:lstStyle/>
          <a:p>
            <a:fld id="{1BB4D752-9BF3-40D6-B482-D9239EB972D5}" type="datetimeFigureOut">
              <a:rPr lang="en-US" smtClean="0"/>
              <a:t>8/8/2024</a:t>
            </a:fld>
            <a:endParaRPr lang="en-US"/>
          </a:p>
        </p:txBody>
      </p:sp>
      <p:sp>
        <p:nvSpPr>
          <p:cNvPr id="6" name="Footer Placeholder 5">
            <a:extLst>
              <a:ext uri="{FF2B5EF4-FFF2-40B4-BE49-F238E27FC236}">
                <a16:creationId xmlns:a16="http://schemas.microsoft.com/office/drawing/2014/main" id="{CC6C9E70-379B-31FE-4F60-9A8DE329C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04D7-E3FA-21B0-320C-EF1399123A92}"/>
              </a:ext>
            </a:extLst>
          </p:cNvPr>
          <p:cNvSpPr>
            <a:spLocks noGrp="1"/>
          </p:cNvSpPr>
          <p:nvPr>
            <p:ph type="sldNum" sz="quarter" idx="12"/>
          </p:nvPr>
        </p:nvSpPr>
        <p:spPr/>
        <p:txBody>
          <a:bodyPr/>
          <a:lstStyle/>
          <a:p>
            <a:fld id="{A969C6CE-DE6E-4E45-A311-B11FD9A9E068}" type="slidenum">
              <a:rPr lang="en-US" smtClean="0"/>
              <a:t>‹#›</a:t>
            </a:fld>
            <a:endParaRPr lang="en-US"/>
          </a:p>
        </p:txBody>
      </p:sp>
    </p:spTree>
    <p:extLst>
      <p:ext uri="{BB962C8B-B14F-4D97-AF65-F5344CB8AC3E}">
        <p14:creationId xmlns:p14="http://schemas.microsoft.com/office/powerpoint/2010/main" val="352537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009BF-A4E6-383D-4BC7-0398644AC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037183-81C8-2FB0-827B-E4CF088E3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F17F9-C1EC-75C2-3CC8-9F61BC911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4D752-9BF3-40D6-B482-D9239EB972D5}" type="datetimeFigureOut">
              <a:rPr lang="en-US" smtClean="0"/>
              <a:t>8/8/2024</a:t>
            </a:fld>
            <a:endParaRPr lang="en-US"/>
          </a:p>
        </p:txBody>
      </p:sp>
      <p:sp>
        <p:nvSpPr>
          <p:cNvPr id="5" name="Footer Placeholder 4">
            <a:extLst>
              <a:ext uri="{FF2B5EF4-FFF2-40B4-BE49-F238E27FC236}">
                <a16:creationId xmlns:a16="http://schemas.microsoft.com/office/drawing/2014/main" id="{D3ADB7D8-E10F-C7D2-43DD-5D0603E31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B03A6-0C5C-F025-9955-F519108C9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9C6CE-DE6E-4E45-A311-B11FD9A9E068}" type="slidenum">
              <a:rPr lang="en-US" smtClean="0"/>
              <a:t>‹#›</a:t>
            </a:fld>
            <a:endParaRPr lang="en-US"/>
          </a:p>
        </p:txBody>
      </p:sp>
    </p:spTree>
    <p:extLst>
      <p:ext uri="{BB962C8B-B14F-4D97-AF65-F5344CB8AC3E}">
        <p14:creationId xmlns:p14="http://schemas.microsoft.com/office/powerpoint/2010/main" val="52766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9">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1">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CE3B82-2093-53E7-AF50-0C2BBECD5CCD}"/>
              </a:ext>
            </a:extLst>
          </p:cNvPr>
          <p:cNvSpPr>
            <a:spLocks noGrp="1"/>
          </p:cNvSpPr>
          <p:nvPr>
            <p:ph type="ctrTitle"/>
          </p:nvPr>
        </p:nvSpPr>
        <p:spPr>
          <a:xfrm>
            <a:off x="1524000" y="1005840"/>
            <a:ext cx="9031769" cy="2936382"/>
          </a:xfrm>
        </p:spPr>
        <p:txBody>
          <a:bodyPr>
            <a:normAutofit/>
          </a:bodyPr>
          <a:lstStyle/>
          <a:p>
            <a:r>
              <a:rPr lang="en-US" sz="6600" dirty="0"/>
              <a:t>Hashing</a:t>
            </a:r>
          </a:p>
        </p:txBody>
      </p:sp>
      <p:sp>
        <p:nvSpPr>
          <p:cNvPr id="3" name="Subtitle 2">
            <a:extLst>
              <a:ext uri="{FF2B5EF4-FFF2-40B4-BE49-F238E27FC236}">
                <a16:creationId xmlns:a16="http://schemas.microsoft.com/office/drawing/2014/main" id="{C01A813F-1DE9-5FAA-25E3-50AFD9C25268}"/>
              </a:ext>
            </a:extLst>
          </p:cNvPr>
          <p:cNvSpPr>
            <a:spLocks noGrp="1"/>
          </p:cNvSpPr>
          <p:nvPr>
            <p:ph type="subTitle" idx="1"/>
          </p:nvPr>
        </p:nvSpPr>
        <p:spPr>
          <a:xfrm>
            <a:off x="1524000" y="4034297"/>
            <a:ext cx="9031769" cy="1655762"/>
          </a:xfrm>
        </p:spPr>
        <p:txBody>
          <a:bodyPr>
            <a:normAutofit/>
          </a:bodyPr>
          <a:lstStyle/>
          <a:p>
            <a:r>
              <a:rPr lang="en-US" sz="3200" dirty="0"/>
              <a:t>Vivek  &amp; Suraj</a:t>
            </a:r>
          </a:p>
        </p:txBody>
      </p:sp>
      <p:grpSp>
        <p:nvGrpSpPr>
          <p:cNvPr id="57" name="Group 13">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58"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27">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71"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013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ABC1-F641-A23A-89D3-DAF53DFBEB51}"/>
              </a:ext>
            </a:extLst>
          </p:cNvPr>
          <p:cNvSpPr>
            <a:spLocks noGrp="1"/>
          </p:cNvSpPr>
          <p:nvPr>
            <p:ph type="title"/>
          </p:nvPr>
        </p:nvSpPr>
        <p:spPr>
          <a:xfrm>
            <a:off x="643467" y="321734"/>
            <a:ext cx="10905066" cy="1135737"/>
          </a:xfrm>
        </p:spPr>
        <p:txBody>
          <a:bodyPr>
            <a:normAutofit/>
          </a:bodyPr>
          <a:lstStyle/>
          <a:p>
            <a:r>
              <a:rPr lang="en-US" sz="3600" dirty="0">
                <a:solidFill>
                  <a:schemeClr val="tx2"/>
                </a:solidFill>
              </a:rPr>
              <a:t>Lookup in Linear probing:-</a:t>
            </a:r>
            <a:endParaRPr lang="en-US" sz="3600" dirty="0"/>
          </a:p>
        </p:txBody>
      </p:sp>
      <p:sp>
        <p:nvSpPr>
          <p:cNvPr id="3" name="Content Placeholder 2">
            <a:extLst>
              <a:ext uri="{FF2B5EF4-FFF2-40B4-BE49-F238E27FC236}">
                <a16:creationId xmlns:a16="http://schemas.microsoft.com/office/drawing/2014/main" id="{49EEC978-C403-C39E-BABA-FCAACDE48FE3}"/>
              </a:ext>
            </a:extLst>
          </p:cNvPr>
          <p:cNvSpPr>
            <a:spLocks noGrp="1"/>
          </p:cNvSpPr>
          <p:nvPr>
            <p:ph idx="1"/>
          </p:nvPr>
        </p:nvSpPr>
        <p:spPr>
          <a:xfrm>
            <a:off x="643469" y="1457472"/>
            <a:ext cx="5285804" cy="4719492"/>
          </a:xfrm>
        </p:spPr>
        <p:txBody>
          <a:bodyPr>
            <a:normAutofit/>
          </a:bodyPr>
          <a:lstStyle/>
          <a:p>
            <a:pPr marL="0" indent="0">
              <a:buNone/>
            </a:pPr>
            <a:r>
              <a:rPr lang="en-US" sz="2000" dirty="0"/>
              <a:t>To search for a key k we go to (k mod 13) and continue looking at successive locations till we find k or encounter an empty location</a:t>
            </a:r>
          </a:p>
          <a:p>
            <a:pPr marL="0" indent="0">
              <a:buNone/>
            </a:pPr>
            <a:r>
              <a:rPr lang="en-US" sz="2000" dirty="0"/>
              <a:t>Successful search :- to search for 31 we go to</a:t>
            </a:r>
          </a:p>
          <a:p>
            <a:pPr marL="0" indent="0">
              <a:buNone/>
            </a:pPr>
            <a:r>
              <a:rPr lang="en-US" sz="2000" dirty="0"/>
              <a:t>(31 mod 13) = 5 and continue onto location 6,7,8 </a:t>
            </a:r>
          </a:p>
          <a:p>
            <a:pPr marL="0" indent="0">
              <a:buNone/>
            </a:pPr>
            <a:r>
              <a:rPr lang="en-US" sz="2000" dirty="0"/>
              <a:t>Till we find 31 at location 10</a:t>
            </a:r>
          </a:p>
          <a:p>
            <a:pPr marL="0" indent="0">
              <a:buNone/>
            </a:pPr>
            <a:endParaRPr lang="en-US" sz="2000" dirty="0"/>
          </a:p>
          <a:p>
            <a:pPr marL="0" indent="0">
              <a:buNone/>
            </a:pPr>
            <a:r>
              <a:rPr lang="en-US" sz="2000" dirty="0"/>
              <a:t>Unsuccessful Search:-  to search for 33 we go to </a:t>
            </a:r>
          </a:p>
          <a:p>
            <a:pPr marL="0" indent="0">
              <a:buNone/>
            </a:pPr>
            <a:r>
              <a:rPr lang="en-US" sz="2000" dirty="0"/>
              <a:t>(33 mod 13) = 7 and continue till we encounter an empty location at 12 then we stop search as element is not in the hash table.</a:t>
            </a:r>
          </a:p>
          <a:p>
            <a:pPr marL="0" indent="0">
              <a:buNone/>
            </a:pPr>
            <a:br>
              <a:rPr lang="en-US" sz="1600" dirty="0"/>
            </a:br>
            <a:endParaRPr lang="en-US" sz="1600" dirty="0"/>
          </a:p>
        </p:txBody>
      </p:sp>
      <p:pic>
        <p:nvPicPr>
          <p:cNvPr id="4" name="Picture 3">
            <a:extLst>
              <a:ext uri="{FF2B5EF4-FFF2-40B4-BE49-F238E27FC236}">
                <a16:creationId xmlns:a16="http://schemas.microsoft.com/office/drawing/2014/main" id="{7B0802AA-EA2F-9F0C-E603-FE587281CFC5}"/>
              </a:ext>
            </a:extLst>
          </p:cNvPr>
          <p:cNvPicPr>
            <a:picLocks noChangeAspect="1"/>
          </p:cNvPicPr>
          <p:nvPr/>
        </p:nvPicPr>
        <p:blipFill>
          <a:blip r:embed="rId2"/>
          <a:stretch>
            <a:fillRect/>
          </a:stretch>
        </p:blipFill>
        <p:spPr>
          <a:xfrm>
            <a:off x="6680838" y="2438062"/>
            <a:ext cx="4954693" cy="990938"/>
          </a:xfrm>
          <a:prstGeom prst="rect">
            <a:avLst/>
          </a:prstGeom>
        </p:spPr>
      </p:pic>
    </p:spTree>
    <p:extLst>
      <p:ext uri="{BB962C8B-B14F-4D97-AF65-F5344CB8AC3E}">
        <p14:creationId xmlns:p14="http://schemas.microsoft.com/office/powerpoint/2010/main" val="261184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ABC1-F641-A23A-89D3-DAF53DFBEB51}"/>
              </a:ext>
            </a:extLst>
          </p:cNvPr>
          <p:cNvSpPr>
            <a:spLocks noGrp="1"/>
          </p:cNvSpPr>
          <p:nvPr>
            <p:ph type="title"/>
          </p:nvPr>
        </p:nvSpPr>
        <p:spPr>
          <a:xfrm>
            <a:off x="643467" y="321734"/>
            <a:ext cx="10905066" cy="1135737"/>
          </a:xfrm>
        </p:spPr>
        <p:txBody>
          <a:bodyPr>
            <a:normAutofit/>
          </a:bodyPr>
          <a:lstStyle/>
          <a:p>
            <a:r>
              <a:rPr lang="en-US" sz="3600" dirty="0">
                <a:solidFill>
                  <a:schemeClr val="tx2"/>
                </a:solidFill>
              </a:rPr>
              <a:t>Deletion in Linear probing:-</a:t>
            </a:r>
            <a:endParaRPr lang="en-US" sz="3600" dirty="0"/>
          </a:p>
        </p:txBody>
      </p:sp>
      <p:sp>
        <p:nvSpPr>
          <p:cNvPr id="3" name="Content Placeholder 2">
            <a:extLst>
              <a:ext uri="{FF2B5EF4-FFF2-40B4-BE49-F238E27FC236}">
                <a16:creationId xmlns:a16="http://schemas.microsoft.com/office/drawing/2014/main" id="{49EEC978-C403-C39E-BABA-FCAACDE48FE3}"/>
              </a:ext>
            </a:extLst>
          </p:cNvPr>
          <p:cNvSpPr>
            <a:spLocks noGrp="1"/>
          </p:cNvSpPr>
          <p:nvPr>
            <p:ph idx="1"/>
          </p:nvPr>
        </p:nvSpPr>
        <p:spPr>
          <a:xfrm>
            <a:off x="643469" y="1457472"/>
            <a:ext cx="5285804" cy="4719492"/>
          </a:xfrm>
        </p:spPr>
        <p:txBody>
          <a:bodyPr>
            <a:normAutofit/>
          </a:bodyPr>
          <a:lstStyle/>
          <a:p>
            <a:pPr>
              <a:buFont typeface="Wingdings" panose="05000000000000000000" pitchFamily="2" charset="2"/>
              <a:buChar char="§"/>
            </a:pPr>
            <a:r>
              <a:rPr lang="en-US" sz="2000" dirty="0"/>
              <a:t>To delete key 32 we first need to find it.</a:t>
            </a:r>
          </a:p>
          <a:p>
            <a:pPr>
              <a:buFont typeface="Wingdings" panose="05000000000000000000" pitchFamily="2" charset="2"/>
              <a:buChar char="§"/>
            </a:pPr>
            <a:r>
              <a:rPr lang="en-US" sz="2000" dirty="0"/>
              <a:t>32 is find at location 8 . And what if we just set this location to null as an empty element.</a:t>
            </a:r>
          </a:p>
          <a:p>
            <a:pPr>
              <a:buFont typeface="Wingdings" panose="05000000000000000000" pitchFamily="2" charset="2"/>
              <a:buChar char="§"/>
            </a:pPr>
            <a:r>
              <a:rPr lang="en-US" sz="2000" dirty="0"/>
              <a:t>Now if we search for 31 which is at location 10 in the hash table but we will encounter a null location before finding 31 so in that case the searching will be failed.</a:t>
            </a:r>
          </a:p>
          <a:p>
            <a:pPr>
              <a:buFont typeface="Wingdings" panose="05000000000000000000" pitchFamily="2" charset="2"/>
              <a:buChar char="Ø"/>
            </a:pPr>
            <a:endParaRPr lang="en-US" sz="2000" dirty="0"/>
          </a:p>
          <a:p>
            <a:pPr>
              <a:buFont typeface="Wingdings" panose="05000000000000000000" pitchFamily="2" charset="2"/>
              <a:buChar char="§"/>
            </a:pPr>
            <a:r>
              <a:rPr lang="en-US" sz="2000" dirty="0"/>
              <a:t>So instead of setting location 8 to null we can place a tombstone there (a marker).</a:t>
            </a:r>
          </a:p>
          <a:p>
            <a:pPr>
              <a:buFont typeface="Wingdings" panose="05000000000000000000" pitchFamily="2" charset="2"/>
              <a:buChar char="§"/>
            </a:pPr>
            <a:r>
              <a:rPr lang="en-US" sz="2000" dirty="0"/>
              <a:t>When a lookup encounters a tombstone it ignores it and continue to search with next location.</a:t>
            </a:r>
          </a:p>
          <a:p>
            <a:pPr marL="0" indent="0">
              <a:buNone/>
            </a:pPr>
            <a:endParaRPr lang="en-US" sz="1600" dirty="0"/>
          </a:p>
        </p:txBody>
      </p:sp>
      <p:pic>
        <p:nvPicPr>
          <p:cNvPr id="4" name="Picture 3">
            <a:extLst>
              <a:ext uri="{FF2B5EF4-FFF2-40B4-BE49-F238E27FC236}">
                <a16:creationId xmlns:a16="http://schemas.microsoft.com/office/drawing/2014/main" id="{7B0802AA-EA2F-9F0C-E603-FE587281CFC5}"/>
              </a:ext>
            </a:extLst>
          </p:cNvPr>
          <p:cNvPicPr>
            <a:picLocks noChangeAspect="1"/>
          </p:cNvPicPr>
          <p:nvPr/>
        </p:nvPicPr>
        <p:blipFill>
          <a:blip r:embed="rId2"/>
          <a:stretch>
            <a:fillRect/>
          </a:stretch>
        </p:blipFill>
        <p:spPr>
          <a:xfrm>
            <a:off x="6593838" y="1388415"/>
            <a:ext cx="4954693" cy="990938"/>
          </a:xfrm>
          <a:prstGeom prst="rect">
            <a:avLst/>
          </a:prstGeom>
        </p:spPr>
      </p:pic>
      <p:pic>
        <p:nvPicPr>
          <p:cNvPr id="6" name="Picture 5">
            <a:extLst>
              <a:ext uri="{FF2B5EF4-FFF2-40B4-BE49-F238E27FC236}">
                <a16:creationId xmlns:a16="http://schemas.microsoft.com/office/drawing/2014/main" id="{ED526359-F59D-1427-E62A-D7EDD0735116}"/>
              </a:ext>
            </a:extLst>
          </p:cNvPr>
          <p:cNvPicPr>
            <a:picLocks noChangeAspect="1"/>
          </p:cNvPicPr>
          <p:nvPr/>
        </p:nvPicPr>
        <p:blipFill>
          <a:blip r:embed="rId3"/>
          <a:stretch>
            <a:fillRect/>
          </a:stretch>
        </p:blipFill>
        <p:spPr>
          <a:xfrm>
            <a:off x="6593838" y="4632974"/>
            <a:ext cx="5096722" cy="981075"/>
          </a:xfrm>
          <a:prstGeom prst="rect">
            <a:avLst/>
          </a:prstGeom>
        </p:spPr>
      </p:pic>
      <p:pic>
        <p:nvPicPr>
          <p:cNvPr id="7" name="Picture 6">
            <a:extLst>
              <a:ext uri="{FF2B5EF4-FFF2-40B4-BE49-F238E27FC236}">
                <a16:creationId xmlns:a16="http://schemas.microsoft.com/office/drawing/2014/main" id="{A543D7AB-20B6-A746-FAFD-BD3D8EBD1B00}"/>
              </a:ext>
            </a:extLst>
          </p:cNvPr>
          <p:cNvPicPr>
            <a:picLocks noChangeAspect="1"/>
          </p:cNvPicPr>
          <p:nvPr/>
        </p:nvPicPr>
        <p:blipFill>
          <a:blip r:embed="rId4"/>
          <a:stretch>
            <a:fillRect/>
          </a:stretch>
        </p:blipFill>
        <p:spPr>
          <a:xfrm>
            <a:off x="6593838" y="2984530"/>
            <a:ext cx="4953000" cy="952500"/>
          </a:xfrm>
          <a:prstGeom prst="rect">
            <a:avLst/>
          </a:prstGeom>
        </p:spPr>
      </p:pic>
      <p:sp>
        <p:nvSpPr>
          <p:cNvPr id="8" name="TextBox 7">
            <a:extLst>
              <a:ext uri="{FF2B5EF4-FFF2-40B4-BE49-F238E27FC236}">
                <a16:creationId xmlns:a16="http://schemas.microsoft.com/office/drawing/2014/main" id="{FEF01C90-1BEB-F544-E9D7-25AED09251A5}"/>
              </a:ext>
            </a:extLst>
          </p:cNvPr>
          <p:cNvSpPr txBox="1"/>
          <p:nvPr/>
        </p:nvSpPr>
        <p:spPr>
          <a:xfrm>
            <a:off x="7684135" y="2379353"/>
            <a:ext cx="2336800" cy="584775"/>
          </a:xfrm>
          <a:prstGeom prst="rect">
            <a:avLst/>
          </a:prstGeom>
          <a:noFill/>
        </p:spPr>
        <p:txBody>
          <a:bodyPr wrap="square" rtlCol="0">
            <a:spAutoFit/>
          </a:bodyPr>
          <a:lstStyle/>
          <a:p>
            <a:r>
              <a:rPr lang="en-US" dirty="0"/>
              <a:t>               </a:t>
            </a:r>
            <a:r>
              <a:rPr lang="en-US" sz="3200" dirty="0"/>
              <a:t>↓</a:t>
            </a:r>
            <a:endParaRPr lang="en-US" dirty="0"/>
          </a:p>
        </p:txBody>
      </p:sp>
      <p:sp>
        <p:nvSpPr>
          <p:cNvPr id="9" name="TextBox 8">
            <a:extLst>
              <a:ext uri="{FF2B5EF4-FFF2-40B4-BE49-F238E27FC236}">
                <a16:creationId xmlns:a16="http://schemas.microsoft.com/office/drawing/2014/main" id="{244284D0-AA89-B1BA-7F08-950597345BA7}"/>
              </a:ext>
            </a:extLst>
          </p:cNvPr>
          <p:cNvSpPr txBox="1"/>
          <p:nvPr/>
        </p:nvSpPr>
        <p:spPr>
          <a:xfrm>
            <a:off x="7476278" y="3957432"/>
            <a:ext cx="3028950" cy="584775"/>
          </a:xfrm>
          <a:prstGeom prst="rect">
            <a:avLst/>
          </a:prstGeom>
          <a:noFill/>
        </p:spPr>
        <p:txBody>
          <a:bodyPr wrap="square" rtlCol="0">
            <a:spAutoFit/>
          </a:bodyPr>
          <a:lstStyle/>
          <a:p>
            <a:r>
              <a:rPr lang="en-US" sz="1800" dirty="0"/>
              <a:t>                   </a:t>
            </a:r>
            <a:r>
              <a:rPr lang="en-US" sz="3200" dirty="0"/>
              <a:t>↓</a:t>
            </a:r>
            <a:endParaRPr lang="en-US" dirty="0"/>
          </a:p>
        </p:txBody>
      </p:sp>
    </p:spTree>
    <p:extLst>
      <p:ext uri="{BB962C8B-B14F-4D97-AF65-F5344CB8AC3E}">
        <p14:creationId xmlns:p14="http://schemas.microsoft.com/office/powerpoint/2010/main" val="67375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2DB9-30BA-5B09-0E6F-53E9544C1487}"/>
              </a:ext>
            </a:extLst>
          </p:cNvPr>
          <p:cNvSpPr>
            <a:spLocks noGrp="1"/>
          </p:cNvSpPr>
          <p:nvPr>
            <p:ph type="title"/>
          </p:nvPr>
        </p:nvSpPr>
        <p:spPr/>
        <p:txBody>
          <a:bodyPr/>
          <a:lstStyle/>
          <a:p>
            <a:r>
              <a:rPr lang="en-US" sz="4400">
                <a:solidFill>
                  <a:schemeClr val="tx2"/>
                </a:solidFill>
              </a:rPr>
              <a:t>Deletion in Linear probing:-</a:t>
            </a:r>
            <a:endParaRPr lang="en-US" dirty="0"/>
          </a:p>
        </p:txBody>
      </p:sp>
      <p:sp>
        <p:nvSpPr>
          <p:cNvPr id="3" name="Content Placeholder 2">
            <a:extLst>
              <a:ext uri="{FF2B5EF4-FFF2-40B4-BE49-F238E27FC236}">
                <a16:creationId xmlns:a16="http://schemas.microsoft.com/office/drawing/2014/main" id="{6701931F-53C9-0A18-5112-CEA2B7DEE43C}"/>
              </a:ext>
            </a:extLst>
          </p:cNvPr>
          <p:cNvSpPr>
            <a:spLocks noGrp="1"/>
          </p:cNvSpPr>
          <p:nvPr>
            <p:ph idx="1"/>
          </p:nvPr>
        </p:nvSpPr>
        <p:spPr>
          <a:xfrm>
            <a:off x="838200" y="1619250"/>
            <a:ext cx="10515600" cy="4557713"/>
          </a:xfrm>
        </p:spPr>
        <p:txBody>
          <a:bodyPr/>
          <a:lstStyle/>
          <a:p>
            <a:r>
              <a:rPr lang="en-US"/>
              <a:t>If insert comes across a tombstone it puts the element at that location and removes the tombstone.</a:t>
            </a:r>
          </a:p>
          <a:p>
            <a:r>
              <a:rPr lang="en-US"/>
              <a:t>To many tombstone degrades the performance so in the case of too many tombstone we Rehash.</a:t>
            </a:r>
            <a:endParaRPr lang="en-US" dirty="0"/>
          </a:p>
        </p:txBody>
      </p:sp>
    </p:spTree>
    <p:extLst>
      <p:ext uri="{BB962C8B-B14F-4D97-AF65-F5344CB8AC3E}">
        <p14:creationId xmlns:p14="http://schemas.microsoft.com/office/powerpoint/2010/main" val="329862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77B808-335A-BEFB-40E1-C11B220B617E}"/>
              </a:ext>
            </a:extLst>
          </p:cNvPr>
          <p:cNvSpPr>
            <a:spLocks noGrp="1"/>
          </p:cNvSpPr>
          <p:nvPr>
            <p:ph type="title"/>
          </p:nvPr>
        </p:nvSpPr>
        <p:spPr>
          <a:xfrm>
            <a:off x="643467" y="321734"/>
            <a:ext cx="10905066" cy="1135737"/>
          </a:xfrm>
        </p:spPr>
        <p:txBody>
          <a:bodyPr>
            <a:normAutofit/>
          </a:bodyPr>
          <a:lstStyle/>
          <a:p>
            <a:r>
              <a:rPr lang="en-US" sz="3600" b="1" dirty="0">
                <a:latin typeface="urw-din"/>
              </a:rPr>
              <a:t>Double hashing</a:t>
            </a:r>
            <a:r>
              <a:rPr lang="en-US" sz="3600" b="1" i="0" dirty="0">
                <a:effectLst/>
                <a:latin typeface="urw-din"/>
              </a:rPr>
              <a:t> </a:t>
            </a:r>
            <a:r>
              <a:rPr lang="en-US" sz="3600" b="0" i="0" dirty="0">
                <a:effectLst/>
                <a:latin typeface="urw-din"/>
              </a:rPr>
              <a:t> </a:t>
            </a:r>
            <a:endParaRPr lang="en-US" sz="3600" dirty="0"/>
          </a:p>
        </p:txBody>
      </p:sp>
      <p:sp>
        <p:nvSpPr>
          <p:cNvPr id="3" name="Content Placeholder 2">
            <a:extLst>
              <a:ext uri="{FF2B5EF4-FFF2-40B4-BE49-F238E27FC236}">
                <a16:creationId xmlns:a16="http://schemas.microsoft.com/office/drawing/2014/main" id="{C7BEA3BC-E95F-607E-E89B-CA0491E6A3FD}"/>
              </a:ext>
            </a:extLst>
          </p:cNvPr>
          <p:cNvSpPr>
            <a:spLocks noGrp="1"/>
          </p:cNvSpPr>
          <p:nvPr>
            <p:ph idx="1"/>
          </p:nvPr>
        </p:nvSpPr>
        <p:spPr>
          <a:xfrm>
            <a:off x="643468" y="1351280"/>
            <a:ext cx="9932355" cy="4825683"/>
          </a:xfrm>
        </p:spPr>
        <p:txBody>
          <a:bodyPr>
            <a:normAutofit/>
          </a:bodyPr>
          <a:lstStyle/>
          <a:p>
            <a:r>
              <a:rPr lang="en-US" sz="2400" b="1" i="0" dirty="0">
                <a:solidFill>
                  <a:srgbClr val="273239"/>
                </a:solidFill>
                <a:effectLst/>
                <a:latin typeface="urw-din"/>
              </a:rPr>
              <a:t>Double hashing</a:t>
            </a:r>
            <a:r>
              <a:rPr lang="en-US" sz="2400" b="0" i="0" dirty="0">
                <a:solidFill>
                  <a:srgbClr val="273239"/>
                </a:solidFill>
                <a:effectLst/>
                <a:latin typeface="urw-din"/>
              </a:rPr>
              <a:t> is a collision resolving technique in </a:t>
            </a:r>
            <a:r>
              <a:rPr lang="en-US" sz="2400" b="1" i="0" dirty="0">
                <a:effectLst/>
                <a:latin typeface="urw-din"/>
              </a:rPr>
              <a:t>Open Addressed</a:t>
            </a:r>
            <a:r>
              <a:rPr lang="en-US" sz="2400" b="0" i="0" dirty="0">
                <a:effectLst/>
                <a:latin typeface="urw-din"/>
              </a:rPr>
              <a:t> Hash tables</a:t>
            </a:r>
            <a:r>
              <a:rPr lang="en-US" sz="2400" b="0" i="0" dirty="0">
                <a:solidFill>
                  <a:srgbClr val="273239"/>
                </a:solidFill>
                <a:effectLst/>
                <a:latin typeface="urw-din"/>
              </a:rPr>
              <a:t>. Double hashing uses the idea of applying a second hash function to key when a collision occurs.</a:t>
            </a:r>
          </a:p>
          <a:p>
            <a:r>
              <a:rPr lang="en-US" sz="2400" dirty="0">
                <a:solidFill>
                  <a:srgbClr val="273239"/>
                </a:solidFill>
                <a:latin typeface="urw-din"/>
              </a:rPr>
              <a:t>h1(k) is the position where we first check for key k.</a:t>
            </a:r>
          </a:p>
          <a:p>
            <a:r>
              <a:rPr lang="en-US" sz="2400" dirty="0">
                <a:solidFill>
                  <a:srgbClr val="273239"/>
                </a:solidFill>
                <a:latin typeface="urw-din"/>
              </a:rPr>
              <a:t>h2(k) determines the offset we use when searching for k.</a:t>
            </a:r>
          </a:p>
          <a:p>
            <a:r>
              <a:rPr lang="en-US" sz="2400" dirty="0">
                <a:solidFill>
                  <a:srgbClr val="273239"/>
                </a:solidFill>
                <a:latin typeface="urw-din"/>
              </a:rPr>
              <a:t>In linear probing h2(k) was always 1.</a:t>
            </a:r>
          </a:p>
          <a:p>
            <a:r>
              <a:rPr lang="en-US" sz="2400" dirty="0">
                <a:solidFill>
                  <a:srgbClr val="273239"/>
                </a:solidFill>
                <a:latin typeface="urw-din"/>
              </a:rPr>
              <a:t>If m is prime , we will then eventually examine each and every position of the table otherwise there can be a case when we cycle back to the first location which was occupied.</a:t>
            </a:r>
          </a:p>
          <a:p>
            <a:endParaRPr lang="en-US" dirty="0"/>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955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781AAE-7D54-DF60-9A14-79FBFEF9066F}"/>
              </a:ext>
            </a:extLst>
          </p:cNvPr>
          <p:cNvSpPr>
            <a:spLocks noGrp="1"/>
          </p:cNvSpPr>
          <p:nvPr>
            <p:ph type="title"/>
          </p:nvPr>
        </p:nvSpPr>
        <p:spPr>
          <a:xfrm>
            <a:off x="643467" y="209974"/>
            <a:ext cx="10905066" cy="1135737"/>
          </a:xfrm>
        </p:spPr>
        <p:txBody>
          <a:bodyPr>
            <a:normAutofit/>
          </a:bodyPr>
          <a:lstStyle/>
          <a:p>
            <a:r>
              <a:rPr lang="en-US" sz="3600" b="1"/>
              <a:t>Double Hashing Example:-</a:t>
            </a:r>
          </a:p>
        </p:txBody>
      </p:sp>
      <p:sp>
        <p:nvSpPr>
          <p:cNvPr id="3" name="Content Placeholder 2">
            <a:extLst>
              <a:ext uri="{FF2B5EF4-FFF2-40B4-BE49-F238E27FC236}">
                <a16:creationId xmlns:a16="http://schemas.microsoft.com/office/drawing/2014/main" id="{6198FFF8-A64E-2442-FA6A-9A5771484545}"/>
              </a:ext>
            </a:extLst>
          </p:cNvPr>
          <p:cNvSpPr>
            <a:spLocks noGrp="1"/>
          </p:cNvSpPr>
          <p:nvPr>
            <p:ph idx="1"/>
          </p:nvPr>
        </p:nvSpPr>
        <p:spPr>
          <a:xfrm>
            <a:off x="643468" y="1209040"/>
            <a:ext cx="4670211" cy="4967923"/>
          </a:xfrm>
        </p:spPr>
        <p:txBody>
          <a:bodyPr>
            <a:normAutofit/>
          </a:bodyPr>
          <a:lstStyle/>
          <a:p>
            <a:r>
              <a:rPr lang="en-US" sz="2000" dirty="0"/>
              <a:t>h1(k) = k mod 13</a:t>
            </a:r>
          </a:p>
          <a:p>
            <a:r>
              <a:rPr lang="en-US" sz="2000" dirty="0"/>
              <a:t>h2(k) = 8 – (k mod 8 )</a:t>
            </a:r>
          </a:p>
          <a:p>
            <a:r>
              <a:rPr lang="en-US" sz="2000" dirty="0"/>
              <a:t>Initially 18 41 22 goes there location with only h1(k) no collision so far.</a:t>
            </a:r>
          </a:p>
          <a:p>
            <a:r>
              <a:rPr lang="en-US" sz="2000" dirty="0"/>
              <a:t>For 44 h1(k) = 44 mod 13 = 5 which is occupied so we use h2(k) = 8 – (44 mod 8) = 8 – 4 = 4</a:t>
            </a:r>
          </a:p>
          <a:p>
            <a:r>
              <a:rPr lang="en-US" sz="2000" dirty="0"/>
              <a:t>So we check for 5+4 = 9</a:t>
            </a:r>
            <a:r>
              <a:rPr lang="en-US" sz="2000" baseline="30000" dirty="0"/>
              <a:t>th</a:t>
            </a:r>
            <a:r>
              <a:rPr lang="en-US" sz="2000" dirty="0"/>
              <a:t> location which is also occupied so we again jump for places and put the key at 0</a:t>
            </a:r>
            <a:r>
              <a:rPr lang="en-US" sz="2000" baseline="30000" dirty="0"/>
              <a:t>th</a:t>
            </a:r>
            <a:r>
              <a:rPr lang="en-US" sz="2000" dirty="0"/>
              <a:t> index .</a:t>
            </a:r>
          </a:p>
          <a:p>
            <a:endParaRPr lang="en-US" sz="2000" dirty="0"/>
          </a:p>
        </p:txBody>
      </p:sp>
      <p:grpSp>
        <p:nvGrpSpPr>
          <p:cNvPr id="18"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BF97DFD1-1716-3F1D-24F5-ECCBCCE38E6E}"/>
              </a:ext>
            </a:extLst>
          </p:cNvPr>
          <p:cNvPicPr>
            <a:picLocks noChangeAspect="1"/>
          </p:cNvPicPr>
          <p:nvPr/>
        </p:nvPicPr>
        <p:blipFill>
          <a:blip r:embed="rId2"/>
          <a:stretch>
            <a:fillRect/>
          </a:stretch>
        </p:blipFill>
        <p:spPr>
          <a:xfrm>
            <a:off x="5479388" y="1003057"/>
            <a:ext cx="5464569" cy="1313424"/>
          </a:xfrm>
          <a:prstGeom prst="rect">
            <a:avLst/>
          </a:prstGeom>
        </p:spPr>
      </p:pic>
      <p:grpSp>
        <p:nvGrpSpPr>
          <p:cNvPr id="22"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330955C1-1D42-5BC6-B534-FD4249C8785F}"/>
              </a:ext>
            </a:extLst>
          </p:cNvPr>
          <p:cNvSpPr txBox="1"/>
          <p:nvPr/>
        </p:nvSpPr>
        <p:spPr>
          <a:xfrm flipH="1">
            <a:off x="5817188" y="1094209"/>
            <a:ext cx="972709" cy="369332"/>
          </a:xfrm>
          <a:prstGeom prst="rect">
            <a:avLst/>
          </a:prstGeom>
          <a:noFill/>
        </p:spPr>
        <p:txBody>
          <a:bodyPr wrap="square" rtlCol="0">
            <a:spAutoFit/>
          </a:bodyPr>
          <a:lstStyle/>
          <a:p>
            <a:r>
              <a:rPr lang="en-US" dirty="0"/>
              <a:t>Keys:-</a:t>
            </a:r>
          </a:p>
        </p:txBody>
      </p:sp>
      <p:pic>
        <p:nvPicPr>
          <p:cNvPr id="13" name="Picture 12">
            <a:extLst>
              <a:ext uri="{FF2B5EF4-FFF2-40B4-BE49-F238E27FC236}">
                <a16:creationId xmlns:a16="http://schemas.microsoft.com/office/drawing/2014/main" id="{2B9B7725-06EE-6695-1B88-EC739E088521}"/>
              </a:ext>
            </a:extLst>
          </p:cNvPr>
          <p:cNvPicPr>
            <a:picLocks noChangeAspect="1"/>
          </p:cNvPicPr>
          <p:nvPr/>
        </p:nvPicPr>
        <p:blipFill>
          <a:blip r:embed="rId3"/>
          <a:stretch>
            <a:fillRect/>
          </a:stretch>
        </p:blipFill>
        <p:spPr>
          <a:xfrm>
            <a:off x="5491185" y="2753822"/>
            <a:ext cx="5452772" cy="1127298"/>
          </a:xfrm>
          <a:prstGeom prst="rect">
            <a:avLst/>
          </a:prstGeom>
        </p:spPr>
      </p:pic>
      <p:pic>
        <p:nvPicPr>
          <p:cNvPr id="17" name="Picture 16">
            <a:extLst>
              <a:ext uri="{FF2B5EF4-FFF2-40B4-BE49-F238E27FC236}">
                <a16:creationId xmlns:a16="http://schemas.microsoft.com/office/drawing/2014/main" id="{B76FD33A-7CD1-9655-3420-4D39AB6D492D}"/>
              </a:ext>
            </a:extLst>
          </p:cNvPr>
          <p:cNvPicPr>
            <a:picLocks noChangeAspect="1"/>
          </p:cNvPicPr>
          <p:nvPr/>
        </p:nvPicPr>
        <p:blipFill>
          <a:blip r:embed="rId4"/>
          <a:stretch>
            <a:fillRect/>
          </a:stretch>
        </p:blipFill>
        <p:spPr>
          <a:xfrm>
            <a:off x="5479388" y="4186381"/>
            <a:ext cx="5257800" cy="1313425"/>
          </a:xfrm>
          <a:prstGeom prst="rect">
            <a:avLst/>
          </a:prstGeom>
        </p:spPr>
      </p:pic>
    </p:spTree>
    <p:extLst>
      <p:ext uri="{BB962C8B-B14F-4D97-AF65-F5344CB8AC3E}">
        <p14:creationId xmlns:p14="http://schemas.microsoft.com/office/powerpoint/2010/main" val="410652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B329ED-D3BA-AD88-35A2-6A145197CF8E}"/>
              </a:ext>
            </a:extLst>
          </p:cNvPr>
          <p:cNvSpPr>
            <a:spLocks noGrp="1"/>
          </p:cNvSpPr>
          <p:nvPr>
            <p:ph type="title"/>
          </p:nvPr>
        </p:nvSpPr>
        <p:spPr>
          <a:xfrm>
            <a:off x="643467" y="321734"/>
            <a:ext cx="10905066" cy="1135737"/>
          </a:xfrm>
        </p:spPr>
        <p:txBody>
          <a:bodyPr>
            <a:normAutofit/>
          </a:bodyPr>
          <a:lstStyle/>
          <a:p>
            <a:r>
              <a:rPr lang="en-US" sz="3600" b="1" i="0">
                <a:effectLst/>
                <a:latin typeface="urw-din"/>
              </a:rPr>
              <a:t>Advantages of Double hashing</a:t>
            </a:r>
            <a:br>
              <a:rPr lang="en-US" sz="3600" b="0" i="0">
                <a:effectLst/>
                <a:latin typeface="urw-din"/>
              </a:rPr>
            </a:br>
            <a:endParaRPr lang="en-US" sz="3600"/>
          </a:p>
        </p:txBody>
      </p:sp>
      <p:sp>
        <p:nvSpPr>
          <p:cNvPr id="3" name="Content Placeholder 2">
            <a:extLst>
              <a:ext uri="{FF2B5EF4-FFF2-40B4-BE49-F238E27FC236}">
                <a16:creationId xmlns:a16="http://schemas.microsoft.com/office/drawing/2014/main" id="{0F684C99-B552-1973-2E45-74E9566BDBC5}"/>
              </a:ext>
            </a:extLst>
          </p:cNvPr>
          <p:cNvSpPr>
            <a:spLocks noGrp="1"/>
          </p:cNvSpPr>
          <p:nvPr>
            <p:ph idx="1"/>
          </p:nvPr>
        </p:nvSpPr>
        <p:spPr>
          <a:xfrm>
            <a:off x="643467" y="1782981"/>
            <a:ext cx="10905066" cy="4393982"/>
          </a:xfrm>
        </p:spPr>
        <p:txBody>
          <a:bodyPr>
            <a:normAutofit/>
          </a:bodyPr>
          <a:lstStyle/>
          <a:p>
            <a:pPr fontAlgn="base">
              <a:buFont typeface="Arial" panose="020B0604020202020204" pitchFamily="34" charset="0"/>
              <a:buChar char="•"/>
            </a:pPr>
            <a:r>
              <a:rPr lang="en-US" sz="2400" b="0" i="0" dirty="0">
                <a:effectLst/>
                <a:latin typeface="urw-din"/>
              </a:rPr>
              <a:t>The advantage of Double hashing is that it is one of the best </a:t>
            </a:r>
          </a:p>
          <a:p>
            <a:pPr marL="0" indent="0" fontAlgn="base">
              <a:buNone/>
            </a:pPr>
            <a:r>
              <a:rPr lang="en-US" sz="2400" dirty="0">
                <a:latin typeface="urw-din"/>
              </a:rPr>
              <a:t> </a:t>
            </a:r>
            <a:r>
              <a:rPr lang="en-US" sz="2400" b="0" i="0" dirty="0">
                <a:effectLst/>
                <a:latin typeface="urw-din"/>
              </a:rPr>
              <a:t>form of probing, producing a uniform distribution </a:t>
            </a:r>
          </a:p>
          <a:p>
            <a:pPr marL="0" indent="0" fontAlgn="base">
              <a:buNone/>
            </a:pPr>
            <a:r>
              <a:rPr lang="en-US" sz="2400" b="0" i="0" dirty="0">
                <a:effectLst/>
                <a:latin typeface="urw-din"/>
              </a:rPr>
              <a:t>of records throughout a hash table.</a:t>
            </a:r>
          </a:p>
          <a:p>
            <a:pPr fontAlgn="base">
              <a:buFont typeface="Arial" panose="020B0604020202020204" pitchFamily="34" charset="0"/>
              <a:buChar char="•"/>
            </a:pPr>
            <a:r>
              <a:rPr lang="en-US" sz="2400" b="0" i="0" dirty="0">
                <a:effectLst/>
                <a:latin typeface="urw-din"/>
              </a:rPr>
              <a:t>This technique does not yield any clusters.</a:t>
            </a:r>
          </a:p>
          <a:p>
            <a:pPr fontAlgn="base">
              <a:buFont typeface="Arial" panose="020B0604020202020204" pitchFamily="34" charset="0"/>
              <a:buChar char="•"/>
            </a:pPr>
            <a:r>
              <a:rPr lang="en-US" sz="2400" b="0" i="0" dirty="0">
                <a:effectLst/>
                <a:latin typeface="urw-din"/>
              </a:rPr>
              <a:t>It is one of effective method for resolving collisions.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8577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5ABA2E-8DC2-850A-1D06-27BC7914D3F9}"/>
              </a:ext>
            </a:extLst>
          </p:cNvPr>
          <p:cNvSpPr>
            <a:spLocks noGrp="1"/>
          </p:cNvSpPr>
          <p:nvPr>
            <p:ph type="title"/>
          </p:nvPr>
        </p:nvSpPr>
        <p:spPr>
          <a:xfrm>
            <a:off x="643467" y="321734"/>
            <a:ext cx="10905066" cy="1135737"/>
          </a:xfrm>
        </p:spPr>
        <p:txBody>
          <a:bodyPr>
            <a:normAutofit/>
          </a:bodyPr>
          <a:lstStyle/>
          <a:p>
            <a:r>
              <a:rPr lang="en-US" sz="3600"/>
              <a:t>Analysis of Double hashing:-</a:t>
            </a:r>
            <a:br>
              <a:rPr lang="en-US" sz="3600"/>
            </a:br>
            <a:endParaRPr lang="en-US" sz="3600"/>
          </a:p>
        </p:txBody>
      </p:sp>
      <p:sp>
        <p:nvSpPr>
          <p:cNvPr id="3" name="Content Placeholder 2">
            <a:extLst>
              <a:ext uri="{FF2B5EF4-FFF2-40B4-BE49-F238E27FC236}">
                <a16:creationId xmlns:a16="http://schemas.microsoft.com/office/drawing/2014/main" id="{CA852277-CDC8-7CB8-79E1-2A1FB215B504}"/>
              </a:ext>
            </a:extLst>
          </p:cNvPr>
          <p:cNvSpPr>
            <a:spLocks noGrp="1"/>
          </p:cNvSpPr>
          <p:nvPr>
            <p:ph idx="1"/>
          </p:nvPr>
        </p:nvSpPr>
        <p:spPr>
          <a:xfrm>
            <a:off x="643467" y="1190625"/>
            <a:ext cx="10905066" cy="4986338"/>
          </a:xfrm>
        </p:spPr>
        <p:txBody>
          <a:bodyPr>
            <a:normAutofit/>
          </a:bodyPr>
          <a:lstStyle/>
          <a:p>
            <a:r>
              <a:rPr lang="en-US" sz="2000" dirty="0"/>
              <a:t>The load factor </a:t>
            </a:r>
            <a:r>
              <a:rPr lang="el-GR" sz="2000" b="0" i="0" dirty="0">
                <a:effectLst/>
                <a:latin typeface="Roboto" panose="02000000000000000000" pitchFamily="2" charset="0"/>
              </a:rPr>
              <a:t>α</a:t>
            </a:r>
            <a:r>
              <a:rPr lang="en-US" sz="2000" b="0" i="0" dirty="0">
                <a:effectLst/>
                <a:latin typeface="Roboto" panose="02000000000000000000" pitchFamily="2" charset="0"/>
              </a:rPr>
              <a:t> is always  &lt; 1. </a:t>
            </a:r>
          </a:p>
          <a:p>
            <a:r>
              <a:rPr lang="el-GR" sz="2000" b="0" i="0" dirty="0">
                <a:effectLst/>
                <a:latin typeface="Roboto" panose="02000000000000000000" pitchFamily="2" charset="0"/>
              </a:rPr>
              <a:t>α </a:t>
            </a:r>
            <a:r>
              <a:rPr lang="en-US" sz="2000" b="0" i="0" dirty="0">
                <a:effectLst/>
                <a:latin typeface="Roboto" panose="02000000000000000000" pitchFamily="2" charset="0"/>
              </a:rPr>
              <a:t> =the number of elements / the hash table size ( n/m)</a:t>
            </a:r>
          </a:p>
          <a:p>
            <a:r>
              <a:rPr lang="en-US" sz="2000" dirty="0">
                <a:latin typeface="Roboto" panose="02000000000000000000" pitchFamily="2" charset="0"/>
              </a:rPr>
              <a:t>We assume for analysis that every probe looks at a random location in the table.</a:t>
            </a:r>
          </a:p>
          <a:p>
            <a:r>
              <a:rPr lang="en-US" sz="2000" b="0" i="0" dirty="0">
                <a:effectLst/>
                <a:latin typeface="Roboto" panose="02000000000000000000" pitchFamily="2" charset="0"/>
              </a:rPr>
              <a:t>1- </a:t>
            </a:r>
            <a:r>
              <a:rPr lang="el-GR" sz="2000" b="0" i="0" dirty="0">
                <a:effectLst/>
                <a:latin typeface="Roboto" panose="02000000000000000000" pitchFamily="2" charset="0"/>
              </a:rPr>
              <a:t>α</a:t>
            </a:r>
            <a:r>
              <a:rPr lang="en-US" sz="2000" b="0" i="0" dirty="0">
                <a:effectLst/>
                <a:latin typeface="Roboto" panose="02000000000000000000" pitchFamily="2" charset="0"/>
              </a:rPr>
              <a:t> fraction of the table is empty</a:t>
            </a:r>
          </a:p>
          <a:p>
            <a:r>
              <a:rPr lang="en-US" sz="2000" b="1" dirty="0">
                <a:latin typeface="Roboto" panose="02000000000000000000" pitchFamily="2" charset="0"/>
              </a:rPr>
              <a:t>Unsuccessful search:- </a:t>
            </a:r>
          </a:p>
          <a:p>
            <a:pPr marL="0" indent="0">
              <a:buNone/>
            </a:pPr>
            <a:r>
              <a:rPr lang="en-US" sz="2000" dirty="0">
                <a:latin typeface="Roboto" panose="02000000000000000000" pitchFamily="2" charset="0"/>
              </a:rPr>
              <a:t>  Expected number of probes required to find </a:t>
            </a:r>
          </a:p>
          <a:p>
            <a:pPr marL="0" indent="0">
              <a:buNone/>
            </a:pPr>
            <a:r>
              <a:rPr lang="en-US" sz="2000" dirty="0">
                <a:latin typeface="Roboto" panose="02000000000000000000" pitchFamily="2" charset="0"/>
              </a:rPr>
              <a:t>  a empty location (unsuccessful search) is 1/1-</a:t>
            </a:r>
            <a:r>
              <a:rPr lang="el-GR" sz="2000" b="0" i="0" dirty="0">
                <a:effectLst/>
                <a:latin typeface="Roboto" panose="02000000000000000000" pitchFamily="2" charset="0"/>
              </a:rPr>
              <a:t> α</a:t>
            </a:r>
            <a:r>
              <a:rPr lang="en-US" sz="2000" b="0" i="0" dirty="0">
                <a:effectLst/>
                <a:latin typeface="Roboto" panose="02000000000000000000" pitchFamily="2" charset="0"/>
              </a:rPr>
              <a:t>.</a:t>
            </a:r>
          </a:p>
          <a:p>
            <a:r>
              <a:rPr lang="en-US" sz="2000" dirty="0">
                <a:latin typeface="Roboto" panose="02000000000000000000" pitchFamily="2" charset="0"/>
              </a:rPr>
              <a:t>If 1/10</a:t>
            </a:r>
            <a:r>
              <a:rPr lang="en-US" sz="2000" baseline="30000" dirty="0">
                <a:latin typeface="Roboto" panose="02000000000000000000" pitchFamily="2" charset="0"/>
              </a:rPr>
              <a:t>th</a:t>
            </a:r>
            <a:r>
              <a:rPr lang="en-US" sz="2000" dirty="0">
                <a:latin typeface="Roboto" panose="02000000000000000000" pitchFamily="2" charset="0"/>
              </a:rPr>
              <a:t> of the is empty than on an avg we might need 10 probes to find a empty location .</a:t>
            </a:r>
            <a:endParaRPr lang="en-US" sz="2000" b="0" i="0" dirty="0">
              <a:effectLst/>
              <a:latin typeface="Roboto" panose="02000000000000000000" pitchFamily="2" charset="0"/>
            </a:endParaRPr>
          </a:p>
          <a:p>
            <a:endParaRPr lang="en-US" sz="2000" b="0" i="0" dirty="0">
              <a:effectLst/>
              <a:latin typeface="Roboto" panose="02000000000000000000" pitchFamily="2" charset="0"/>
            </a:endParaRPr>
          </a:p>
          <a:p>
            <a:endParaRPr lang="en-US" sz="2000"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377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DEA0D6-5858-20EB-1B82-B0DDB7E19FC1}"/>
              </a:ext>
            </a:extLst>
          </p:cNvPr>
          <p:cNvSpPr>
            <a:spLocks noGrp="1"/>
          </p:cNvSpPr>
          <p:nvPr>
            <p:ph type="title"/>
          </p:nvPr>
        </p:nvSpPr>
        <p:spPr>
          <a:xfrm>
            <a:off x="643467" y="321734"/>
            <a:ext cx="10905066" cy="1135737"/>
          </a:xfrm>
        </p:spPr>
        <p:txBody>
          <a:bodyPr>
            <a:normAutofit/>
          </a:bodyPr>
          <a:lstStyle/>
          <a:p>
            <a:r>
              <a:rPr lang="en-US" sz="3600"/>
              <a:t>Successful Search</a:t>
            </a:r>
          </a:p>
        </p:txBody>
      </p:sp>
      <p:sp>
        <p:nvSpPr>
          <p:cNvPr id="3" name="Content Placeholder 2">
            <a:extLst>
              <a:ext uri="{FF2B5EF4-FFF2-40B4-BE49-F238E27FC236}">
                <a16:creationId xmlns:a16="http://schemas.microsoft.com/office/drawing/2014/main" id="{F38168F4-D891-0402-21F4-5BEA95BBA334}"/>
              </a:ext>
            </a:extLst>
          </p:cNvPr>
          <p:cNvSpPr>
            <a:spLocks noGrp="1"/>
          </p:cNvSpPr>
          <p:nvPr>
            <p:ph idx="1"/>
          </p:nvPr>
        </p:nvSpPr>
        <p:spPr>
          <a:xfrm>
            <a:off x="643469" y="1782981"/>
            <a:ext cx="4008384" cy="4393982"/>
          </a:xfrm>
        </p:spPr>
        <p:txBody>
          <a:bodyPr>
            <a:normAutofit/>
          </a:bodyPr>
          <a:lstStyle/>
          <a:p>
            <a:r>
              <a:rPr lang="en-US" sz="2400" dirty="0"/>
              <a:t>Average no. of probes for a successful search = Average no. of probes required for inserting all elements.</a:t>
            </a:r>
          </a:p>
          <a:p>
            <a:r>
              <a:rPr lang="en-US" sz="2400" dirty="0"/>
              <a:t>To insert an element we need to find an empty location.</a:t>
            </a:r>
          </a:p>
          <a:p>
            <a:endParaRPr lang="en-US"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DB6DAE20-148C-7130-89F2-02804DC52F6C}"/>
              </a:ext>
            </a:extLst>
          </p:cNvPr>
          <p:cNvPicPr>
            <a:picLocks noChangeAspect="1"/>
          </p:cNvPicPr>
          <p:nvPr/>
        </p:nvPicPr>
        <p:blipFill>
          <a:blip r:embed="rId2"/>
          <a:stretch>
            <a:fillRect/>
          </a:stretch>
        </p:blipFill>
        <p:spPr>
          <a:xfrm>
            <a:off x="5452432" y="1697307"/>
            <a:ext cx="6253212" cy="189159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AB08F2A5-1F63-320C-0BCE-B1E4102D849A}"/>
              </a:ext>
            </a:extLst>
          </p:cNvPr>
          <p:cNvSpPr txBox="1"/>
          <p:nvPr/>
        </p:nvSpPr>
        <p:spPr>
          <a:xfrm>
            <a:off x="5807263" y="3933491"/>
            <a:ext cx="5543550" cy="1200329"/>
          </a:xfrm>
          <a:prstGeom prst="rect">
            <a:avLst/>
          </a:prstGeom>
          <a:noFill/>
        </p:spPr>
        <p:txBody>
          <a:bodyPr wrap="square" rtlCol="0">
            <a:spAutoFit/>
          </a:bodyPr>
          <a:lstStyle/>
          <a:p>
            <a:r>
              <a:rPr lang="en-US" dirty="0"/>
              <a:t>For first m/2 elements the half of the table is empty so the expected number of probes required to insert will not be more than 2.</a:t>
            </a:r>
          </a:p>
          <a:p>
            <a:r>
              <a:rPr lang="en-US" dirty="0"/>
              <a:t>Same goes for next elements.</a:t>
            </a:r>
          </a:p>
        </p:txBody>
      </p:sp>
    </p:spTree>
    <p:extLst>
      <p:ext uri="{BB962C8B-B14F-4D97-AF65-F5344CB8AC3E}">
        <p14:creationId xmlns:p14="http://schemas.microsoft.com/office/powerpoint/2010/main" val="20760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09D39B-5EB5-4F9D-9614-31BD9C834076}"/>
              </a:ext>
            </a:extLst>
          </p:cNvPr>
          <p:cNvSpPr>
            <a:spLocks noGrp="1"/>
          </p:cNvSpPr>
          <p:nvPr>
            <p:ph type="title"/>
          </p:nvPr>
        </p:nvSpPr>
        <p:spPr>
          <a:xfrm>
            <a:off x="643467" y="321734"/>
            <a:ext cx="10905066" cy="1135737"/>
          </a:xfrm>
        </p:spPr>
        <p:txBody>
          <a:bodyPr>
            <a:normAutofit/>
          </a:bodyPr>
          <a:lstStyle/>
          <a:p>
            <a:r>
              <a:rPr lang="en-US" sz="3600"/>
              <a:t>Analysis</a:t>
            </a:r>
          </a:p>
        </p:txBody>
      </p:sp>
      <p:sp>
        <p:nvSpPr>
          <p:cNvPr id="3" name="Content Placeholder 2">
            <a:extLst>
              <a:ext uri="{FF2B5EF4-FFF2-40B4-BE49-F238E27FC236}">
                <a16:creationId xmlns:a16="http://schemas.microsoft.com/office/drawing/2014/main" id="{3B836CFD-3978-0D40-95AA-78AA6FBE9214}"/>
              </a:ext>
            </a:extLst>
          </p:cNvPr>
          <p:cNvSpPr>
            <a:spLocks noGrp="1"/>
          </p:cNvSpPr>
          <p:nvPr>
            <p:ph idx="1"/>
          </p:nvPr>
        </p:nvSpPr>
        <p:spPr>
          <a:xfrm>
            <a:off x="643467" y="1457471"/>
            <a:ext cx="10905066" cy="4719492"/>
          </a:xfrm>
        </p:spPr>
        <p:txBody>
          <a:bodyPr>
            <a:normAutofit/>
          </a:bodyPr>
          <a:lstStyle/>
          <a:p>
            <a:r>
              <a:rPr lang="en-US" sz="2400" dirty="0"/>
              <a:t>No. of probes required to insert m/2+m/4+m/8+ ….. +m/2</a:t>
            </a:r>
            <a:r>
              <a:rPr lang="en-US" sz="2400" baseline="30000" dirty="0"/>
              <a:t>i</a:t>
            </a:r>
            <a:r>
              <a:rPr lang="en-US" sz="2400" dirty="0"/>
              <a:t>   </a:t>
            </a:r>
          </a:p>
          <a:p>
            <a:pPr marL="0" indent="0">
              <a:buNone/>
            </a:pPr>
            <a:r>
              <a:rPr lang="en-US" sz="2400" dirty="0"/>
              <a:t>    elements = m * </a:t>
            </a:r>
            <a:r>
              <a:rPr lang="en-US" sz="2400" dirty="0" err="1"/>
              <a:t>i</a:t>
            </a:r>
            <a:r>
              <a:rPr lang="en-US" sz="2400" dirty="0"/>
              <a:t> .</a:t>
            </a:r>
          </a:p>
          <a:p>
            <a:r>
              <a:rPr lang="en-US" sz="2400" dirty="0"/>
              <a:t> After m * </a:t>
            </a:r>
            <a:r>
              <a:rPr lang="en-US" sz="2400" dirty="0" err="1"/>
              <a:t>i</a:t>
            </a:r>
            <a:r>
              <a:rPr lang="en-US" sz="2400" dirty="0"/>
              <a:t> probes  2</a:t>
            </a:r>
            <a:r>
              <a:rPr lang="en-US" sz="2400" baseline="30000" dirty="0"/>
              <a:t>-i</a:t>
            </a:r>
            <a:r>
              <a:rPr lang="en-US" sz="2400" dirty="0"/>
              <a:t> fraction of the table is empty.</a:t>
            </a:r>
          </a:p>
          <a:p>
            <a:r>
              <a:rPr lang="en-US" sz="2400" dirty="0"/>
              <a:t>No of probes required to leave 1 – </a:t>
            </a:r>
            <a:r>
              <a:rPr lang="el-GR" sz="2400" b="0" i="0" dirty="0">
                <a:effectLst/>
                <a:latin typeface="Roboto" panose="02000000000000000000" pitchFamily="2" charset="0"/>
              </a:rPr>
              <a:t>α</a:t>
            </a:r>
            <a:r>
              <a:rPr lang="en-US" sz="2400" b="0" i="0" dirty="0">
                <a:effectLst/>
                <a:latin typeface="Roboto" panose="02000000000000000000" pitchFamily="2" charset="0"/>
              </a:rPr>
              <a:t> fraction of the table        </a:t>
            </a:r>
          </a:p>
          <a:p>
            <a:pPr marL="0" indent="0">
              <a:buNone/>
            </a:pPr>
            <a:r>
              <a:rPr lang="en-US" sz="2400" dirty="0">
                <a:latin typeface="Roboto" panose="02000000000000000000" pitchFamily="2" charset="0"/>
              </a:rPr>
              <a:t>  </a:t>
            </a:r>
            <a:r>
              <a:rPr lang="en-US" sz="2400" b="0" i="0" dirty="0">
                <a:effectLst/>
                <a:latin typeface="Roboto" panose="02000000000000000000" pitchFamily="2" charset="0"/>
              </a:rPr>
              <a:t>  empty = - m log</a:t>
            </a:r>
            <a:r>
              <a:rPr lang="en-US" sz="2400" dirty="0">
                <a:latin typeface="Roboto" panose="02000000000000000000" pitchFamily="2" charset="0"/>
              </a:rPr>
              <a:t> (</a:t>
            </a:r>
            <a:r>
              <a:rPr lang="en-US" sz="2400" dirty="0"/>
              <a:t>1 – </a:t>
            </a:r>
            <a:r>
              <a:rPr lang="el-GR" sz="2400" b="0" i="0" dirty="0">
                <a:effectLst/>
                <a:latin typeface="Roboto" panose="02000000000000000000" pitchFamily="2" charset="0"/>
              </a:rPr>
              <a:t>α</a:t>
            </a:r>
            <a:r>
              <a:rPr lang="en-US" sz="2400" b="0" i="0" dirty="0">
                <a:effectLst/>
                <a:latin typeface="Roboto" panose="02000000000000000000" pitchFamily="2" charset="0"/>
              </a:rPr>
              <a:t> )</a:t>
            </a:r>
          </a:p>
          <a:p>
            <a:r>
              <a:rPr lang="en-US" sz="2400" dirty="0">
                <a:latin typeface="Roboto" panose="02000000000000000000" pitchFamily="2" charset="0"/>
              </a:rPr>
              <a:t>Average no of probes required to insert n elements is             </a:t>
            </a:r>
          </a:p>
          <a:p>
            <a:pPr marL="0" indent="0">
              <a:buNone/>
            </a:pPr>
            <a:r>
              <a:rPr lang="en-US" sz="2400" dirty="0">
                <a:latin typeface="Roboto" panose="02000000000000000000" pitchFamily="2" charset="0"/>
              </a:rPr>
              <a:t>    </a:t>
            </a:r>
            <a:r>
              <a:rPr lang="en-US" sz="2400" b="1" dirty="0">
                <a:latin typeface="Roboto" panose="02000000000000000000" pitchFamily="2" charset="0"/>
              </a:rPr>
              <a:t>–(m/n) log (</a:t>
            </a:r>
            <a:r>
              <a:rPr lang="en-US" sz="2400" b="1" dirty="0"/>
              <a:t>1 – </a:t>
            </a:r>
            <a:r>
              <a:rPr lang="el-GR" sz="2400" b="1" i="0" dirty="0">
                <a:effectLst/>
                <a:latin typeface="Roboto" panose="02000000000000000000" pitchFamily="2" charset="0"/>
              </a:rPr>
              <a:t>α</a:t>
            </a:r>
            <a:r>
              <a:rPr lang="en-US" sz="2400" b="1" i="0" dirty="0">
                <a:effectLst/>
                <a:latin typeface="Roboto" panose="02000000000000000000" pitchFamily="2" charset="0"/>
              </a:rPr>
              <a:t> ) = -(1/</a:t>
            </a:r>
            <a:r>
              <a:rPr lang="el-GR" sz="2400" b="1" i="0" dirty="0">
                <a:effectLst/>
                <a:latin typeface="Roboto" panose="02000000000000000000" pitchFamily="2" charset="0"/>
              </a:rPr>
              <a:t> α</a:t>
            </a:r>
            <a:r>
              <a:rPr lang="en-US" sz="2400" b="1" i="0" dirty="0">
                <a:effectLst/>
                <a:latin typeface="Roboto" panose="02000000000000000000" pitchFamily="2" charset="0"/>
              </a:rPr>
              <a:t>) </a:t>
            </a:r>
            <a:r>
              <a:rPr lang="en-US" sz="2400" b="1" dirty="0">
                <a:latin typeface="Roboto" panose="02000000000000000000" pitchFamily="2" charset="0"/>
              </a:rPr>
              <a:t>log (</a:t>
            </a:r>
            <a:r>
              <a:rPr lang="en-US" sz="2400" b="1" dirty="0"/>
              <a:t>1 – </a:t>
            </a:r>
            <a:r>
              <a:rPr lang="el-GR" sz="2400" b="1" i="0" dirty="0">
                <a:effectLst/>
                <a:latin typeface="Roboto" panose="02000000000000000000" pitchFamily="2" charset="0"/>
              </a:rPr>
              <a:t>α</a:t>
            </a:r>
            <a:r>
              <a:rPr lang="en-US" sz="2400" b="1" i="0" dirty="0">
                <a:effectLst/>
                <a:latin typeface="Roboto" panose="02000000000000000000" pitchFamily="2" charset="0"/>
              </a:rPr>
              <a:t> ) .</a:t>
            </a:r>
          </a:p>
          <a:p>
            <a:r>
              <a:rPr lang="en-US" sz="2400" dirty="0">
                <a:latin typeface="Roboto" panose="02000000000000000000" pitchFamily="2" charset="0"/>
              </a:rPr>
              <a:t>Here m/n = 1/ </a:t>
            </a:r>
            <a:r>
              <a:rPr lang="el-GR" sz="2400" i="0" dirty="0">
                <a:effectLst/>
                <a:latin typeface="Roboto" panose="02000000000000000000" pitchFamily="2" charset="0"/>
              </a:rPr>
              <a:t>α</a:t>
            </a:r>
            <a:r>
              <a:rPr lang="en-US" sz="2400" i="0" dirty="0">
                <a:effectLst/>
                <a:latin typeface="Roboto" panose="02000000000000000000" pitchFamily="2" charset="0"/>
              </a:rPr>
              <a:t> so we su</a:t>
            </a:r>
            <a:r>
              <a:rPr lang="en-US" sz="2400" dirty="0">
                <a:latin typeface="Roboto" panose="02000000000000000000" pitchFamily="2" charset="0"/>
              </a:rPr>
              <a:t>bstitute it .</a:t>
            </a:r>
            <a:endParaRPr lang="en-US" sz="2400" i="0" dirty="0">
              <a:effectLst/>
              <a:latin typeface="Roboto" panose="02000000000000000000" pitchFamily="2" charset="0"/>
            </a:endParaRPr>
          </a:p>
          <a:p>
            <a:endParaRPr lang="en-US" sz="2000" b="0" i="0" dirty="0">
              <a:effectLst/>
              <a:latin typeface="Roboto" panose="02000000000000000000" pitchFamily="2" charset="0"/>
            </a:endParaRP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869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46C181-2047-4FCF-8AAB-8B2DA86E0746}"/>
              </a:ext>
            </a:extLst>
          </p:cNvPr>
          <p:cNvSpPr>
            <a:spLocks noGrp="1"/>
          </p:cNvSpPr>
          <p:nvPr>
            <p:ph type="title"/>
          </p:nvPr>
        </p:nvSpPr>
        <p:spPr>
          <a:xfrm>
            <a:off x="643467" y="321734"/>
            <a:ext cx="10905066" cy="1135737"/>
          </a:xfrm>
        </p:spPr>
        <p:txBody>
          <a:bodyPr>
            <a:normAutofit/>
          </a:bodyPr>
          <a:lstStyle/>
          <a:p>
            <a:r>
              <a:rPr lang="en-US" sz="3600"/>
              <a:t>Comparison between chaining and probing</a:t>
            </a:r>
          </a:p>
        </p:txBody>
      </p:sp>
      <p:sp>
        <p:nvSpPr>
          <p:cNvPr id="3" name="Content Placeholder 2">
            <a:extLst>
              <a:ext uri="{FF2B5EF4-FFF2-40B4-BE49-F238E27FC236}">
                <a16:creationId xmlns:a16="http://schemas.microsoft.com/office/drawing/2014/main" id="{2F2566B1-8840-9286-E296-293EB12DDAB4}"/>
              </a:ext>
            </a:extLst>
          </p:cNvPr>
          <p:cNvSpPr>
            <a:spLocks noGrp="1"/>
          </p:cNvSpPr>
          <p:nvPr>
            <p:ph idx="1"/>
          </p:nvPr>
        </p:nvSpPr>
        <p:spPr>
          <a:xfrm>
            <a:off x="643467" y="1782981"/>
            <a:ext cx="4008384" cy="4393982"/>
          </a:xfrm>
        </p:spPr>
        <p:txBody>
          <a:bodyPr>
            <a:normAutofit/>
          </a:bodyPr>
          <a:lstStyle/>
          <a:p>
            <a:r>
              <a:rPr lang="en-US" sz="2000" dirty="0"/>
              <a:t>Load factor is </a:t>
            </a:r>
            <a:r>
              <a:rPr lang="el-GR" sz="2000" b="0" i="0" dirty="0">
                <a:effectLst/>
                <a:latin typeface="Roboto" panose="02000000000000000000" pitchFamily="2" charset="0"/>
              </a:rPr>
              <a:t>α</a:t>
            </a:r>
            <a:r>
              <a:rPr lang="en-US" sz="2000" dirty="0"/>
              <a:t> &lt;1 for probing.</a:t>
            </a:r>
          </a:p>
          <a:p>
            <a:endParaRPr lang="en-US" sz="2000" dirty="0"/>
          </a:p>
          <a:p>
            <a:endParaRPr lang="en-US" sz="2000" dirty="0"/>
          </a:p>
        </p:txBody>
      </p:sp>
      <p:grpSp>
        <p:nvGrpSpPr>
          <p:cNvPr id="48" name="Group 4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B2E77FF-DD3F-8DFD-6EE1-C4C6F2B12359}"/>
              </a:ext>
            </a:extLst>
          </p:cNvPr>
          <p:cNvPicPr>
            <a:picLocks noChangeAspect="1"/>
          </p:cNvPicPr>
          <p:nvPr/>
        </p:nvPicPr>
        <p:blipFill>
          <a:blip r:embed="rId2"/>
          <a:stretch>
            <a:fillRect/>
          </a:stretch>
        </p:blipFill>
        <p:spPr>
          <a:xfrm>
            <a:off x="5295320" y="2682019"/>
            <a:ext cx="6253212" cy="2563816"/>
          </a:xfrm>
          <a:prstGeom prst="rect">
            <a:avLst/>
          </a:prstGeom>
        </p:spPr>
      </p:pic>
      <p:grpSp>
        <p:nvGrpSpPr>
          <p:cNvPr id="45" name="Group 4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6" name="Rectangle 4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511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53CF84-983F-9C6E-8D60-86D1D2EA5A19}"/>
              </a:ext>
            </a:extLst>
          </p:cNvPr>
          <p:cNvSpPr>
            <a:spLocks noGrp="1"/>
          </p:cNvSpPr>
          <p:nvPr>
            <p:ph type="title"/>
          </p:nvPr>
        </p:nvSpPr>
        <p:spPr>
          <a:xfrm>
            <a:off x="643467" y="1698171"/>
            <a:ext cx="3962061" cy="4516360"/>
          </a:xfrm>
        </p:spPr>
        <p:txBody>
          <a:bodyPr anchor="t">
            <a:normAutofit/>
          </a:bodyPr>
          <a:lstStyle/>
          <a:p>
            <a:r>
              <a:rPr lang="en-US" sz="3600" dirty="0"/>
              <a:t>Contents:-</a:t>
            </a:r>
          </a:p>
        </p:txBody>
      </p:sp>
      <p:sp>
        <p:nvSpPr>
          <p:cNvPr id="34"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Content Placeholder 2">
            <a:extLst>
              <a:ext uri="{FF2B5EF4-FFF2-40B4-BE49-F238E27FC236}">
                <a16:creationId xmlns:a16="http://schemas.microsoft.com/office/drawing/2014/main" id="{0A7CAF81-38E3-9FE2-EA1F-844C6E7CA2FC}"/>
              </a:ext>
            </a:extLst>
          </p:cNvPr>
          <p:cNvSpPr>
            <a:spLocks noGrp="1"/>
          </p:cNvSpPr>
          <p:nvPr>
            <p:ph idx="1"/>
          </p:nvPr>
        </p:nvSpPr>
        <p:spPr>
          <a:xfrm>
            <a:off x="5070020" y="1698170"/>
            <a:ext cx="6478513" cy="4516361"/>
          </a:xfrm>
        </p:spPr>
        <p:txBody>
          <a:bodyPr>
            <a:normAutofit/>
          </a:bodyPr>
          <a:lstStyle/>
          <a:p>
            <a:r>
              <a:rPr lang="en-US" sz="2000" b="1" i="0" dirty="0">
                <a:effectLst/>
                <a:latin typeface="urw-din"/>
              </a:rPr>
              <a:t>Hash Function</a:t>
            </a:r>
          </a:p>
          <a:p>
            <a:r>
              <a:rPr lang="en-US" sz="2000" b="1" dirty="0">
                <a:latin typeface="urw-din"/>
              </a:rPr>
              <a:t>Hash-code Maps</a:t>
            </a:r>
          </a:p>
          <a:p>
            <a:r>
              <a:rPr lang="en-US" sz="2000" b="1" i="0" dirty="0">
                <a:effectLst/>
                <a:latin typeface="urw-din"/>
              </a:rPr>
              <a:t>Compression Maps</a:t>
            </a:r>
          </a:p>
          <a:p>
            <a:r>
              <a:rPr lang="en-US" sz="2000" b="1" i="0" dirty="0">
                <a:effectLst/>
                <a:latin typeface="urw-din"/>
              </a:rPr>
              <a:t>Linear Probing</a:t>
            </a:r>
          </a:p>
          <a:p>
            <a:r>
              <a:rPr lang="en-US" sz="2000" b="1" dirty="0"/>
              <a:t>Lookup in Linear probing</a:t>
            </a:r>
            <a:r>
              <a:rPr lang="en-US" sz="2000" b="1" i="0" dirty="0">
                <a:effectLst/>
                <a:latin typeface="urw-din"/>
              </a:rPr>
              <a:t> </a:t>
            </a:r>
          </a:p>
          <a:p>
            <a:r>
              <a:rPr lang="en-US" sz="2000" b="1" dirty="0"/>
              <a:t>Deletion in Linear probing</a:t>
            </a:r>
            <a:r>
              <a:rPr lang="en-US" sz="2000" b="1" i="0" dirty="0">
                <a:effectLst/>
                <a:latin typeface="urw-din"/>
              </a:rPr>
              <a:t> </a:t>
            </a:r>
          </a:p>
          <a:p>
            <a:r>
              <a:rPr lang="en-US" sz="2000" b="1" dirty="0">
                <a:latin typeface="urw-din"/>
              </a:rPr>
              <a:t>Double hashing</a:t>
            </a:r>
            <a:r>
              <a:rPr lang="en-US" sz="2000" b="1" i="0" dirty="0">
                <a:effectLst/>
                <a:latin typeface="urw-din"/>
              </a:rPr>
              <a:t> </a:t>
            </a:r>
          </a:p>
          <a:p>
            <a:r>
              <a:rPr lang="en-US" sz="2000" b="1" dirty="0"/>
              <a:t>Analysis of Double hashing</a:t>
            </a:r>
            <a:br>
              <a:rPr lang="en-US" sz="2000" dirty="0"/>
            </a:br>
            <a:r>
              <a:rPr lang="en-US" sz="2000" b="0" i="0" dirty="0">
                <a:effectLst/>
                <a:latin typeface="urw-din"/>
              </a:rPr>
              <a:t> </a:t>
            </a:r>
            <a:br>
              <a:rPr lang="en-US" sz="2000" b="0" i="0" dirty="0">
                <a:effectLst/>
                <a:latin typeface="urw-din"/>
              </a:rPr>
            </a:br>
            <a:endParaRPr lang="en-US" sz="2000" dirty="0"/>
          </a:p>
        </p:txBody>
      </p:sp>
      <p:sp>
        <p:nvSpPr>
          <p:cNvPr id="39"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5388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94F2AE8-11E6-5090-D139-277516B5F800}"/>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b="1" kern="1200" dirty="0">
                <a:solidFill>
                  <a:srgbClr val="080808"/>
                </a:solidFill>
                <a:latin typeface="+mj-lt"/>
                <a:ea typeface="+mj-ea"/>
                <a:cs typeface="+mj-cs"/>
              </a:rPr>
              <a:t>Thank you</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767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4BE5AB-3B06-19A9-1926-04EFA634855F}"/>
              </a:ext>
            </a:extLst>
          </p:cNvPr>
          <p:cNvSpPr>
            <a:spLocks noGrp="1"/>
          </p:cNvSpPr>
          <p:nvPr>
            <p:ph type="title"/>
          </p:nvPr>
        </p:nvSpPr>
        <p:spPr>
          <a:xfrm>
            <a:off x="643467" y="321734"/>
            <a:ext cx="10905066" cy="1135737"/>
          </a:xfrm>
        </p:spPr>
        <p:txBody>
          <a:bodyPr>
            <a:normAutofit/>
          </a:bodyPr>
          <a:lstStyle/>
          <a:p>
            <a:r>
              <a:rPr lang="en-US" sz="3600" b="1" dirty="0"/>
              <a:t>Hash Function :-</a:t>
            </a:r>
          </a:p>
        </p:txBody>
      </p:sp>
      <p:sp>
        <p:nvSpPr>
          <p:cNvPr id="3" name="Content Placeholder 2">
            <a:extLst>
              <a:ext uri="{FF2B5EF4-FFF2-40B4-BE49-F238E27FC236}">
                <a16:creationId xmlns:a16="http://schemas.microsoft.com/office/drawing/2014/main" id="{8F490C25-C2F1-6AD8-48DF-67F733E59E2E}"/>
              </a:ext>
            </a:extLst>
          </p:cNvPr>
          <p:cNvSpPr>
            <a:spLocks noGrp="1"/>
          </p:cNvSpPr>
          <p:nvPr>
            <p:ph idx="1"/>
          </p:nvPr>
        </p:nvSpPr>
        <p:spPr>
          <a:xfrm>
            <a:off x="643467" y="1782981"/>
            <a:ext cx="10905066" cy="4393982"/>
          </a:xfrm>
        </p:spPr>
        <p:txBody>
          <a:bodyPr numCol="1">
            <a:normAutofit/>
          </a:bodyPr>
          <a:lstStyle/>
          <a:p>
            <a:pPr>
              <a:buFont typeface="Wingdings" panose="05000000000000000000" pitchFamily="2" charset="2"/>
              <a:buChar char="Ø"/>
            </a:pPr>
            <a:r>
              <a:rPr lang="en-US" sz="2000" dirty="0"/>
              <a:t> choosing a good hash function :-</a:t>
            </a:r>
          </a:p>
          <a:p>
            <a:pPr marL="0" indent="0">
              <a:buNone/>
            </a:pPr>
            <a:r>
              <a:rPr lang="en-US" sz="2000" dirty="0"/>
              <a:t>         1.) Quick to compute. </a:t>
            </a:r>
          </a:p>
          <a:p>
            <a:pPr marL="0" indent="0">
              <a:buNone/>
            </a:pPr>
            <a:r>
              <a:rPr lang="en-US" sz="2000" dirty="0"/>
              <a:t>         2.) Distributes keys uniformly throughout the table.</a:t>
            </a:r>
          </a:p>
          <a:p>
            <a:pPr marL="0" indent="0">
              <a:buNone/>
            </a:pPr>
            <a:r>
              <a:rPr lang="en-US" sz="2000" dirty="0"/>
              <a:t>         3.) good hash function are very rare – birthday paradox.</a:t>
            </a:r>
          </a:p>
          <a:p>
            <a:pPr marL="0" indent="0">
              <a:buNone/>
            </a:pPr>
            <a:endParaRPr lang="en-US" sz="2000" dirty="0"/>
          </a:p>
          <a:p>
            <a:pPr>
              <a:buFont typeface="Wingdings" panose="05000000000000000000" pitchFamily="2" charset="2"/>
              <a:buChar char="Ø"/>
            </a:pPr>
            <a:r>
              <a:rPr lang="en-US" sz="2000" dirty="0"/>
              <a:t> How to deal with hashing non-integer keys :-</a:t>
            </a:r>
          </a:p>
          <a:p>
            <a:pPr marL="0" indent="0">
              <a:buNone/>
            </a:pPr>
            <a:r>
              <a:rPr lang="en-US" sz="2000" dirty="0"/>
              <a:t>          1.) Find some efficient way to convert it into Integers.</a:t>
            </a:r>
          </a:p>
          <a:p>
            <a:pPr marL="0" indent="0">
              <a:buNone/>
            </a:pPr>
            <a:r>
              <a:rPr lang="en-US" sz="2000" dirty="0"/>
              <a:t>                </a:t>
            </a:r>
            <a:r>
              <a:rPr lang="en-US" sz="2000" dirty="0" err="1"/>
              <a:t>eg</a:t>
            </a:r>
            <a:r>
              <a:rPr lang="en-US" sz="2000" dirty="0"/>
              <a:t>:-   84537-99991 remove hyphen to get 8435799991.</a:t>
            </a:r>
          </a:p>
          <a:p>
            <a:pPr marL="0" indent="0">
              <a:buNone/>
            </a:pPr>
            <a:r>
              <a:rPr lang="en-US" sz="2000" dirty="0"/>
              <a:t>                </a:t>
            </a:r>
            <a:r>
              <a:rPr lang="en-US" sz="2000" dirty="0" err="1"/>
              <a:t>eg</a:t>
            </a:r>
            <a:r>
              <a:rPr lang="en-US" sz="2000" dirty="0"/>
              <a:t>:-    For a String add ASCII value of the characters.</a:t>
            </a: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4183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B508E5-6A90-4574-C571-21A793FEA452}"/>
              </a:ext>
            </a:extLst>
          </p:cNvPr>
          <p:cNvSpPr>
            <a:spLocks noGrp="1"/>
          </p:cNvSpPr>
          <p:nvPr>
            <p:ph type="title"/>
          </p:nvPr>
        </p:nvSpPr>
        <p:spPr>
          <a:xfrm>
            <a:off x="643467" y="321734"/>
            <a:ext cx="10905066" cy="1135737"/>
          </a:xfrm>
        </p:spPr>
        <p:txBody>
          <a:bodyPr>
            <a:normAutofit/>
          </a:bodyPr>
          <a:lstStyle/>
          <a:p>
            <a:r>
              <a:rPr lang="en-US" sz="3600" b="1"/>
              <a:t>Hash Function:-</a:t>
            </a:r>
          </a:p>
        </p:txBody>
      </p:sp>
      <p:sp>
        <p:nvSpPr>
          <p:cNvPr id="3" name="Content Placeholder 2">
            <a:extLst>
              <a:ext uri="{FF2B5EF4-FFF2-40B4-BE49-F238E27FC236}">
                <a16:creationId xmlns:a16="http://schemas.microsoft.com/office/drawing/2014/main" id="{6219CE6B-9C50-3765-9720-72F59A8CB5E0}"/>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Ø"/>
            </a:pPr>
            <a:r>
              <a:rPr lang="en-US" sz="2000" dirty="0"/>
              <a:t>  The mapping of key to indices of a hash table is called a Hash       </a:t>
            </a:r>
          </a:p>
          <a:p>
            <a:pPr marL="0" indent="0">
              <a:buNone/>
            </a:pPr>
            <a:r>
              <a:rPr lang="en-US" sz="2000" dirty="0"/>
              <a:t>      Function.</a:t>
            </a:r>
          </a:p>
          <a:p>
            <a:pPr>
              <a:buFont typeface="Wingdings" panose="05000000000000000000" pitchFamily="2" charset="2"/>
              <a:buChar char="Ø"/>
            </a:pPr>
            <a:r>
              <a:rPr lang="en-US" sz="2000" dirty="0"/>
              <a:t>  A Hash Function is usually composition of two maps, a  Hash code</a:t>
            </a:r>
          </a:p>
          <a:p>
            <a:pPr marL="0" indent="0">
              <a:buNone/>
            </a:pPr>
            <a:r>
              <a:rPr lang="en-US" sz="2000" dirty="0"/>
              <a:t>      map and a compression map.</a:t>
            </a:r>
          </a:p>
          <a:p>
            <a:pPr>
              <a:buFont typeface="Wingdings" panose="05000000000000000000" pitchFamily="2" charset="2"/>
              <a:buChar char="Ø"/>
            </a:pPr>
            <a:r>
              <a:rPr lang="en-US" sz="2000" dirty="0"/>
              <a:t>  An essential requirement of a hash function is to map equal keys to    </a:t>
            </a:r>
          </a:p>
          <a:p>
            <a:pPr marL="0" indent="0">
              <a:buNone/>
            </a:pPr>
            <a:r>
              <a:rPr lang="en-US" sz="2000" dirty="0"/>
              <a:t>     equal indices.</a:t>
            </a:r>
          </a:p>
          <a:p>
            <a:pPr>
              <a:buFont typeface="Wingdings" panose="05000000000000000000" pitchFamily="2" charset="2"/>
              <a:buChar char="Ø"/>
            </a:pPr>
            <a:r>
              <a:rPr lang="en-US" sz="2000" dirty="0"/>
              <a:t>  A “good” hash function minimizes the probability of collisions.</a:t>
            </a:r>
          </a:p>
          <a:p>
            <a:pPr marL="0" indent="0">
              <a:buNone/>
            </a:pPr>
            <a:r>
              <a:rPr lang="en-US" sz="2000" dirty="0"/>
              <a:t>               Hash code Map : Key -&gt; integer</a:t>
            </a:r>
          </a:p>
          <a:p>
            <a:pPr marL="0" indent="0">
              <a:buNone/>
            </a:pPr>
            <a:r>
              <a:rPr lang="en-US" sz="2000" dirty="0"/>
              <a:t>               Compression Map : Integer -&gt;[0,N-1]</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6840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28BB26-428C-658B-5793-AA5DF13767EA}"/>
              </a:ext>
            </a:extLst>
          </p:cNvPr>
          <p:cNvSpPr>
            <a:spLocks noGrp="1"/>
          </p:cNvSpPr>
          <p:nvPr>
            <p:ph type="title"/>
          </p:nvPr>
        </p:nvSpPr>
        <p:spPr>
          <a:xfrm>
            <a:off x="643467" y="321734"/>
            <a:ext cx="10905066" cy="1135737"/>
          </a:xfrm>
        </p:spPr>
        <p:txBody>
          <a:bodyPr>
            <a:normAutofit/>
          </a:bodyPr>
          <a:lstStyle/>
          <a:p>
            <a:r>
              <a:rPr lang="en-US" sz="3600" b="1"/>
              <a:t>Popular Hash Code Maps:-</a:t>
            </a:r>
          </a:p>
        </p:txBody>
      </p:sp>
      <p:sp>
        <p:nvSpPr>
          <p:cNvPr id="3" name="Content Placeholder 2">
            <a:extLst>
              <a:ext uri="{FF2B5EF4-FFF2-40B4-BE49-F238E27FC236}">
                <a16:creationId xmlns:a16="http://schemas.microsoft.com/office/drawing/2014/main" id="{7900CC1B-344E-E145-2398-C80AD51ACCC5}"/>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Ø"/>
            </a:pPr>
            <a:r>
              <a:rPr lang="en-US" sz="2000" dirty="0"/>
              <a:t> </a:t>
            </a:r>
            <a:r>
              <a:rPr lang="en-US" sz="2000" b="1" dirty="0"/>
              <a:t>Integer Cast </a:t>
            </a:r>
            <a:r>
              <a:rPr lang="en-US" sz="2000" dirty="0"/>
              <a:t>:  For numeric types with 32 bits or less , we can    </a:t>
            </a:r>
          </a:p>
          <a:p>
            <a:pPr marL="0" indent="0">
              <a:buNone/>
            </a:pPr>
            <a:r>
              <a:rPr lang="en-US" sz="2000" dirty="0"/>
              <a:t>     reinterpret the bits of the number as an int.</a:t>
            </a:r>
          </a:p>
          <a:p>
            <a:pPr marL="0" indent="0">
              <a:buNone/>
            </a:pPr>
            <a:endParaRPr lang="en-US" sz="2000" dirty="0"/>
          </a:p>
          <a:p>
            <a:pPr>
              <a:buFont typeface="Wingdings" panose="05000000000000000000" pitchFamily="2" charset="2"/>
              <a:buChar char="Ø"/>
            </a:pPr>
            <a:r>
              <a:rPr lang="en-US" sz="2000" dirty="0"/>
              <a:t> </a:t>
            </a:r>
            <a:r>
              <a:rPr lang="en-US" sz="2000" b="1" dirty="0"/>
              <a:t>component sum </a:t>
            </a:r>
            <a:r>
              <a:rPr lang="en-US" sz="2000" dirty="0"/>
              <a:t>: - For numeric type with more than 32 bits (</a:t>
            </a:r>
            <a:r>
              <a:rPr lang="en-US" sz="2000" dirty="0" err="1"/>
              <a:t>e.g</a:t>
            </a:r>
            <a:r>
              <a:rPr lang="en-US" sz="2000" dirty="0"/>
              <a:t> Long and double), we can add the 32 bit components.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Why we can not use component sum for String ?</a:t>
            </a:r>
          </a:p>
          <a:p>
            <a:pPr marL="0" indent="0">
              <a:buNone/>
            </a:pPr>
            <a:r>
              <a:rPr lang="en-US" sz="2000" dirty="0"/>
              <a:t>     The number of collision is very high.</a:t>
            </a:r>
          </a:p>
          <a:p>
            <a:pPr marL="0" indent="0">
              <a:buNone/>
            </a:pPr>
            <a:r>
              <a:rPr lang="en-US" sz="2000" dirty="0"/>
              <a:t>      for </a:t>
            </a:r>
            <a:r>
              <a:rPr lang="en-US" sz="2000" dirty="0" err="1"/>
              <a:t>eg</a:t>
            </a:r>
            <a:r>
              <a:rPr lang="en-US" sz="2000" dirty="0"/>
              <a:t> : -  The word DOG and GOD and same Component Sum.</a:t>
            </a:r>
          </a:p>
          <a:p>
            <a:pPr marL="0" indent="0">
              <a:buNone/>
            </a:pPr>
            <a:r>
              <a:rPr lang="en-US" sz="2000" dirty="0"/>
              <a: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944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874BD4-7B63-E958-2631-589AC9C7D2AB}"/>
              </a:ext>
            </a:extLst>
          </p:cNvPr>
          <p:cNvSpPr>
            <a:spLocks noGrp="1"/>
          </p:cNvSpPr>
          <p:nvPr>
            <p:ph type="title"/>
          </p:nvPr>
        </p:nvSpPr>
        <p:spPr>
          <a:xfrm>
            <a:off x="643467" y="321734"/>
            <a:ext cx="10905066" cy="1135737"/>
          </a:xfrm>
        </p:spPr>
        <p:txBody>
          <a:bodyPr>
            <a:normAutofit/>
          </a:bodyPr>
          <a:lstStyle/>
          <a:p>
            <a:r>
              <a:rPr lang="en-US" sz="3600" b="1"/>
              <a:t>Hash Code Map :-</a:t>
            </a:r>
          </a:p>
        </p:txBody>
      </p:sp>
      <p:sp>
        <p:nvSpPr>
          <p:cNvPr id="3" name="Content Placeholder 2">
            <a:extLst>
              <a:ext uri="{FF2B5EF4-FFF2-40B4-BE49-F238E27FC236}">
                <a16:creationId xmlns:a16="http://schemas.microsoft.com/office/drawing/2014/main" id="{3B05C9ED-D37E-8E4B-0CDE-F4839D332E77}"/>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Ø"/>
            </a:pPr>
            <a:r>
              <a:rPr lang="en-US" sz="2000" dirty="0"/>
              <a:t>  </a:t>
            </a:r>
            <a:r>
              <a:rPr lang="en-US" sz="2000" b="1" dirty="0"/>
              <a:t>Polynomial Accumulation </a:t>
            </a:r>
            <a:r>
              <a:rPr lang="en-US" sz="2000" dirty="0"/>
              <a:t>:-  for String of a natural language ,        </a:t>
            </a:r>
          </a:p>
          <a:p>
            <a:pPr marL="0" indent="0">
              <a:buNone/>
            </a:pPr>
            <a:r>
              <a:rPr lang="en-US" sz="2000" dirty="0"/>
              <a:t>      Combine the  Character Values (ASCII) a</a:t>
            </a:r>
            <a:r>
              <a:rPr lang="en-US" sz="2000" baseline="-30000" dirty="0"/>
              <a:t>0</a:t>
            </a:r>
            <a:r>
              <a:rPr lang="en-US" sz="2000" dirty="0"/>
              <a:t>,a</a:t>
            </a:r>
            <a:r>
              <a:rPr lang="en-US" sz="2000" baseline="-30000" dirty="0"/>
              <a:t>1</a:t>
            </a:r>
            <a:r>
              <a:rPr lang="en-US" sz="2000" dirty="0"/>
              <a:t>,………,a</a:t>
            </a:r>
            <a:r>
              <a:rPr lang="en-US" sz="2000" baseline="-30000" dirty="0"/>
              <a:t>n-1</a:t>
            </a:r>
            <a:r>
              <a:rPr lang="en-US" sz="2000" dirty="0"/>
              <a:t> by </a:t>
            </a:r>
          </a:p>
          <a:p>
            <a:pPr marL="0" indent="0">
              <a:buNone/>
            </a:pPr>
            <a:r>
              <a:rPr lang="en-US" sz="2000" dirty="0"/>
              <a:t>      viewing them as the coefficients of a polynomial:</a:t>
            </a:r>
          </a:p>
          <a:p>
            <a:pPr marL="0" indent="0">
              <a:buNone/>
            </a:pPr>
            <a:r>
              <a:rPr lang="en-US" sz="2000" dirty="0"/>
              <a:t>                                  a</a:t>
            </a:r>
            <a:r>
              <a:rPr lang="en-US" sz="2000" baseline="-30000" dirty="0"/>
              <a:t>0</a:t>
            </a:r>
            <a:r>
              <a:rPr lang="en-US" sz="2000" dirty="0"/>
              <a:t>+a</a:t>
            </a:r>
            <a:r>
              <a:rPr lang="en-US" sz="2000" baseline="-30000" dirty="0"/>
              <a:t>1</a:t>
            </a:r>
            <a:r>
              <a:rPr lang="en-US" sz="2000" dirty="0"/>
              <a:t>X+…+ X</a:t>
            </a:r>
            <a:r>
              <a:rPr lang="en-US" sz="2000" baseline="30000" dirty="0"/>
              <a:t>n-1</a:t>
            </a:r>
            <a:r>
              <a:rPr lang="en-US" sz="2000" dirty="0"/>
              <a:t> a</a:t>
            </a:r>
            <a:r>
              <a:rPr lang="en-US" sz="2000" baseline="-30000" dirty="0"/>
              <a:t>n-1</a:t>
            </a:r>
          </a:p>
          <a:p>
            <a:pPr>
              <a:buFont typeface="Wingdings" panose="05000000000000000000" pitchFamily="2" charset="2"/>
              <a:buChar char="Ø"/>
            </a:pPr>
            <a:r>
              <a:rPr lang="en-US" sz="2000" dirty="0"/>
              <a:t> The polynomial is computed with Horner’s rule, ignoring overflows</a:t>
            </a:r>
          </a:p>
          <a:p>
            <a:pPr marL="0" indent="0">
              <a:buNone/>
            </a:pPr>
            <a:r>
              <a:rPr lang="en-US" sz="2000" dirty="0"/>
              <a:t>     at fixed value of X :-</a:t>
            </a:r>
          </a:p>
          <a:p>
            <a:pPr marL="0" indent="0">
              <a:buNone/>
            </a:pPr>
            <a:r>
              <a:rPr lang="en-US" sz="2000" dirty="0"/>
              <a:t>          a</a:t>
            </a:r>
            <a:r>
              <a:rPr lang="en-US" sz="2000" baseline="-30000" dirty="0"/>
              <a:t>0</a:t>
            </a:r>
            <a:r>
              <a:rPr lang="en-US" sz="2000" dirty="0"/>
              <a:t>+ x(a</a:t>
            </a:r>
            <a:r>
              <a:rPr lang="en-US" sz="2000" baseline="-30000" dirty="0"/>
              <a:t>1</a:t>
            </a:r>
            <a:r>
              <a:rPr lang="en-US" sz="2000" dirty="0"/>
              <a:t>+x(a</a:t>
            </a:r>
            <a:r>
              <a:rPr lang="en-US" sz="2000" baseline="-30000" dirty="0"/>
              <a:t>2</a:t>
            </a:r>
            <a:r>
              <a:rPr lang="en-US" sz="2000" dirty="0"/>
              <a:t>+…..x(a</a:t>
            </a:r>
            <a:r>
              <a:rPr lang="en-US" sz="2000" baseline="-30000" dirty="0"/>
              <a:t>n-2</a:t>
            </a:r>
            <a:r>
              <a:rPr lang="en-US" sz="2000" dirty="0"/>
              <a:t>+ x(a</a:t>
            </a:r>
            <a:r>
              <a:rPr lang="en-US" sz="2000" baseline="-30000" dirty="0"/>
              <a:t>n-1</a:t>
            </a:r>
            <a:r>
              <a:rPr lang="en-US" sz="2000" dirty="0"/>
              <a:t>)….))</a:t>
            </a:r>
          </a:p>
          <a:p>
            <a:pPr>
              <a:buFont typeface="Wingdings" panose="05000000000000000000" pitchFamily="2" charset="2"/>
              <a:buChar char="Ø"/>
            </a:pPr>
            <a:r>
              <a:rPr lang="en-US" sz="2000" dirty="0"/>
              <a:t>  The choice of x= 33,37,39 or 41 gives us at most 6 collisions on        </a:t>
            </a:r>
          </a:p>
          <a:p>
            <a:pPr marL="0" indent="0">
              <a:buNone/>
            </a:pPr>
            <a:r>
              <a:rPr lang="en-US" sz="2000" dirty="0"/>
              <a:t>      vocabulary  of 50,000 English words.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01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AC6D89-0A83-291E-0B78-48CAAF2BE183}"/>
              </a:ext>
            </a:extLst>
          </p:cNvPr>
          <p:cNvSpPr>
            <a:spLocks noGrp="1"/>
          </p:cNvSpPr>
          <p:nvPr>
            <p:ph type="title"/>
          </p:nvPr>
        </p:nvSpPr>
        <p:spPr>
          <a:xfrm>
            <a:off x="643467" y="321734"/>
            <a:ext cx="10905066" cy="1135737"/>
          </a:xfrm>
        </p:spPr>
        <p:txBody>
          <a:bodyPr>
            <a:normAutofit/>
          </a:bodyPr>
          <a:lstStyle/>
          <a:p>
            <a:r>
              <a:rPr lang="en-US" sz="3600" b="1"/>
              <a:t>Compression map:-</a:t>
            </a:r>
          </a:p>
        </p:txBody>
      </p:sp>
      <p:sp>
        <p:nvSpPr>
          <p:cNvPr id="3" name="Content Placeholder 2">
            <a:extLst>
              <a:ext uri="{FF2B5EF4-FFF2-40B4-BE49-F238E27FC236}">
                <a16:creationId xmlns:a16="http://schemas.microsoft.com/office/drawing/2014/main" id="{3FEF9ED3-0D17-8B87-4E15-90F28C7542BB}"/>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Ø"/>
            </a:pPr>
            <a:r>
              <a:rPr lang="en-US" sz="2000" dirty="0"/>
              <a:t> Use the remainder </a:t>
            </a:r>
          </a:p>
          <a:p>
            <a:pPr marL="0" indent="0">
              <a:buNone/>
            </a:pPr>
            <a:r>
              <a:rPr lang="en-US" sz="2000" dirty="0"/>
              <a:t>         h(k)= k mod m , k is the key and m is the size of table</a:t>
            </a:r>
          </a:p>
          <a:p>
            <a:pPr>
              <a:buFont typeface="Wingdings" panose="05000000000000000000" pitchFamily="2" charset="2"/>
              <a:buChar char="Ø"/>
            </a:pPr>
            <a:r>
              <a:rPr lang="en-US" sz="2000" dirty="0"/>
              <a:t>  Need to choose m </a:t>
            </a:r>
          </a:p>
          <a:p>
            <a:pPr marL="0" indent="0">
              <a:buNone/>
            </a:pPr>
            <a:r>
              <a:rPr lang="en-US" sz="2000" dirty="0"/>
              <a:t>        if m is a power of 2, h(k) gives at least e significant  bits of k.</a:t>
            </a:r>
          </a:p>
          <a:p>
            <a:pPr marL="0" indent="0">
              <a:buNone/>
            </a:pPr>
            <a:r>
              <a:rPr lang="en-US" sz="2000" dirty="0"/>
              <a:t>        All key with same ending goes to the same place.</a:t>
            </a:r>
          </a:p>
          <a:p>
            <a:pPr>
              <a:buFont typeface="Wingdings" panose="05000000000000000000" pitchFamily="2" charset="2"/>
              <a:buChar char="Ø"/>
            </a:pPr>
            <a:r>
              <a:rPr lang="en-US" sz="2000" dirty="0"/>
              <a:t> m prime(good)</a:t>
            </a:r>
          </a:p>
          <a:p>
            <a:pPr marL="0" indent="0">
              <a:buNone/>
            </a:pPr>
            <a:r>
              <a:rPr lang="en-US" sz="2000" dirty="0"/>
              <a:t>         helps ensure uniform distribution.</a:t>
            </a:r>
          </a:p>
          <a:p>
            <a:pPr marL="0" indent="0">
              <a:buNone/>
            </a:pPr>
            <a:r>
              <a:rPr lang="en-US" sz="2000" dirty="0"/>
              <a:t>         hash table for n=2000 char String </a:t>
            </a:r>
          </a:p>
          <a:p>
            <a:pPr marL="0" indent="0">
              <a:buNone/>
            </a:pPr>
            <a:r>
              <a:rPr lang="en-US" sz="2000" dirty="0"/>
              <a:t>         m=701</a:t>
            </a:r>
          </a:p>
          <a:p>
            <a:pPr marL="0" indent="0">
              <a:buNone/>
            </a:pPr>
            <a:r>
              <a:rPr lang="en-US" sz="2000" dirty="0"/>
              <a:t>         if we compute the we will get at most 3 element in the linked list.</a:t>
            </a:r>
          </a:p>
          <a:p>
            <a:pPr>
              <a:buFont typeface="Wingdings" panose="05000000000000000000" pitchFamily="2" charset="2"/>
              <a:buChar char="Ø"/>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DFCF8E3E-4C65-0B38-0A44-07BA43FDF0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078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9EF00-64FA-347C-C659-2C9D21FE9333}"/>
              </a:ext>
            </a:extLst>
          </p:cNvPr>
          <p:cNvSpPr>
            <a:spLocks noGrp="1"/>
          </p:cNvSpPr>
          <p:nvPr>
            <p:ph type="title"/>
          </p:nvPr>
        </p:nvSpPr>
        <p:spPr>
          <a:xfrm>
            <a:off x="643467" y="321734"/>
            <a:ext cx="10905066" cy="1135737"/>
          </a:xfrm>
        </p:spPr>
        <p:txBody>
          <a:bodyPr>
            <a:normAutofit/>
          </a:bodyPr>
          <a:lstStyle/>
          <a:p>
            <a:r>
              <a:rPr lang="en-US" sz="3600" b="1"/>
              <a:t>Compression Map :-</a:t>
            </a:r>
          </a:p>
        </p:txBody>
      </p:sp>
      <p:sp>
        <p:nvSpPr>
          <p:cNvPr id="3" name="Content Placeholder 2">
            <a:extLst>
              <a:ext uri="{FF2B5EF4-FFF2-40B4-BE49-F238E27FC236}">
                <a16:creationId xmlns:a16="http://schemas.microsoft.com/office/drawing/2014/main" id="{49325E35-75AC-8933-D6F8-1697F2D64B14}"/>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Ø"/>
            </a:pPr>
            <a:r>
              <a:rPr lang="en-US" sz="2000" dirty="0"/>
              <a:t> Multiply, Add, Divide (MAD) :-</a:t>
            </a:r>
          </a:p>
          <a:p>
            <a:pPr marL="0" indent="0">
              <a:buNone/>
            </a:pPr>
            <a:r>
              <a:rPr lang="en-US" sz="2000" dirty="0"/>
              <a:t>     h(k1)=|a * k + b | mod N</a:t>
            </a:r>
          </a:p>
          <a:p>
            <a:pPr marL="0" indent="0">
              <a:buNone/>
            </a:pPr>
            <a:endParaRPr lang="en-US" sz="2000" dirty="0"/>
          </a:p>
          <a:p>
            <a:pPr>
              <a:buFont typeface="Wingdings" panose="05000000000000000000" pitchFamily="2" charset="2"/>
              <a:buChar char="Ø"/>
            </a:pPr>
            <a:r>
              <a:rPr lang="en-US" sz="2000" dirty="0"/>
              <a:t> eliminates patterns provided a is not a multiple of N.</a:t>
            </a:r>
          </a:p>
          <a:p>
            <a:pPr>
              <a:buFont typeface="Wingdings" panose="05000000000000000000" pitchFamily="2" charset="2"/>
              <a:buChar char="Ø"/>
            </a:pPr>
            <a:r>
              <a:rPr lang="en-US" sz="2000" dirty="0"/>
              <a:t> Value of k will be last random number generated.</a:t>
            </a:r>
          </a:p>
          <a:p>
            <a:pPr>
              <a:buFont typeface="Wingdings" panose="05000000000000000000" pitchFamily="2" charset="2"/>
              <a:buChar char="Ø"/>
            </a:pPr>
            <a:r>
              <a:rPr lang="en-US" sz="2000" dirty="0"/>
              <a:t> a and b are fixed number.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583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B0ABC1-F641-A23A-89D3-DAF53DFBEB51}"/>
              </a:ext>
            </a:extLst>
          </p:cNvPr>
          <p:cNvSpPr>
            <a:spLocks noGrp="1"/>
          </p:cNvSpPr>
          <p:nvPr>
            <p:ph type="title"/>
          </p:nvPr>
        </p:nvSpPr>
        <p:spPr>
          <a:xfrm>
            <a:off x="643467" y="321734"/>
            <a:ext cx="10905066" cy="1135737"/>
          </a:xfrm>
        </p:spPr>
        <p:txBody>
          <a:bodyPr>
            <a:normAutofit/>
          </a:bodyPr>
          <a:lstStyle/>
          <a:p>
            <a:r>
              <a:rPr lang="en-US" sz="3600" b="1" i="0" dirty="0">
                <a:effectLst/>
                <a:latin typeface="urw-din"/>
              </a:rPr>
              <a:t> Linear Probing:</a:t>
            </a:r>
            <a:r>
              <a:rPr lang="en-US" sz="3600" b="0" i="0" dirty="0">
                <a:effectLst/>
                <a:latin typeface="urw-din"/>
              </a:rPr>
              <a:t> </a:t>
            </a:r>
            <a:br>
              <a:rPr lang="en-US" sz="3600" b="0" i="0" dirty="0">
                <a:effectLst/>
                <a:latin typeface="urw-din"/>
              </a:rPr>
            </a:br>
            <a:endParaRPr lang="en-US" sz="3600" dirty="0"/>
          </a:p>
        </p:txBody>
      </p:sp>
      <p:sp>
        <p:nvSpPr>
          <p:cNvPr id="3" name="Content Placeholder 2">
            <a:extLst>
              <a:ext uri="{FF2B5EF4-FFF2-40B4-BE49-F238E27FC236}">
                <a16:creationId xmlns:a16="http://schemas.microsoft.com/office/drawing/2014/main" id="{49EEC978-C403-C39E-BABA-FCAACDE48FE3}"/>
              </a:ext>
            </a:extLst>
          </p:cNvPr>
          <p:cNvSpPr>
            <a:spLocks noGrp="1"/>
          </p:cNvSpPr>
          <p:nvPr>
            <p:ph idx="1"/>
          </p:nvPr>
        </p:nvSpPr>
        <p:spPr>
          <a:xfrm>
            <a:off x="643469" y="1107440"/>
            <a:ext cx="5285804" cy="5069523"/>
          </a:xfrm>
        </p:spPr>
        <p:txBody>
          <a:bodyPr>
            <a:normAutofit lnSpcReduction="10000"/>
          </a:bodyPr>
          <a:lstStyle/>
          <a:p>
            <a:pPr fontAlgn="base"/>
            <a:r>
              <a:rPr lang="en-US" sz="2200" b="0" i="0" dirty="0">
                <a:effectLst/>
                <a:latin typeface="urw-din"/>
              </a:rPr>
              <a:t>In linear probing, the hash table is searched sequentially that starts from the original location of the hash. If in case the location that we get is already occupied, then we check for the next location. </a:t>
            </a:r>
            <a:br>
              <a:rPr lang="en-US" sz="2200" b="0" i="0" dirty="0">
                <a:effectLst/>
                <a:latin typeface="urw-din"/>
              </a:rPr>
            </a:br>
            <a:r>
              <a:rPr lang="en-US" sz="2200" b="0" i="0" dirty="0">
                <a:effectLst/>
                <a:latin typeface="urw-din"/>
              </a:rPr>
              <a:t>The function used for rehashing is as follows: rehash(key) = (n+1)%table-size. For example, the typical gap between two probes is 1 .</a:t>
            </a:r>
            <a:br>
              <a:rPr lang="en-US" sz="2200" b="0" i="0" dirty="0">
                <a:effectLst/>
                <a:latin typeface="urw-din"/>
              </a:rPr>
            </a:br>
            <a:r>
              <a:rPr lang="en-US" sz="2200" b="0" i="0" dirty="0">
                <a:effectLst/>
                <a:latin typeface="urw-din"/>
              </a:rPr>
              <a:t>Let </a:t>
            </a:r>
            <a:r>
              <a:rPr lang="en-US" sz="2200" b="1" i="0" dirty="0">
                <a:effectLst/>
                <a:latin typeface="urw-din"/>
              </a:rPr>
              <a:t>hash(x)</a:t>
            </a:r>
            <a:r>
              <a:rPr lang="en-US" sz="2200" b="0" i="0" dirty="0">
                <a:effectLst/>
                <a:latin typeface="urw-din"/>
              </a:rPr>
              <a:t> be the slot index computed using a hash function and </a:t>
            </a:r>
            <a:r>
              <a:rPr lang="en-US" sz="2200" b="1" i="0" dirty="0">
                <a:effectLst/>
                <a:latin typeface="urw-din"/>
              </a:rPr>
              <a:t>S</a:t>
            </a:r>
            <a:r>
              <a:rPr lang="en-US" sz="2200" b="0" i="0" dirty="0">
                <a:effectLst/>
                <a:latin typeface="urw-din"/>
              </a:rPr>
              <a:t> be the table size </a:t>
            </a:r>
          </a:p>
          <a:p>
            <a:pPr fontAlgn="base"/>
            <a:r>
              <a:rPr lang="en-US" sz="2200" b="0" i="0" dirty="0">
                <a:effectLst/>
                <a:latin typeface="urw-din"/>
              </a:rPr>
              <a:t>Let us consider a simple hash function as “key mod 7” and a sequence of keys as 50, 700, 76, 85, 92, 73, 101. </a:t>
            </a:r>
          </a:p>
          <a:p>
            <a:pPr marL="0" indent="0">
              <a:buNone/>
            </a:pPr>
            <a:br>
              <a:rPr lang="en-US" sz="1600" dirty="0"/>
            </a:br>
            <a:endParaRPr lang="en-US" sz="16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AD6DA4F-9406-0683-2D33-68F76B531F4E}"/>
              </a:ext>
            </a:extLst>
          </p:cNvPr>
          <p:cNvPicPr>
            <a:picLocks noChangeAspect="1"/>
          </p:cNvPicPr>
          <p:nvPr/>
        </p:nvPicPr>
        <p:blipFill>
          <a:blip r:embed="rId2"/>
          <a:stretch>
            <a:fillRect/>
          </a:stretch>
        </p:blipFill>
        <p:spPr>
          <a:xfrm>
            <a:off x="6572739" y="1384802"/>
            <a:ext cx="4646550" cy="384502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2059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652574BA084746A174119A4CCA216F" ma:contentTypeVersion="11" ma:contentTypeDescription="Create a new document." ma:contentTypeScope="" ma:versionID="9a10e25b1321e08f1cc5fa63d078e0d2">
  <xsd:schema xmlns:xsd="http://www.w3.org/2001/XMLSchema" xmlns:xs="http://www.w3.org/2001/XMLSchema" xmlns:p="http://schemas.microsoft.com/office/2006/metadata/properties" xmlns:ns3="2e0a27e6-60ef-4017-bc76-f3639e31f4ed" xmlns:ns4="b42a47ef-a37b-43ef-9c94-0b0ed9a31099" targetNamespace="http://schemas.microsoft.com/office/2006/metadata/properties" ma:root="true" ma:fieldsID="d843e04d39eaacd578f9b4ce946adb99" ns3:_="" ns4:_="">
    <xsd:import namespace="2e0a27e6-60ef-4017-bc76-f3639e31f4ed"/>
    <xsd:import namespace="b42a47ef-a37b-43ef-9c94-0b0ed9a3109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0a27e6-60ef-4017-bc76-f3639e31f4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2a47ef-a37b-43ef-9c94-0b0ed9a3109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28FFE5-6BFB-4786-91F4-FDB4F39F8973}">
  <ds:schemaRefs>
    <ds:schemaRef ds:uri="http://www.w3.org/XML/1998/namespace"/>
    <ds:schemaRef ds:uri="http://purl.org/dc/elements/1.1/"/>
    <ds:schemaRef ds:uri="http://purl.org/dc/terms/"/>
    <ds:schemaRef ds:uri="b42a47ef-a37b-43ef-9c94-0b0ed9a31099"/>
    <ds:schemaRef ds:uri="http://schemas.microsoft.com/office/2006/documentManagement/types"/>
    <ds:schemaRef ds:uri="http://purl.org/dc/dcmitype/"/>
    <ds:schemaRef ds:uri="http://schemas.openxmlformats.org/package/2006/metadata/core-properties"/>
    <ds:schemaRef ds:uri="2e0a27e6-60ef-4017-bc76-f3639e31f4ed"/>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3B78C68-9AC9-4112-B167-90DFE6E2E06D}">
  <ds:schemaRefs>
    <ds:schemaRef ds:uri="http://schemas.microsoft.com/sharepoint/v3/contenttype/forms"/>
  </ds:schemaRefs>
</ds:datastoreItem>
</file>

<file path=customXml/itemProps3.xml><?xml version="1.0" encoding="utf-8"?>
<ds:datastoreItem xmlns:ds="http://schemas.openxmlformats.org/officeDocument/2006/customXml" ds:itemID="{BEF884DC-6A70-4A85-8605-A04C6C492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0a27e6-60ef-4017-bc76-f3639e31f4ed"/>
    <ds:schemaRef ds:uri="b42a47ef-a37b-43ef-9c94-0b0ed9a310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309</TotalTime>
  <Words>1532</Words>
  <Application>Microsoft Office PowerPoint</Application>
  <PresentationFormat>Widescreen</PresentationFormat>
  <Paragraphs>139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Hashing</vt:lpstr>
      <vt:lpstr>Contents:-</vt:lpstr>
      <vt:lpstr>Hash Function :-</vt:lpstr>
      <vt:lpstr>Hash Function:-</vt:lpstr>
      <vt:lpstr>Popular Hash Code Maps:-</vt:lpstr>
      <vt:lpstr>Hash Code Map :-</vt:lpstr>
      <vt:lpstr>Compression map:-</vt:lpstr>
      <vt:lpstr>Compression Map :-</vt:lpstr>
      <vt:lpstr> Linear Probing:  </vt:lpstr>
      <vt:lpstr>Lookup in Linear probing:-</vt:lpstr>
      <vt:lpstr>Deletion in Linear probing:-</vt:lpstr>
      <vt:lpstr>Deletion in Linear probing:-</vt:lpstr>
      <vt:lpstr>Double hashing  </vt:lpstr>
      <vt:lpstr>Double Hashing Example:-</vt:lpstr>
      <vt:lpstr>Advantages of Double hashing </vt:lpstr>
      <vt:lpstr>Analysis of Double hashing:- </vt:lpstr>
      <vt:lpstr>Successful Search</vt:lpstr>
      <vt:lpstr>Analysis</vt:lpstr>
      <vt:lpstr>Comparison between chaining and probing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Suraj Chelani</dc:creator>
  <cp:lastModifiedBy>Suraj Chelani</cp:lastModifiedBy>
  <cp:revision>3</cp:revision>
  <dcterms:created xsi:type="dcterms:W3CDTF">2022-10-10T18:52:09Z</dcterms:created>
  <dcterms:modified xsi:type="dcterms:W3CDTF">2024-08-08T07:24:10Z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0x010100BB652574BA084746A174119A4CCA216F</vt:lpwstr>
  </property>
</Properties>
</file>