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/>
    <p:restoredTop sz="94717"/>
  </p:normalViewPr>
  <p:slideViewPr>
    <p:cSldViewPr snapToGrid="0">
      <p:cViewPr varScale="1">
        <p:scale>
          <a:sx n="138" d="100"/>
          <a:sy n="138" d="100"/>
        </p:scale>
        <p:origin x="16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76923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950425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524605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 txBox="1">
            <a:spLocks noGrp="1"/>
          </p:cNvSpPr>
          <p:nvPr>
            <p:ph type="title"/>
          </p:nvPr>
        </p:nvSpPr>
        <p:spPr>
          <a:xfrm>
            <a:off x="855300" y="571625"/>
            <a:ext cx="7433400" cy="103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5"/>
          <p:cNvSpPr txBox="1">
            <a:spLocks noGrp="1"/>
          </p:cNvSpPr>
          <p:nvPr>
            <p:ph type="body" idx="1"/>
          </p:nvPr>
        </p:nvSpPr>
        <p:spPr>
          <a:xfrm>
            <a:off x="1125225" y="2191250"/>
            <a:ext cx="7023600" cy="232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05" name="Google Shape;205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977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"/>
          <p:cNvSpPr txBox="1">
            <a:spLocks noGrp="1"/>
          </p:cNvSpPr>
          <p:nvPr>
            <p:ph type="title"/>
          </p:nvPr>
        </p:nvSpPr>
        <p:spPr>
          <a:xfrm>
            <a:off x="855300" y="571625"/>
            <a:ext cx="7433400" cy="103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6"/>
          <p:cNvSpPr txBox="1">
            <a:spLocks noGrp="1"/>
          </p:cNvSpPr>
          <p:nvPr>
            <p:ph type="body" idx="1"/>
          </p:nvPr>
        </p:nvSpPr>
        <p:spPr>
          <a:xfrm>
            <a:off x="1125225" y="2191250"/>
            <a:ext cx="3271800" cy="232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30" name="Google Shape;230;p6"/>
          <p:cNvSpPr txBox="1">
            <a:spLocks noGrp="1"/>
          </p:cNvSpPr>
          <p:nvPr>
            <p:ph type="body" idx="2"/>
          </p:nvPr>
        </p:nvSpPr>
        <p:spPr>
          <a:xfrm>
            <a:off x="4877132" y="2191250"/>
            <a:ext cx="3271800" cy="232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31" name="Google Shape;23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844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433805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965044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020039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624434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43577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309934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656600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26176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304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ransition>
    <p:fade thruBlk="1"/>
  </p:transition>
  <p:hf hdr="0" ftr="0" dt="0"/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604285" cy="51435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1E09C8E-0F1D-C465-6DB9-BE095F97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118" y="482600"/>
            <a:ext cx="3579731" cy="1350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l" defTabSz="91440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000"/>
            </a:pPr>
            <a:r>
              <a:rPr lang="en-US" sz="2800"/>
              <a:t>Compute eigenvectors and eigenvalues using the QR algorithm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5CEA448-6371-5F14-8084-76E1F74ED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118" y="1967535"/>
            <a:ext cx="3579730" cy="26651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Bar Shimon Malka 313393324	</a:t>
            </a:r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Guy </a:t>
            </a:r>
            <a:r>
              <a:rPr lang="en-US" sz="1500" dirty="0" err="1"/>
              <a:t>shlomo</a:t>
            </a:r>
            <a:r>
              <a:rPr lang="en-US" sz="1500" dirty="0"/>
              <a:t> </a:t>
            </a:r>
            <a:r>
              <a:rPr lang="en-US" sz="1500" dirty="0" err="1"/>
              <a:t>banbo</a:t>
            </a:r>
            <a:r>
              <a:rPr lang="en-US" sz="1500" dirty="0"/>
              <a:t> 316139310</a:t>
            </a:r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Amit Benita 315949594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B0397AA-BCF2-2C8A-6246-D0A16F34A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58" y="628830"/>
            <a:ext cx="2886241" cy="1616294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C4926CBC-FAF5-823C-9643-31A7036C2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574" y="2743200"/>
            <a:ext cx="2739408" cy="193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7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159CB79-BB09-322E-D0CB-EC17B8C5A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539" y="0"/>
            <a:ext cx="3680956" cy="72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1800" dirty="0"/>
              <a:t>QR Algorithm with Wilkinson Shifts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AFE8C12-4438-047B-5B97-4C245D261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318" y="997894"/>
            <a:ext cx="3784059" cy="3514178"/>
          </a:xfrm>
        </p:spPr>
        <p:txBody>
          <a:bodyPr vert="horz" lIns="91440" tIns="45720" rIns="91440" bIns="45720" rtlCol="0">
            <a:normAutofit/>
          </a:bodyPr>
          <a:lstStyle/>
          <a:p>
            <a:pPr marL="857250" lvl="1" indent="-342900" algn="l" defTabSz="914400">
              <a:lnSpc>
                <a:spcPct val="90000"/>
              </a:lnSpc>
              <a:buAutoNum type="arabicPeriod"/>
            </a:pPr>
            <a:endParaRPr lang="en-US" sz="1400" dirty="0"/>
          </a:p>
          <a:p>
            <a:pPr marL="514350" lvl="1" indent="0" algn="l" defTabSz="914400">
              <a:lnSpc>
                <a:spcPct val="90000"/>
              </a:lnSpc>
              <a:buNone/>
            </a:pPr>
            <a:endParaRPr lang="en-US" sz="1400" b="1" dirty="0"/>
          </a:p>
          <a:p>
            <a:pPr marL="514350" lvl="1" indent="0" algn="l" defTabSz="914400">
              <a:lnSpc>
                <a:spcPct val="90000"/>
              </a:lnSpc>
              <a:buNone/>
            </a:pPr>
            <a:endParaRPr lang="en-US" sz="1400" dirty="0"/>
          </a:p>
          <a:p>
            <a:pPr marL="742950" lvl="1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D99DA3B-E640-EB54-D4BA-586D8BC83A8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defRPr/>
            </a:pPr>
            <a:fld id="{00000000-1234-1234-1234-123412341234}" type="slidenum">
              <a:rPr lang="en-US" sz="700">
                <a:solidFill>
                  <a:srgbClr val="FFFFFF"/>
                </a:solidFill>
                <a:latin typeface="Calibri" panose="020F0502020204030204"/>
              </a:rPr>
              <a:pPr defTabSz="914400">
                <a:lnSpc>
                  <a:spcPct val="90000"/>
                </a:lnSpc>
                <a:spcAft>
                  <a:spcPts val="600"/>
                </a:spcAft>
                <a:defRPr/>
              </a:pPr>
              <a:t>2</a:t>
            </a:fld>
            <a:endParaRPr lang="en-US" sz="7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244ED6D-0A2C-B677-BE8D-996782042031}"/>
              </a:ext>
            </a:extLst>
          </p:cNvPr>
          <p:cNvSpPr txBox="1"/>
          <p:nvPr/>
        </p:nvSpPr>
        <p:spPr>
          <a:xfrm>
            <a:off x="37771" y="305109"/>
            <a:ext cx="8534492" cy="68018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Algorithm Steps:</a:t>
            </a:r>
          </a:p>
          <a:p>
            <a:endParaRPr lang="en-US" sz="1600" dirty="0"/>
          </a:p>
          <a:p>
            <a:r>
              <a:rPr lang="en-US" sz="1400" dirty="0"/>
              <a:t>1. Convert the input matrix to </a:t>
            </a:r>
            <a:r>
              <a:rPr lang="en-US" sz="1400" dirty="0" err="1"/>
              <a:t>Hessenberg</a:t>
            </a:r>
            <a:r>
              <a:rPr lang="en-US" sz="1400" dirty="0"/>
              <a:t> form 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r>
              <a:rPr lang="en-US" sz="1400" dirty="0"/>
              <a:t>2. Iterative QR factorization of the shifted matrix for calculating the eigenvectors :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lvl="1"/>
            <a:r>
              <a:rPr lang="en-US" sz="1400" dirty="0"/>
              <a:t>2.1 . Calculating the </a:t>
            </a:r>
            <a:r>
              <a:rPr lang="en-US" sz="1400" dirty="0" err="1"/>
              <a:t>wilkinson</a:t>
            </a:r>
            <a:r>
              <a:rPr lang="en-US" sz="1400" dirty="0"/>
              <a:t> shift as u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2.2 .  Perform </a:t>
            </a:r>
            <a:r>
              <a:rPr lang="en-US" sz="1400" dirty="0" err="1"/>
              <a:t>HouseHolder</a:t>
            </a:r>
            <a:r>
              <a:rPr lang="en-US" sz="1400" dirty="0"/>
              <a:t> QR to the shifted matrix (A- u*I)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2.3 . Update Matrix: Compute the new matrix A as </a:t>
            </a:r>
            <a:r>
              <a:rPr lang="en-US" sz="1400" dirty="0" err="1"/>
              <a:t>RQ+ul</a:t>
            </a:r>
            <a:endParaRPr lang="en-US" sz="1400" dirty="0"/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2.4. Multiply the eigenvector matrix by Q</a:t>
            </a:r>
          </a:p>
          <a:p>
            <a:pPr lvl="1"/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to step 2.1 until the smallest upper-diagonal element is larger than (epsilon</a:t>
            </a:r>
            <a:r>
              <a:rPr lang="el-GR" sz="1400" dirty="0"/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3. Divide the matrix into upper and lower blocks , Recursively compute eigenvalues and eigenvectors for each block</a:t>
            </a:r>
          </a:p>
          <a:p>
            <a:endParaRPr lang="en-US" sz="1400" dirty="0"/>
          </a:p>
          <a:p>
            <a:r>
              <a:rPr lang="en-US" sz="1400" dirty="0"/>
              <a:t>4. Merge the results from these two blocks</a:t>
            </a:r>
          </a:p>
          <a:p>
            <a:endParaRPr lang="en-US" sz="1400" dirty="0"/>
          </a:p>
          <a:p>
            <a:r>
              <a:rPr lang="en-US" sz="1400" dirty="0"/>
              <a:t>5.Return the eigenvalues and the transformed eigenvector matrix (for n=1 just return a[0,0] and I)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287185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359505-7D75-B0EB-D955-D78BC249B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00" y="82528"/>
            <a:ext cx="7433400" cy="597956"/>
          </a:xfrm>
        </p:spPr>
        <p:txBody>
          <a:bodyPr/>
          <a:lstStyle/>
          <a:p>
            <a:r>
              <a:rPr lang="en-US" sz="3200" dirty="0"/>
              <a:t>Python advantages and disadvantages </a:t>
            </a:r>
            <a:endParaRPr lang="he-IL" sz="3200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804C444-7F60-A586-71B0-D243E4186D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8F0B0B4A-CC18-1592-C58E-91EE59C7A6F3}"/>
              </a:ext>
            </a:extLst>
          </p:cNvPr>
          <p:cNvSpPr txBox="1"/>
          <p:nvPr/>
        </p:nvSpPr>
        <p:spPr>
          <a:xfrm>
            <a:off x="337168" y="793898"/>
            <a:ext cx="8768316" cy="5632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Python disadvantages</a:t>
            </a:r>
            <a:r>
              <a:rPr lang="en-US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-apple-system"/>
              </a:rPr>
              <a:t>uses a lot of memory in the recursion of the QR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Hard to detect errors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The </a:t>
            </a:r>
            <a:r>
              <a:rPr lang="en-US" dirty="0" err="1">
                <a:latin typeface="-apple-system"/>
              </a:rPr>
              <a:t>numpy</a:t>
            </a:r>
            <a:r>
              <a:rPr lang="en-US" dirty="0">
                <a:latin typeface="-apple-system"/>
              </a:rPr>
              <a:t> library doesn’t have matrix and vector types- they are both</a:t>
            </a:r>
          </a:p>
          <a:p>
            <a:r>
              <a:rPr lang="en-US" dirty="0">
                <a:latin typeface="-apple-system"/>
              </a:rPr>
              <a:t>     Represented by arrays, which can lead to some mistakes</a:t>
            </a:r>
          </a:p>
          <a:p>
            <a:endParaRPr lang="en-US" dirty="0">
              <a:effectLst/>
              <a:latin typeface="-apple-system"/>
            </a:endParaRPr>
          </a:p>
          <a:p>
            <a:r>
              <a:rPr lang="en-US" u="sng" dirty="0">
                <a:effectLst/>
                <a:latin typeface="-apple-system"/>
              </a:rPr>
              <a:t> </a:t>
            </a:r>
            <a:r>
              <a:rPr lang="en-US" u="sng" dirty="0"/>
              <a:t>Python advantages :</a:t>
            </a:r>
          </a:p>
          <a:p>
            <a:r>
              <a:rPr lang="en-US" dirty="0"/>
              <a:t>More suitable for working with mutable objects </a:t>
            </a:r>
          </a:p>
          <a:p>
            <a:r>
              <a:rPr lang="en-US" dirty="0"/>
              <a:t>Have rich libraries like </a:t>
            </a:r>
            <a:r>
              <a:rPr lang="en-US" dirty="0" err="1"/>
              <a:t>numpy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8167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F10848-9FB0-86D7-F7A9-B201251E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00" y="571625"/>
            <a:ext cx="7433400" cy="605045"/>
          </a:xfrm>
        </p:spPr>
        <p:txBody>
          <a:bodyPr/>
          <a:lstStyle/>
          <a:p>
            <a:r>
              <a:rPr lang="en-US" sz="3600" dirty="0"/>
              <a:t>Haskell advantages and disadvantages </a:t>
            </a:r>
            <a:endParaRPr lang="he-IL" sz="3600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5D3FAE7-2B39-0CAF-B382-79478F59E6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FA45B44-78D4-8B7F-53B8-967B1143B54A}"/>
              </a:ext>
            </a:extLst>
          </p:cNvPr>
          <p:cNvSpPr txBox="1"/>
          <p:nvPr/>
        </p:nvSpPr>
        <p:spPr>
          <a:xfrm>
            <a:off x="163033" y="1176671"/>
            <a:ext cx="8229600" cy="40318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u="sng" dirty="0"/>
              <a:t>Haskell disadvantages</a:t>
            </a:r>
            <a:r>
              <a:rPr lang="en-US" sz="1400" dirty="0"/>
              <a:t> :</a:t>
            </a:r>
          </a:p>
          <a:p>
            <a:endParaRPr lang="en-US" sz="1400" dirty="0"/>
          </a:p>
          <a:p>
            <a:r>
              <a:rPr lang="en-US" sz="1400" dirty="0"/>
              <a:t>1.Working with mutable matrixes in the house holder function required making immutable copy's of the matrix  to use </a:t>
            </a:r>
            <a:r>
              <a:rPr lang="en-US" sz="1400" dirty="0" err="1"/>
              <a:t>Hmatrix</a:t>
            </a:r>
            <a:r>
              <a:rPr lang="en-US" sz="1400" dirty="0"/>
              <a:t> build operation</a:t>
            </a:r>
          </a:p>
          <a:p>
            <a:endParaRPr lang="en-US" sz="1400" dirty="0"/>
          </a:p>
          <a:p>
            <a:pPr rtl="0"/>
            <a:r>
              <a:rPr lang="en-US" sz="1400" dirty="0"/>
              <a:t>2. </a:t>
            </a:r>
            <a:r>
              <a:rPr lang="en-US" sz="1400" dirty="0">
                <a:effectLst/>
                <a:latin typeface="-apple-system"/>
              </a:rPr>
              <a:t>the laziness of the language made us reduce the number calculations and to use more optimization than python in order to get the good performance.</a:t>
            </a:r>
          </a:p>
          <a:p>
            <a:pPr rtl="0"/>
            <a:endParaRPr lang="en-US" sz="1400" dirty="0"/>
          </a:p>
          <a:p>
            <a:r>
              <a:rPr lang="en-US" sz="1400" dirty="0"/>
              <a:t>3.Suffer from less documentations and examples </a:t>
            </a:r>
          </a:p>
          <a:p>
            <a:endParaRPr lang="en-US" sz="1400" dirty="0"/>
          </a:p>
          <a:p>
            <a:r>
              <a:rPr lang="en-US" sz="1400" u="sng" dirty="0"/>
              <a:t>Haskell advantages:</a:t>
            </a:r>
          </a:p>
          <a:p>
            <a:pPr marL="342900" indent="-342900">
              <a:buAutoNum type="arabicPeriod"/>
            </a:pPr>
            <a:r>
              <a:rPr lang="en-US" sz="1400" dirty="0"/>
              <a:t>The laziness of the language causes our Haskell code to use less RAM than python</a:t>
            </a:r>
          </a:p>
          <a:p>
            <a:pPr marL="342900" indent="-342900">
              <a:buAutoNum type="arabicPeriod"/>
            </a:pPr>
            <a:r>
              <a:rPr lang="en-US" sz="1400" dirty="0"/>
              <a:t>The Haskell compiler helped detect some errors before running the code</a:t>
            </a:r>
          </a:p>
          <a:p>
            <a:pPr marL="342900" indent="-342900">
              <a:buAutoNum type="arabicPeriod"/>
            </a:pPr>
            <a:r>
              <a:rPr lang="en-US" sz="1400" dirty="0"/>
              <a:t>Contains both matrix and vector types in the </a:t>
            </a:r>
            <a:r>
              <a:rPr lang="en-US" sz="1400" dirty="0" err="1"/>
              <a:t>Hmatrix</a:t>
            </a:r>
            <a:r>
              <a:rPr lang="en-US" sz="1400" dirty="0"/>
              <a:t> library, which helped avoid some mistakes </a:t>
            </a:r>
          </a:p>
          <a:p>
            <a:r>
              <a:rPr lang="en-US" sz="1400" dirty="0"/>
              <a:t>When doing an operation that involve both types like matrix-vector multiplication.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endParaRPr lang="en-US" sz="1400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2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F10848-9FB0-86D7-F7A9-B201251E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74" y="156955"/>
            <a:ext cx="7433400" cy="605045"/>
          </a:xfrm>
        </p:spPr>
        <p:txBody>
          <a:bodyPr/>
          <a:lstStyle/>
          <a:p>
            <a:r>
              <a:rPr lang="en-US" sz="3600" dirty="0"/>
              <a:t>Optimization Techniques</a:t>
            </a:r>
            <a:endParaRPr lang="he-IL" sz="3600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5D3FAE7-2B39-0CAF-B382-79478F59E6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FA45B44-78D4-8B7F-53B8-967B1143B54A}"/>
              </a:ext>
            </a:extLst>
          </p:cNvPr>
          <p:cNvSpPr txBox="1"/>
          <p:nvPr/>
        </p:nvSpPr>
        <p:spPr>
          <a:xfrm>
            <a:off x="327184" y="868327"/>
            <a:ext cx="8229600" cy="35086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u="sng" dirty="0"/>
              <a:t>In both languages: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Hessenberg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Wilkinson 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householder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Recursive decomposition</a:t>
            </a:r>
          </a:p>
          <a:p>
            <a:endParaRPr lang="en-US" sz="1400" u="sng" dirty="0"/>
          </a:p>
          <a:p>
            <a:r>
              <a:rPr lang="en-US" sz="1400" u="sng" dirty="0"/>
              <a:t>Haskell optimization</a:t>
            </a:r>
            <a:r>
              <a:rPr lang="en-US" sz="1400" dirty="0"/>
              <a:t>:</a:t>
            </a:r>
          </a:p>
          <a:p>
            <a:r>
              <a:rPr lang="en-US" sz="1400" dirty="0"/>
              <a:t>-reducing the number of calculations in the updating of q and r in the householder function Using </a:t>
            </a:r>
            <a:r>
              <a:rPr lang="en-US" sz="1400" dirty="0" err="1"/>
              <a:t>Hmatrix</a:t>
            </a:r>
            <a:r>
              <a:rPr lang="en-US" sz="1400" dirty="0"/>
              <a:t> matrix and vectors operations- made the code faster by 7</a:t>
            </a:r>
          </a:p>
          <a:p>
            <a:r>
              <a:rPr lang="en-US" sz="1400" dirty="0"/>
              <a:t>-use mutable matrices and in-place updates as needed to reduce the runtime</a:t>
            </a:r>
          </a:p>
          <a:p>
            <a:endParaRPr lang="en-US" sz="1400" dirty="0"/>
          </a:p>
          <a:p>
            <a:r>
              <a:rPr lang="en-US" sz="1400" u="sng" dirty="0"/>
              <a:t>Python optimization:</a:t>
            </a:r>
          </a:p>
          <a:p>
            <a:r>
              <a:rPr lang="en-US" dirty="0"/>
              <a:t>-</a:t>
            </a:r>
            <a:r>
              <a:rPr lang="en-US" sz="1400" dirty="0" err="1"/>
              <a:t>numpy</a:t>
            </a:r>
            <a:r>
              <a:rPr lang="en-US" sz="1400" dirty="0"/>
              <a:t> Vectorized mask operations in </a:t>
            </a:r>
            <a:r>
              <a:rPr lang="en-US" sz="1400" dirty="0" err="1"/>
              <a:t>hessenberg</a:t>
            </a:r>
            <a:r>
              <a:rPr lang="en-US" sz="1400" dirty="0"/>
              <a:t>- creates a </a:t>
            </a:r>
            <a:r>
              <a:rPr lang="en-US" sz="1400" dirty="0" err="1"/>
              <a:t>boolean</a:t>
            </a:r>
            <a:r>
              <a:rPr lang="en-US" sz="1400" dirty="0"/>
              <a:t> mask and applies a conditional operation to a subset of matrix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0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69C721-3B81-479A-D9CD-5EEF6541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560" y="311888"/>
            <a:ext cx="7433400" cy="744844"/>
          </a:xfrm>
        </p:spPr>
        <p:txBody>
          <a:bodyPr/>
          <a:lstStyle/>
          <a:p>
            <a:r>
              <a:rPr lang="en-US" dirty="0"/>
              <a:t>python</a:t>
            </a:r>
            <a:endParaRPr lang="he-IL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E20A590-AF4A-1294-2F05-3B4B81B527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7" name="תמונה 6" descr="תמונה שמכילה טקסט, צילום מסך, גופן&#10;&#10;התיאור נוצר באופן אוטומטי">
            <a:extLst>
              <a:ext uri="{FF2B5EF4-FFF2-40B4-BE49-F238E27FC236}">
                <a16:creationId xmlns:a16="http://schemas.microsoft.com/office/drawing/2014/main" id="{BA256DEE-F66D-32B4-DA71-8C508FAA6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60" y="2013098"/>
            <a:ext cx="8149743" cy="165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7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37D1C3-DA52-1FCB-09E4-78F74DF4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Haskell</a:t>
            </a:r>
            <a:endParaRPr lang="he-IL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97F9F40-F769-B1B7-175F-189DC7D588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9" name="תמונה 8" descr="תמונה שמכילה טקסט, צילום מסך, גופן&#10;&#10;התיאור נוצר באופן אוטומטי">
            <a:extLst>
              <a:ext uri="{FF2B5EF4-FFF2-40B4-BE49-F238E27FC236}">
                <a16:creationId xmlns:a16="http://schemas.microsoft.com/office/drawing/2014/main" id="{6B39FD1B-C813-F989-3D03-4FA25EF64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022" y="1478812"/>
            <a:ext cx="7058456" cy="273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5063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של Office 2013 - 2022">
  <a:themeElements>
    <a:clrScheme name="ערכת נושא של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של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של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663</TotalTime>
  <Words>441</Words>
  <Application>Microsoft Office PowerPoint</Application>
  <PresentationFormat>‫הצגה על המסך (16:9)</PresentationFormat>
  <Paragraphs>96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3" baseType="lpstr">
      <vt:lpstr>Calibri Light</vt:lpstr>
      <vt:lpstr>-apple-system</vt:lpstr>
      <vt:lpstr>Arial</vt:lpstr>
      <vt:lpstr>Menlo</vt:lpstr>
      <vt:lpstr>Calibri</vt:lpstr>
      <vt:lpstr>ערכת נושא של Office 2013 - 2022</vt:lpstr>
      <vt:lpstr>Compute eigenvectors and eigenvalues using the QR algorithm</vt:lpstr>
      <vt:lpstr>QR Algorithm with Wilkinson Shifts</vt:lpstr>
      <vt:lpstr>Python advantages and disadvantages </vt:lpstr>
      <vt:lpstr>Haskell advantages and disadvantages </vt:lpstr>
      <vt:lpstr>Optimization Techniques</vt:lpstr>
      <vt:lpstr>python</vt:lpstr>
      <vt:lpstr>Haskell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עמית בניטה</cp:lastModifiedBy>
  <cp:revision>49</cp:revision>
  <dcterms:modified xsi:type="dcterms:W3CDTF">2024-08-04T11:06:00Z</dcterms:modified>
</cp:coreProperties>
</file>