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5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0"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201"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202"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203"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204" name="PlaceHolder 5"/>
          <p:cNvSpPr>
            <a:spLocks noGrp="1"/>
          </p:cNvSpPr>
          <p:nvPr>
            <p:ph type="sldNum"/>
          </p:nvPr>
        </p:nvSpPr>
        <p:spPr>
          <a:xfrm>
            <a:off x="4278960" y="10157400"/>
            <a:ext cx="3280680" cy="534240"/>
          </a:xfrm>
          <a:prstGeom prst="rect">
            <a:avLst/>
          </a:prstGeom>
        </p:spPr>
        <p:txBody>
          <a:bodyPr lIns="0" tIns="0" rIns="0" bIns="0" anchor="b"/>
          <a:lstStyle/>
          <a:p>
            <a:pPr algn="r"/>
            <a:fld id="{3982BB67-B7F5-4F27-8CC9-6ED53ACD3888}" type="slidenum">
              <a:rPr lang="en-IN"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85800" y="4343400"/>
            <a:ext cx="5485680" cy="4114080"/>
          </a:xfrm>
          <a:prstGeom prst="rect">
            <a:avLst/>
          </a:prstGeom>
        </p:spPr>
        <p:txBody>
          <a:bodyPr lIns="0" tIns="0" rIns="0" bIns="0"/>
          <a:lstStyle/>
          <a:p>
            <a:r>
              <a:rPr lang="en-IN" sz="2000">
                <a:latin typeface="Arial"/>
              </a:rPr>
              <a:t>Most Simple definition of AI: Any program which executes to solve a problem</a:t>
            </a:r>
            <a:endParaRPr/>
          </a:p>
          <a:p>
            <a:r>
              <a:rPr lang="en-IN" sz="2000">
                <a:latin typeface="Arial"/>
              </a:rPr>
              <a:t>Unlike most other programs, which basically execute instructions.</a:t>
            </a:r>
            <a:endParaRPr/>
          </a:p>
        </p:txBody>
      </p:sp>
      <p:sp>
        <p:nvSpPr>
          <p:cNvPr id="263"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6269684A-48DD-485C-A599-CF4FF166626B}" type="slidenum">
              <a:rPr lang="en-IN" sz="1200">
                <a:solidFill>
                  <a:srgbClr val="000000"/>
                </a:solidFill>
                <a:latin typeface="+mn-lt"/>
                <a:ea typeface="+mn-ea"/>
              </a:r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p:cNvSpPr>
          <p:nvPr>
            <p:ph type="body"/>
          </p:nvPr>
        </p:nvSpPr>
        <p:spPr>
          <a:xfrm>
            <a:off x="685800" y="4343400"/>
            <a:ext cx="5485680" cy="4114080"/>
          </a:xfrm>
          <a:prstGeom prst="rect">
            <a:avLst/>
          </a:prstGeom>
        </p:spPr>
        <p:txBody>
          <a:bodyPr lIns="0" tIns="0" rIns="0" bIns="0"/>
          <a:lstStyle/>
          <a:p>
            <a:r>
              <a:rPr lang="en-IN" sz="2000">
                <a:latin typeface="Arial"/>
              </a:rPr>
              <a:t>Earlier board games could be taught to beat using pure brute force crunching large number of moves, </a:t>
            </a:r>
            <a:endParaRPr/>
          </a:p>
          <a:p>
            <a:r>
              <a:rPr lang="en-IN" sz="2000">
                <a:latin typeface="Arial"/>
              </a:rPr>
              <a:t>but games like Go can’t be solved that way, they are learnt by the machines to play via heuristics.</a:t>
            </a:r>
            <a:endParaRPr/>
          </a:p>
          <a:p>
            <a:endParaRPr/>
          </a:p>
          <a:p>
            <a:r>
              <a:rPr lang="en-IN" sz="2000">
                <a:latin typeface="Arial"/>
              </a:rPr>
              <a:t>Alpha Go uses deep neural network (looks for patterns) Alpha GO has 48 layers of neurons.</a:t>
            </a:r>
            <a:endParaRPr/>
          </a:p>
          <a:p>
            <a:r>
              <a:rPr lang="en-IN" sz="2000">
                <a:latin typeface="Arial"/>
              </a:rPr>
              <a:t>(it mimics human intuition and creativity).</a:t>
            </a:r>
            <a:endParaRPr/>
          </a:p>
        </p:txBody>
      </p:sp>
      <p:sp>
        <p:nvSpPr>
          <p:cNvPr id="265"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D1FEB5CD-2B62-425A-9B6D-7ECDD25B901B}" type="slidenum">
              <a:rPr lang="en-IN" sz="1200">
                <a:solidFill>
                  <a:srgbClr val="000000"/>
                </a:solidFill>
                <a:latin typeface="+mn-lt"/>
                <a:ea typeface="+mn-ea"/>
              </a:rPr>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pPr>
            <a:endParaRPr/>
          </a:p>
          <a:p>
            <a:pPr>
              <a:lnSpc>
                <a:spcPct val="100000"/>
              </a:lnSpc>
            </a:pPr>
            <a:r>
              <a:rPr lang="en-IN" sz="2000">
                <a:latin typeface="Arial"/>
              </a:rPr>
              <a:t>In the first segment we handle parameters which are common throughout all the games running in the Atari environment,</a:t>
            </a:r>
            <a:endParaRPr/>
          </a:p>
          <a:p>
            <a:pPr>
              <a:lnSpc>
                <a:spcPct val="100000"/>
              </a:lnSpc>
            </a:pPr>
            <a:endParaRPr/>
          </a:p>
          <a:p>
            <a:pPr>
              <a:lnSpc>
                <a:spcPct val="100000"/>
              </a:lnSpc>
            </a:pPr>
            <a:r>
              <a:rPr lang="en-IN" sz="2000">
                <a:latin typeface="Arial"/>
              </a:rPr>
              <a:t>Simulator segment is used to define the part of the model which handles the objects related to the different simulators individually catering to the environment of the specific game</a:t>
            </a:r>
            <a:endParaRPr/>
          </a:p>
          <a:p>
            <a:pPr>
              <a:lnSpc>
                <a:spcPct val="100000"/>
              </a:lnSpc>
            </a:pPr>
            <a:endParaRPr/>
          </a:p>
          <a:p>
            <a:pPr>
              <a:lnSpc>
                <a:spcPct val="100000"/>
              </a:lnSpc>
            </a:pPr>
            <a:r>
              <a:rPr lang="en-IN" sz="1200">
                <a:solidFill>
                  <a:srgbClr val="000000"/>
                </a:solidFill>
                <a:latin typeface="+mn-lt"/>
                <a:ea typeface="+mn-ea"/>
              </a:rPr>
              <a:t>the train-Atari segment is the part of our model which is actually involved with the training process where the machine learns to play the game.</a:t>
            </a:r>
            <a:endParaRPr/>
          </a:p>
          <a:p>
            <a:pPr>
              <a:lnSpc>
                <a:spcPct val="100000"/>
              </a:lnSpc>
            </a:pPr>
            <a:endParaRPr/>
          </a:p>
        </p:txBody>
      </p:sp>
      <p:sp>
        <p:nvSpPr>
          <p:cNvPr id="267"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62D802FE-7052-4691-BA65-82FDEE1ACB73}" type="slidenum">
              <a:rPr lang="en-IN" sz="1200">
                <a:solidFill>
                  <a:srgbClr val="000000"/>
                </a:solidFill>
                <a:latin typeface="+mn-lt"/>
                <a:ea typeface="+mn-ea"/>
              </a:r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pPr>
            <a:endParaRPr/>
          </a:p>
          <a:p>
            <a:pPr>
              <a:lnSpc>
                <a:spcPct val="100000"/>
              </a:lnSpc>
            </a:pPr>
            <a:r>
              <a:rPr lang="en-IN" sz="2000">
                <a:latin typeface="Arial"/>
              </a:rPr>
              <a:t>In the first segment we handle parameters which are common throughout all the games running in the Atari environment,</a:t>
            </a:r>
            <a:endParaRPr/>
          </a:p>
          <a:p>
            <a:pPr>
              <a:lnSpc>
                <a:spcPct val="100000"/>
              </a:lnSpc>
            </a:pPr>
            <a:endParaRPr/>
          </a:p>
          <a:p>
            <a:pPr>
              <a:lnSpc>
                <a:spcPct val="100000"/>
              </a:lnSpc>
            </a:pPr>
            <a:r>
              <a:rPr lang="en-IN" sz="2000">
                <a:latin typeface="Arial"/>
              </a:rPr>
              <a:t>Simulator segment is used to define the part of the model which handles the objects related to the different simulators individually catering to the environment of the specific game</a:t>
            </a:r>
            <a:endParaRPr/>
          </a:p>
          <a:p>
            <a:pPr>
              <a:lnSpc>
                <a:spcPct val="100000"/>
              </a:lnSpc>
            </a:pPr>
            <a:endParaRPr/>
          </a:p>
          <a:p>
            <a:pPr>
              <a:lnSpc>
                <a:spcPct val="100000"/>
              </a:lnSpc>
            </a:pPr>
            <a:r>
              <a:rPr lang="en-IN" sz="1200">
                <a:solidFill>
                  <a:srgbClr val="000000"/>
                </a:solidFill>
                <a:latin typeface="+mn-lt"/>
                <a:ea typeface="+mn-ea"/>
              </a:rPr>
              <a:t>the train-Atari segment is the part of our model which is actually involved with the training process where the machine learns to play the game.</a:t>
            </a:r>
            <a:endParaRPr/>
          </a:p>
          <a:p>
            <a:pPr>
              <a:lnSpc>
                <a:spcPct val="100000"/>
              </a:lnSpc>
            </a:pPr>
            <a:endParaRPr/>
          </a:p>
        </p:txBody>
      </p:sp>
      <p:sp>
        <p:nvSpPr>
          <p:cNvPr id="269"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91C329F6-18DD-4B7D-8DF1-8E03584E7DE8}" type="slidenum">
              <a:rPr lang="en-IN" sz="1200">
                <a:solidFill>
                  <a:srgbClr val="000000"/>
                </a:solidFill>
                <a:latin typeface="+mn-lt"/>
                <a:ea typeface="+mn-ea"/>
              </a:r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p:cNvSpPr>
          <p:nvPr>
            <p:ph type="body"/>
          </p:nvPr>
        </p:nvSpPr>
        <p:spPr>
          <a:xfrm>
            <a:off x="685800" y="4343400"/>
            <a:ext cx="5485680" cy="4114080"/>
          </a:xfrm>
          <a:prstGeom prst="rect">
            <a:avLst/>
          </a:prstGeom>
        </p:spPr>
        <p:txBody>
          <a:bodyPr lIns="0" tIns="0" rIns="0" bIns="0"/>
          <a:lstStyle/>
          <a:p>
            <a:r>
              <a:rPr lang="en-IN" sz="1200" b="1">
                <a:solidFill>
                  <a:srgbClr val="000000"/>
                </a:solidFill>
                <a:latin typeface="+mn-lt"/>
                <a:ea typeface="+mn-ea"/>
              </a:rPr>
              <a:t>TensorFlow</a:t>
            </a:r>
            <a:r>
              <a:rPr lang="en-IN" sz="1200">
                <a:solidFill>
                  <a:srgbClr val="000000"/>
                </a:solidFill>
                <a:latin typeface="+mn-lt"/>
                <a:ea typeface="+mn-ea"/>
              </a:rPr>
              <a:t> is an open source software library for machine learning across a range of tasks, and developed by Google to meet their needs for systems capable of building and training neural networks to detect and decipher patterns and correlations, analogous to the learning and reasoning which humans use.</a:t>
            </a:r>
            <a:endParaRPr/>
          </a:p>
          <a:p>
            <a:endParaRPr/>
          </a:p>
          <a:p>
            <a:r>
              <a:rPr lang="en-IN" sz="1200" b="1">
                <a:solidFill>
                  <a:srgbClr val="000000"/>
                </a:solidFill>
                <a:latin typeface="+mn-lt"/>
                <a:ea typeface="+mn-ea"/>
              </a:rPr>
              <a:t>OpenAI</a:t>
            </a:r>
            <a:r>
              <a:rPr lang="en-IN" sz="1200">
                <a:solidFill>
                  <a:srgbClr val="000000"/>
                </a:solidFill>
                <a:latin typeface="+mn-lt"/>
                <a:ea typeface="+mn-ea"/>
              </a:rPr>
              <a:t> is a non-profit artificial intelligence (AI) research company, associated with business magnate Elon Musk, that aims to carefully promote and develop friendly AI in such a way as to benefit humanity as a whole.</a:t>
            </a:r>
            <a:endParaRPr/>
          </a:p>
        </p:txBody>
      </p:sp>
      <p:sp>
        <p:nvSpPr>
          <p:cNvPr id="271"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6DDC335D-E3D9-4CBF-9830-8BCDA977FD50}" type="slidenum">
              <a:rPr lang="en-IN" sz="1200">
                <a:solidFill>
                  <a:srgbClr val="000000"/>
                </a:solidFill>
                <a:latin typeface="+mn-lt"/>
                <a:ea typeface="+mn-ea"/>
              </a:rPr>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pPr>
            <a:endParaRPr/>
          </a:p>
          <a:p>
            <a:pPr>
              <a:lnSpc>
                <a:spcPct val="100000"/>
              </a:lnSpc>
            </a:pPr>
            <a:r>
              <a:rPr lang="en-IN" sz="2000">
                <a:latin typeface="Arial"/>
              </a:rPr>
              <a:t>In the first segment we handle parameters which are common throughout all the games running in the Atari environment,</a:t>
            </a:r>
            <a:endParaRPr/>
          </a:p>
          <a:p>
            <a:pPr>
              <a:lnSpc>
                <a:spcPct val="100000"/>
              </a:lnSpc>
            </a:pPr>
            <a:endParaRPr/>
          </a:p>
          <a:p>
            <a:pPr>
              <a:lnSpc>
                <a:spcPct val="100000"/>
              </a:lnSpc>
            </a:pPr>
            <a:r>
              <a:rPr lang="en-IN" sz="2000">
                <a:latin typeface="Arial"/>
              </a:rPr>
              <a:t>Simulator segment is used to define the part of the model which handles the objects related to the different simulators individually catering to the environment of the specific game</a:t>
            </a:r>
            <a:endParaRPr/>
          </a:p>
          <a:p>
            <a:pPr>
              <a:lnSpc>
                <a:spcPct val="100000"/>
              </a:lnSpc>
            </a:pPr>
            <a:endParaRPr/>
          </a:p>
          <a:p>
            <a:pPr>
              <a:lnSpc>
                <a:spcPct val="100000"/>
              </a:lnSpc>
            </a:pPr>
            <a:r>
              <a:rPr lang="en-IN" sz="1200">
                <a:solidFill>
                  <a:srgbClr val="000000"/>
                </a:solidFill>
                <a:latin typeface="+mn-lt"/>
                <a:ea typeface="+mn-ea"/>
              </a:rPr>
              <a:t>the train-Atari segment is the part of our model which is actually involved with the training process where the machine learns to play the game.</a:t>
            </a:r>
            <a:endParaRPr/>
          </a:p>
          <a:p>
            <a:pPr>
              <a:lnSpc>
                <a:spcPct val="100000"/>
              </a:lnSpc>
            </a:pPr>
            <a:endParaRPr/>
          </a:p>
        </p:txBody>
      </p:sp>
      <p:sp>
        <p:nvSpPr>
          <p:cNvPr id="273"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0AA09DF0-C4E0-4AFD-8237-A0D92301142A}" type="slidenum">
              <a:rPr lang="en-IN" sz="1200">
                <a:solidFill>
                  <a:srgbClr val="000000"/>
                </a:solidFill>
                <a:latin typeface="+mn-lt"/>
                <a:ea typeface="+mn-ea"/>
              </a:rP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36"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7"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8" name="Picture 37"/>
          <p:cNvPicPr/>
          <p:nvPr/>
        </p:nvPicPr>
        <p:blipFill>
          <a:blip r:embed="rId2"/>
          <a:stretch>
            <a:fillRect/>
          </a:stretch>
        </p:blipFill>
        <p:spPr>
          <a:xfrm>
            <a:off x="2079000" y="1604520"/>
            <a:ext cx="4984920" cy="3977280"/>
          </a:xfrm>
          <a:prstGeom prst="rect">
            <a:avLst/>
          </a:prstGeom>
          <a:ln>
            <a:noFill/>
          </a:ln>
        </p:spPr>
      </p:pic>
      <p:pic>
        <p:nvPicPr>
          <p:cNvPr id="39" name="Picture 38"/>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47"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33520" y="1371600"/>
            <a:ext cx="7850880" cy="847728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7"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76"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77"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8" name="Picture 77"/>
          <p:cNvPicPr/>
          <p:nvPr/>
        </p:nvPicPr>
        <p:blipFill>
          <a:blip r:embed="rId2"/>
          <a:stretch>
            <a:fillRect/>
          </a:stretch>
        </p:blipFill>
        <p:spPr>
          <a:xfrm>
            <a:off x="2079000" y="1604520"/>
            <a:ext cx="4984920" cy="3977280"/>
          </a:xfrm>
          <a:prstGeom prst="rect">
            <a:avLst/>
          </a:prstGeom>
          <a:ln>
            <a:noFill/>
          </a:ln>
        </p:spPr>
      </p:pic>
      <p:pic>
        <p:nvPicPr>
          <p:cNvPr id="79" name="Picture 78"/>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87"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89"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9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92"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33520" y="1371600"/>
            <a:ext cx="7850880" cy="847728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9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97"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98"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0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0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2"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0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6"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08"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09"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1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1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13"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14"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16"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17"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18" name="Picture 117"/>
          <p:cNvPicPr/>
          <p:nvPr/>
        </p:nvPicPr>
        <p:blipFill>
          <a:blip r:embed="rId2"/>
          <a:stretch>
            <a:fillRect/>
          </a:stretch>
        </p:blipFill>
        <p:spPr>
          <a:xfrm>
            <a:off x="2079000" y="1604520"/>
            <a:ext cx="4984920" cy="3977280"/>
          </a:xfrm>
          <a:prstGeom prst="rect">
            <a:avLst/>
          </a:prstGeom>
          <a:ln>
            <a:noFill/>
          </a:ln>
        </p:spPr>
      </p:pic>
      <p:pic>
        <p:nvPicPr>
          <p:cNvPr id="119" name="Picture 118"/>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27"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29"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3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32"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533520" y="1371600"/>
            <a:ext cx="7850880" cy="847728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3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7"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38"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4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4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42"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4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4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46"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48"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49"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5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5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53"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54"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56"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57"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58" name="Picture 157"/>
          <p:cNvPicPr/>
          <p:nvPr/>
        </p:nvPicPr>
        <p:blipFill>
          <a:blip r:embed="rId2"/>
          <a:stretch>
            <a:fillRect/>
          </a:stretch>
        </p:blipFill>
        <p:spPr>
          <a:xfrm>
            <a:off x="2079000" y="1604520"/>
            <a:ext cx="4984920" cy="3977280"/>
          </a:xfrm>
          <a:prstGeom prst="rect">
            <a:avLst/>
          </a:prstGeom>
          <a:ln>
            <a:noFill/>
          </a:ln>
        </p:spPr>
      </p:pic>
      <p:pic>
        <p:nvPicPr>
          <p:cNvPr id="159" name="Picture 158"/>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67"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69"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7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2"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533520" y="1371600"/>
            <a:ext cx="7850880" cy="847728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7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77"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78"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8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8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2"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8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8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6"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88"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89"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9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9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93"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94"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33520" y="1371600"/>
            <a:ext cx="7850880" cy="847728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96"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97"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98" name="Picture 197"/>
          <p:cNvPicPr/>
          <p:nvPr/>
        </p:nvPicPr>
        <p:blipFill>
          <a:blip r:embed="rId2"/>
          <a:stretch>
            <a:fillRect/>
          </a:stretch>
        </p:blipFill>
        <p:spPr>
          <a:xfrm>
            <a:off x="2079000" y="1604520"/>
            <a:ext cx="4984920" cy="3977280"/>
          </a:xfrm>
          <a:prstGeom prst="rect">
            <a:avLst/>
          </a:prstGeom>
          <a:ln>
            <a:noFill/>
          </a:ln>
        </p:spPr>
      </p:pic>
      <p:pic>
        <p:nvPicPr>
          <p:cNvPr id="199" name="Picture 198"/>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33520" y="1371600"/>
            <a:ext cx="7850880" cy="1828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CustomShape 1"/>
          <p:cNvSpPr/>
          <p:nvPr/>
        </p:nvSpPr>
        <p:spPr>
          <a:xfrm>
            <a:off x="-9360" y="-7200"/>
            <a:ext cx="9162360" cy="1040760"/>
          </a:xfrm>
          <a:prstGeom prst="rect">
            <a:avLst/>
          </a:prstGeom>
          <a:gradFill>
            <a:gsLst>
              <a:gs pos="0">
                <a:srgbClr val="0074A0"/>
              </a:gs>
              <a:gs pos="100000">
                <a:srgbClr val="00C4CD"/>
              </a:gs>
            </a:gsLst>
            <a:lin ang="5400000"/>
          </a:gradFill>
          <a:ln w="9360">
            <a:noFill/>
          </a:ln>
        </p:spPr>
      </p:sp>
      <p:sp>
        <p:nvSpPr>
          <p:cNvPr id="7" name="CustomShape 2"/>
          <p:cNvSpPr/>
          <p:nvPr/>
        </p:nvSpPr>
        <p:spPr>
          <a:xfrm>
            <a:off x="4381560" y="-7200"/>
            <a:ext cx="4761720" cy="637560"/>
          </a:xfrm>
          <a:prstGeom prst="rect">
            <a:avLst/>
          </a:prstGeom>
          <a:gradFill>
            <a:gsLst>
              <a:gs pos="0">
                <a:srgbClr val="008ABF"/>
              </a:gs>
              <a:gs pos="100000">
                <a:srgbClr val="00A0A8"/>
              </a:gs>
            </a:gsLst>
            <a:lin ang="16200000"/>
          </a:gradFill>
          <a:ln w="9360">
            <a:noFill/>
          </a:ln>
        </p:spPr>
      </p:sp>
      <p:sp>
        <p:nvSpPr>
          <p:cNvPr id="2" name="CustomShape 3"/>
          <p:cNvSpPr/>
          <p:nvPr/>
        </p:nvSpPr>
        <p:spPr>
          <a:xfrm rot="21435600">
            <a:off x="-18720" y="201600"/>
            <a:ext cx="9162360" cy="648360"/>
          </a:xfrm>
          <a:prstGeom prst="rect">
            <a:avLst/>
          </a:prstGeom>
          <a:noFill/>
          <a:ln w="10800">
            <a:solidFill>
              <a:srgbClr val="09B7BF"/>
            </a:solidFill>
            <a:round/>
          </a:ln>
        </p:spPr>
      </p:sp>
      <p:sp>
        <p:nvSpPr>
          <p:cNvPr id="3" name="CustomShape 4"/>
          <p:cNvSpPr/>
          <p:nvPr/>
        </p:nvSpPr>
        <p:spPr>
          <a:xfrm rot="21435600">
            <a:off x="-14040" y="275040"/>
            <a:ext cx="9174960" cy="529560"/>
          </a:xfrm>
          <a:prstGeom prst="rect">
            <a:avLst/>
          </a:prstGeom>
          <a:noFill/>
          <a:ln w="9360">
            <a:solidFill>
              <a:srgbClr val="0F6FC6"/>
            </a:solidFill>
            <a:round/>
          </a:ln>
        </p:spPr>
      </p:sp>
      <p:sp>
        <p:nvSpPr>
          <p:cNvPr id="4" name="PlaceHolder 5"/>
          <p:cNvSpPr>
            <a:spLocks noGrp="1"/>
          </p:cNvSpPr>
          <p:nvPr>
            <p:ph type="title"/>
          </p:nvPr>
        </p:nvSpPr>
        <p:spPr>
          <a:xfrm>
            <a:off x="533520" y="1371600"/>
            <a:ext cx="7850880" cy="1828440"/>
          </a:xfrm>
          <a:prstGeom prst="rect">
            <a:avLst/>
          </a:prstGeom>
        </p:spPr>
        <p:txBody>
          <a:bodyPr lIns="0" tIns="0" rIns="0" bIns="0" anchor="ctr"/>
          <a:lstStyle/>
          <a:p>
            <a:r>
              <a:rPr lang="en-IN">
                <a:latin typeface="Arial"/>
              </a:rPr>
              <a:t>Click to edit the title text format</a:t>
            </a:r>
            <a:endParaRPr/>
          </a:p>
        </p:txBody>
      </p:sp>
      <p:sp>
        <p:nvSpPr>
          <p:cNvPr id="5" name="PlaceHolder 6"/>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40" name="CustomShape 1"/>
          <p:cNvSpPr/>
          <p:nvPr/>
        </p:nvSpPr>
        <p:spPr>
          <a:xfrm>
            <a:off x="-9360" y="-7200"/>
            <a:ext cx="9162360" cy="1040760"/>
          </a:xfrm>
          <a:prstGeom prst="rect">
            <a:avLst/>
          </a:prstGeom>
          <a:gradFill>
            <a:gsLst>
              <a:gs pos="0">
                <a:srgbClr val="0074A0"/>
              </a:gs>
              <a:gs pos="100000">
                <a:srgbClr val="00C4CD"/>
              </a:gs>
            </a:gsLst>
            <a:lin ang="5400000"/>
          </a:gradFill>
          <a:ln w="9360">
            <a:noFill/>
          </a:ln>
        </p:spPr>
      </p:sp>
      <p:sp>
        <p:nvSpPr>
          <p:cNvPr id="41" name="CustomShape 2"/>
          <p:cNvSpPr/>
          <p:nvPr/>
        </p:nvSpPr>
        <p:spPr>
          <a:xfrm>
            <a:off x="4381560" y="-7200"/>
            <a:ext cx="4761720" cy="637560"/>
          </a:xfrm>
          <a:prstGeom prst="rect">
            <a:avLst/>
          </a:prstGeom>
          <a:gradFill>
            <a:gsLst>
              <a:gs pos="0">
                <a:srgbClr val="008ABF"/>
              </a:gs>
              <a:gs pos="100000">
                <a:srgbClr val="00A0A8"/>
              </a:gs>
            </a:gsLst>
            <a:lin ang="16200000"/>
          </a:gradFill>
          <a:ln w="9360">
            <a:noFill/>
          </a:ln>
        </p:spPr>
      </p:sp>
      <p:sp>
        <p:nvSpPr>
          <p:cNvPr id="42" name="CustomShape 3"/>
          <p:cNvSpPr/>
          <p:nvPr/>
        </p:nvSpPr>
        <p:spPr>
          <a:xfrm rot="21435600">
            <a:off x="-18720" y="201600"/>
            <a:ext cx="9162360" cy="648360"/>
          </a:xfrm>
          <a:prstGeom prst="rect">
            <a:avLst/>
          </a:prstGeom>
          <a:noFill/>
          <a:ln w="10800">
            <a:solidFill>
              <a:srgbClr val="09B7BF"/>
            </a:solidFill>
            <a:round/>
          </a:ln>
        </p:spPr>
      </p:sp>
      <p:sp>
        <p:nvSpPr>
          <p:cNvPr id="43" name="CustomShape 4"/>
          <p:cNvSpPr/>
          <p:nvPr/>
        </p:nvSpPr>
        <p:spPr>
          <a:xfrm rot="21435600">
            <a:off x="-14040" y="275040"/>
            <a:ext cx="9174960" cy="529560"/>
          </a:xfrm>
          <a:prstGeom prst="rect">
            <a:avLst/>
          </a:prstGeom>
          <a:noFill/>
          <a:ln w="9360">
            <a:solidFill>
              <a:srgbClr val="0F6FC6"/>
            </a:solidFill>
            <a:round/>
          </a:ln>
        </p:spPr>
      </p:sp>
      <p:sp>
        <p:nvSpPr>
          <p:cNvPr id="44" name="PlaceHolder 5"/>
          <p:cNvSpPr>
            <a:spLocks noGrp="1"/>
          </p:cNvSpPr>
          <p:nvPr>
            <p:ph type="title"/>
          </p:nvPr>
        </p:nvSpPr>
        <p:spPr>
          <a:xfrm>
            <a:off x="457200" y="273600"/>
            <a:ext cx="8229240" cy="1144800"/>
          </a:xfrm>
          <a:prstGeom prst="rect">
            <a:avLst/>
          </a:prstGeom>
        </p:spPr>
        <p:txBody>
          <a:bodyPr lIns="0" tIns="0" rIns="0" bIns="0" anchor="ctr"/>
          <a:lstStyle/>
          <a:p>
            <a:pPr algn="ctr"/>
            <a:r>
              <a:rPr lang="en-IN" sz="4400">
                <a:latin typeface="Arial"/>
              </a:rPr>
              <a:t>Click to edit the title text format</a:t>
            </a:r>
            <a:endParaRPr/>
          </a:p>
        </p:txBody>
      </p:sp>
      <p:sp>
        <p:nvSpPr>
          <p:cNvPr id="45" name="PlaceHolder 6"/>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80" name="CustomShape 1"/>
          <p:cNvSpPr/>
          <p:nvPr/>
        </p:nvSpPr>
        <p:spPr>
          <a:xfrm>
            <a:off x="-9360" y="-7200"/>
            <a:ext cx="9162360" cy="1040760"/>
          </a:xfrm>
          <a:prstGeom prst="rect">
            <a:avLst/>
          </a:prstGeom>
          <a:gradFill>
            <a:gsLst>
              <a:gs pos="0">
                <a:srgbClr val="0074A0"/>
              </a:gs>
              <a:gs pos="100000">
                <a:srgbClr val="00C4CD"/>
              </a:gs>
            </a:gsLst>
            <a:lin ang="5400000"/>
          </a:gradFill>
          <a:ln w="9360">
            <a:noFill/>
          </a:ln>
        </p:spPr>
      </p:sp>
      <p:sp>
        <p:nvSpPr>
          <p:cNvPr id="81" name="CustomShape 2"/>
          <p:cNvSpPr/>
          <p:nvPr/>
        </p:nvSpPr>
        <p:spPr>
          <a:xfrm>
            <a:off x="4381560" y="-7200"/>
            <a:ext cx="4761720" cy="637560"/>
          </a:xfrm>
          <a:prstGeom prst="rect">
            <a:avLst/>
          </a:prstGeom>
          <a:gradFill>
            <a:gsLst>
              <a:gs pos="0">
                <a:srgbClr val="008ABF"/>
              </a:gs>
              <a:gs pos="100000">
                <a:srgbClr val="00A0A8"/>
              </a:gs>
            </a:gsLst>
            <a:lin ang="16200000"/>
          </a:gradFill>
          <a:ln w="9360">
            <a:noFill/>
          </a:ln>
        </p:spPr>
      </p:sp>
      <p:sp>
        <p:nvSpPr>
          <p:cNvPr id="82" name="CustomShape 3"/>
          <p:cNvSpPr/>
          <p:nvPr/>
        </p:nvSpPr>
        <p:spPr>
          <a:xfrm rot="21435600">
            <a:off x="-18720" y="201600"/>
            <a:ext cx="9162360" cy="648360"/>
          </a:xfrm>
          <a:prstGeom prst="rect">
            <a:avLst/>
          </a:prstGeom>
          <a:noFill/>
          <a:ln w="10800">
            <a:solidFill>
              <a:srgbClr val="09B7BF"/>
            </a:solidFill>
            <a:round/>
          </a:ln>
        </p:spPr>
      </p:sp>
      <p:sp>
        <p:nvSpPr>
          <p:cNvPr id="83" name="CustomShape 4"/>
          <p:cNvSpPr/>
          <p:nvPr/>
        </p:nvSpPr>
        <p:spPr>
          <a:xfrm rot="21435600">
            <a:off x="-14040" y="275040"/>
            <a:ext cx="9174960" cy="529560"/>
          </a:xfrm>
          <a:prstGeom prst="rect">
            <a:avLst/>
          </a:prstGeom>
          <a:noFill/>
          <a:ln w="9360">
            <a:solidFill>
              <a:srgbClr val="0F6FC6"/>
            </a:solidFill>
            <a:round/>
          </a:ln>
        </p:spPr>
      </p:sp>
      <p:sp>
        <p:nvSpPr>
          <p:cNvPr id="84" name="PlaceHolder 5"/>
          <p:cNvSpPr>
            <a:spLocks noGrp="1"/>
          </p:cNvSpPr>
          <p:nvPr>
            <p:ph type="title"/>
          </p:nvPr>
        </p:nvSpPr>
        <p:spPr>
          <a:xfrm>
            <a:off x="533520" y="1371600"/>
            <a:ext cx="7850880" cy="1828440"/>
          </a:xfrm>
          <a:prstGeom prst="rect">
            <a:avLst/>
          </a:prstGeom>
        </p:spPr>
        <p:txBody>
          <a:bodyPr lIns="0" tIns="0" rIns="0" bIns="0" anchor="ctr"/>
          <a:lstStyle/>
          <a:p>
            <a:r>
              <a:rPr lang="en-IN">
                <a:latin typeface="Arial"/>
              </a:rPr>
              <a:t>Click to edit the title text format</a:t>
            </a:r>
            <a:endParaRPr/>
          </a:p>
        </p:txBody>
      </p:sp>
      <p:sp>
        <p:nvSpPr>
          <p:cNvPr id="85" name="PlaceHolder 6"/>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120" name="CustomShape 1"/>
          <p:cNvSpPr/>
          <p:nvPr/>
        </p:nvSpPr>
        <p:spPr>
          <a:xfrm>
            <a:off x="-9360" y="-7200"/>
            <a:ext cx="9162360" cy="1040760"/>
          </a:xfrm>
          <a:prstGeom prst="rect">
            <a:avLst/>
          </a:prstGeom>
          <a:gradFill>
            <a:gsLst>
              <a:gs pos="0">
                <a:srgbClr val="0074A0"/>
              </a:gs>
              <a:gs pos="100000">
                <a:srgbClr val="00C4CD"/>
              </a:gs>
            </a:gsLst>
            <a:lin ang="5400000"/>
          </a:gradFill>
          <a:ln w="9360">
            <a:noFill/>
          </a:ln>
        </p:spPr>
      </p:sp>
      <p:sp>
        <p:nvSpPr>
          <p:cNvPr id="121" name="CustomShape 2"/>
          <p:cNvSpPr/>
          <p:nvPr/>
        </p:nvSpPr>
        <p:spPr>
          <a:xfrm>
            <a:off x="4381560" y="-7200"/>
            <a:ext cx="4761720" cy="637560"/>
          </a:xfrm>
          <a:prstGeom prst="rect">
            <a:avLst/>
          </a:prstGeom>
          <a:gradFill>
            <a:gsLst>
              <a:gs pos="0">
                <a:srgbClr val="008ABF"/>
              </a:gs>
              <a:gs pos="100000">
                <a:srgbClr val="00A0A8"/>
              </a:gs>
            </a:gsLst>
            <a:lin ang="16200000"/>
          </a:gradFill>
          <a:ln w="9360">
            <a:noFill/>
          </a:ln>
        </p:spPr>
      </p:sp>
      <p:sp>
        <p:nvSpPr>
          <p:cNvPr id="122" name="CustomShape 3"/>
          <p:cNvSpPr/>
          <p:nvPr/>
        </p:nvSpPr>
        <p:spPr>
          <a:xfrm rot="21435600">
            <a:off x="-18720" y="201600"/>
            <a:ext cx="9162360" cy="648360"/>
          </a:xfrm>
          <a:prstGeom prst="rect">
            <a:avLst/>
          </a:prstGeom>
          <a:noFill/>
          <a:ln w="10800">
            <a:solidFill>
              <a:srgbClr val="09B7BF"/>
            </a:solidFill>
            <a:round/>
          </a:ln>
        </p:spPr>
      </p:sp>
      <p:sp>
        <p:nvSpPr>
          <p:cNvPr id="123" name="CustomShape 4"/>
          <p:cNvSpPr/>
          <p:nvPr/>
        </p:nvSpPr>
        <p:spPr>
          <a:xfrm rot="21435600">
            <a:off x="-14040" y="275040"/>
            <a:ext cx="9174960" cy="529560"/>
          </a:xfrm>
          <a:prstGeom prst="rect">
            <a:avLst/>
          </a:prstGeom>
          <a:noFill/>
          <a:ln w="9360">
            <a:solidFill>
              <a:srgbClr val="0F6FC6"/>
            </a:solidFill>
            <a:round/>
          </a:ln>
        </p:spPr>
      </p:sp>
      <p:sp>
        <p:nvSpPr>
          <p:cNvPr id="124" name="PlaceHolder 5"/>
          <p:cNvSpPr>
            <a:spLocks noGrp="1"/>
          </p:cNvSpPr>
          <p:nvPr>
            <p:ph type="title"/>
          </p:nvPr>
        </p:nvSpPr>
        <p:spPr>
          <a:xfrm>
            <a:off x="457200" y="273600"/>
            <a:ext cx="8229240" cy="1144800"/>
          </a:xfrm>
          <a:prstGeom prst="rect">
            <a:avLst/>
          </a:prstGeom>
        </p:spPr>
        <p:txBody>
          <a:bodyPr lIns="0" tIns="0" rIns="0" bIns="0" anchor="ctr"/>
          <a:lstStyle/>
          <a:p>
            <a:pPr algn="ctr"/>
            <a:r>
              <a:rPr lang="en-IN" sz="4400">
                <a:latin typeface="Arial"/>
              </a:rPr>
              <a:t>Click to edit the title text format</a:t>
            </a:r>
            <a:endParaRPr/>
          </a:p>
        </p:txBody>
      </p:sp>
      <p:sp>
        <p:nvSpPr>
          <p:cNvPr id="125" name="PlaceHolder 6"/>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160" name="CustomShape 1"/>
          <p:cNvSpPr/>
          <p:nvPr/>
        </p:nvSpPr>
        <p:spPr>
          <a:xfrm>
            <a:off x="-9360" y="-7200"/>
            <a:ext cx="9162360" cy="1040760"/>
          </a:xfrm>
          <a:prstGeom prst="rect">
            <a:avLst/>
          </a:prstGeom>
          <a:gradFill>
            <a:gsLst>
              <a:gs pos="0">
                <a:srgbClr val="0074A0"/>
              </a:gs>
              <a:gs pos="100000">
                <a:srgbClr val="00C4CD"/>
              </a:gs>
            </a:gsLst>
            <a:lin ang="5400000"/>
          </a:gradFill>
          <a:ln w="9360">
            <a:noFill/>
          </a:ln>
        </p:spPr>
      </p:sp>
      <p:sp>
        <p:nvSpPr>
          <p:cNvPr id="161" name="CustomShape 2"/>
          <p:cNvSpPr/>
          <p:nvPr/>
        </p:nvSpPr>
        <p:spPr>
          <a:xfrm>
            <a:off x="4381560" y="-7200"/>
            <a:ext cx="4761720" cy="637560"/>
          </a:xfrm>
          <a:prstGeom prst="rect">
            <a:avLst/>
          </a:prstGeom>
          <a:gradFill>
            <a:gsLst>
              <a:gs pos="0">
                <a:srgbClr val="008ABF"/>
              </a:gs>
              <a:gs pos="100000">
                <a:srgbClr val="00A0A8"/>
              </a:gs>
            </a:gsLst>
            <a:lin ang="16200000"/>
          </a:gradFill>
          <a:ln w="9360">
            <a:noFill/>
          </a:ln>
        </p:spPr>
      </p:sp>
      <p:sp>
        <p:nvSpPr>
          <p:cNvPr id="162" name="CustomShape 3"/>
          <p:cNvSpPr/>
          <p:nvPr/>
        </p:nvSpPr>
        <p:spPr>
          <a:xfrm rot="21435600">
            <a:off x="-18720" y="201600"/>
            <a:ext cx="9162360" cy="648360"/>
          </a:xfrm>
          <a:prstGeom prst="rect">
            <a:avLst/>
          </a:prstGeom>
          <a:noFill/>
          <a:ln w="10800">
            <a:solidFill>
              <a:srgbClr val="09B7BF"/>
            </a:solidFill>
            <a:round/>
          </a:ln>
        </p:spPr>
      </p:sp>
      <p:sp>
        <p:nvSpPr>
          <p:cNvPr id="163" name="CustomShape 4"/>
          <p:cNvSpPr/>
          <p:nvPr/>
        </p:nvSpPr>
        <p:spPr>
          <a:xfrm rot="21435600">
            <a:off x="-14040" y="275040"/>
            <a:ext cx="9174960" cy="529560"/>
          </a:xfrm>
          <a:prstGeom prst="rect">
            <a:avLst/>
          </a:prstGeom>
          <a:noFill/>
          <a:ln w="9360">
            <a:solidFill>
              <a:srgbClr val="0F6FC6"/>
            </a:solidFill>
            <a:round/>
          </a:ln>
        </p:spPr>
      </p:sp>
      <p:sp>
        <p:nvSpPr>
          <p:cNvPr id="164" name="PlaceHolder 5"/>
          <p:cNvSpPr>
            <a:spLocks noGrp="1"/>
          </p:cNvSpPr>
          <p:nvPr>
            <p:ph type="title"/>
          </p:nvPr>
        </p:nvSpPr>
        <p:spPr>
          <a:xfrm>
            <a:off x="533520" y="1371600"/>
            <a:ext cx="7850880" cy="1828440"/>
          </a:xfrm>
          <a:prstGeom prst="rect">
            <a:avLst/>
          </a:prstGeom>
        </p:spPr>
        <p:txBody>
          <a:bodyPr lIns="0" tIns="0" rIns="0" bIns="0" anchor="ctr"/>
          <a:lstStyle/>
          <a:p>
            <a:r>
              <a:rPr lang="en-IN">
                <a:latin typeface="Arial"/>
              </a:rPr>
              <a:t>Click to edit the title text format</a:t>
            </a:r>
            <a:endParaRPr/>
          </a:p>
        </p:txBody>
      </p:sp>
      <p:sp>
        <p:nvSpPr>
          <p:cNvPr id="165" name="PlaceHolder 6"/>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9.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9.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179640" y="260640"/>
            <a:ext cx="8568360" cy="638640"/>
          </a:xfrm>
          <a:prstGeom prst="rect">
            <a:avLst/>
          </a:prstGeom>
          <a:noFill/>
          <a:ln>
            <a:noFill/>
          </a:ln>
        </p:spPr>
        <p:txBody>
          <a:bodyPr lIns="90000" tIns="45000" rIns="90000" bIns="45000"/>
          <a:lstStyle/>
          <a:p>
            <a:pPr algn="ctr">
              <a:lnSpc>
                <a:spcPct val="100000"/>
              </a:lnSpc>
            </a:pPr>
            <a:r>
              <a:rPr lang="en-IN" sz="3600">
                <a:solidFill>
                  <a:srgbClr val="21B2C9"/>
                </a:solidFill>
                <a:latin typeface="Times New Roman"/>
              </a:rPr>
              <a:t> </a:t>
            </a:r>
            <a:r>
              <a:rPr lang="en-IN" sz="3600">
                <a:solidFill>
                  <a:srgbClr val="000000"/>
                </a:solidFill>
                <a:latin typeface="Times New Roman"/>
              </a:rPr>
              <a:t>Sir M.Visvesvaraya Institute Of  Technology</a:t>
            </a:r>
            <a:endParaRPr/>
          </a:p>
        </p:txBody>
      </p:sp>
      <p:pic>
        <p:nvPicPr>
          <p:cNvPr id="206" name="Picture 5"/>
          <p:cNvPicPr/>
          <p:nvPr/>
        </p:nvPicPr>
        <p:blipFill>
          <a:blip r:embed="rId2"/>
          <a:stretch>
            <a:fillRect/>
          </a:stretch>
        </p:blipFill>
        <p:spPr>
          <a:xfrm>
            <a:off x="3924000" y="1484640"/>
            <a:ext cx="1439280" cy="1295280"/>
          </a:xfrm>
          <a:prstGeom prst="rect">
            <a:avLst/>
          </a:prstGeom>
          <a:ln>
            <a:noFill/>
          </a:ln>
        </p:spPr>
      </p:pic>
      <p:sp>
        <p:nvSpPr>
          <p:cNvPr id="207" name="CustomShape 2"/>
          <p:cNvSpPr/>
          <p:nvPr/>
        </p:nvSpPr>
        <p:spPr>
          <a:xfrm>
            <a:off x="288000" y="2997000"/>
            <a:ext cx="8462520" cy="1610640"/>
          </a:xfrm>
          <a:prstGeom prst="rect">
            <a:avLst/>
          </a:prstGeom>
          <a:noFill/>
          <a:ln>
            <a:noFill/>
          </a:ln>
        </p:spPr>
        <p:txBody>
          <a:bodyPr lIns="0" tIns="0" rIns="18360" bIns="0" anchor="b"/>
          <a:lstStyle/>
          <a:p>
            <a:pPr algn="ctr"/>
            <a:endParaRPr dirty="0"/>
          </a:p>
          <a:p>
            <a:pPr algn="ctr"/>
            <a:r>
              <a:rPr lang="en-IN" sz="2000" b="1" dirty="0">
                <a:solidFill>
                  <a:srgbClr val="000000"/>
                </a:solidFill>
                <a:latin typeface="Times New Roman"/>
              </a:rPr>
              <a:t>Department of Computer Science &amp; Engineering</a:t>
            </a:r>
            <a:endParaRPr dirty="0"/>
          </a:p>
          <a:p>
            <a:pPr algn="ctr"/>
            <a:r>
              <a:rPr lang="en-IN" sz="2000" b="1" dirty="0">
                <a:solidFill>
                  <a:srgbClr val="000000"/>
                </a:solidFill>
                <a:latin typeface="Times New Roman"/>
              </a:rPr>
              <a:t>PROJECT DEMO</a:t>
            </a:r>
            <a:endParaRPr dirty="0"/>
          </a:p>
          <a:p>
            <a:pPr algn="ctr">
              <a:lnSpc>
                <a:spcPct val="100000"/>
              </a:lnSpc>
            </a:pPr>
            <a:r>
              <a:rPr lang="en-IN" sz="2000" b="1" dirty="0">
                <a:solidFill>
                  <a:srgbClr val="000000"/>
                </a:solidFill>
                <a:latin typeface="Calibri"/>
              </a:rPr>
              <a:t>“Intelligent Autonomous Game Bots using Deep Q Reinforcement Learning”</a:t>
            </a:r>
            <a:endParaRPr dirty="0"/>
          </a:p>
        </p:txBody>
      </p:sp>
      <p:sp>
        <p:nvSpPr>
          <p:cNvPr id="208" name="CustomShape 3"/>
          <p:cNvSpPr/>
          <p:nvPr/>
        </p:nvSpPr>
        <p:spPr>
          <a:xfrm>
            <a:off x="395640" y="4869000"/>
            <a:ext cx="7854120" cy="1751760"/>
          </a:xfrm>
          <a:prstGeom prst="rect">
            <a:avLst/>
          </a:prstGeom>
          <a:noFill/>
          <a:ln>
            <a:noFill/>
          </a:ln>
        </p:spPr>
        <p:txBody>
          <a:bodyPr lIns="0" tIns="45000" rIns="18360" bIns="45000"/>
          <a:lstStyle/>
          <a:p>
            <a:pPr>
              <a:lnSpc>
                <a:spcPct val="100000"/>
              </a:lnSpc>
            </a:pPr>
            <a:r>
              <a:rPr lang="en-IN" sz="1500" dirty="0">
                <a:solidFill>
                  <a:srgbClr val="072428"/>
                </a:solidFill>
                <a:latin typeface="Times New Roman"/>
              </a:rPr>
              <a:t>Team Members: 		1. Adarsh Trivedi		          1MV13CS004</a:t>
            </a:r>
            <a:endParaRPr dirty="0"/>
          </a:p>
          <a:p>
            <a:pPr>
              <a:lnSpc>
                <a:spcPct val="100000"/>
              </a:lnSpc>
            </a:pPr>
            <a:r>
              <a:rPr lang="en-IN" sz="1500" b="1" dirty="0">
                <a:solidFill>
                  <a:srgbClr val="072428"/>
                </a:solidFill>
                <a:latin typeface="Times New Roman"/>
              </a:rPr>
              <a:t>	           		</a:t>
            </a:r>
            <a:r>
              <a:rPr lang="en-IN" sz="1500" dirty="0">
                <a:solidFill>
                  <a:srgbClr val="072428"/>
                </a:solidFill>
                <a:latin typeface="Times New Roman"/>
              </a:rPr>
              <a:t>2.</a:t>
            </a:r>
            <a:r>
              <a:rPr lang="en-IN" sz="1500" b="1" dirty="0">
                <a:solidFill>
                  <a:srgbClr val="072428"/>
                </a:solidFill>
                <a:latin typeface="Times New Roman"/>
              </a:rPr>
              <a:t> </a:t>
            </a:r>
            <a:r>
              <a:rPr lang="en-IN" sz="1500" dirty="0">
                <a:solidFill>
                  <a:srgbClr val="072428"/>
                </a:solidFill>
                <a:latin typeface="Times New Roman"/>
              </a:rPr>
              <a:t>Aditya Roy Choudhary	          1MV13CS005</a:t>
            </a:r>
            <a:endParaRPr dirty="0"/>
          </a:p>
          <a:p>
            <a:pPr>
              <a:lnSpc>
                <a:spcPct val="100000"/>
              </a:lnSpc>
            </a:pPr>
            <a:r>
              <a:rPr lang="en-IN" sz="1500" dirty="0">
                <a:solidFill>
                  <a:srgbClr val="072428"/>
                </a:solidFill>
                <a:latin typeface="Times New Roman"/>
              </a:rPr>
              <a:t>	           		3. Amit </a:t>
            </a:r>
            <a:r>
              <a:rPr lang="en-IN" sz="1500" dirty="0" err="1">
                <a:solidFill>
                  <a:srgbClr val="072428"/>
                </a:solidFill>
                <a:latin typeface="Times New Roman"/>
              </a:rPr>
              <a:t>Asish</a:t>
            </a:r>
            <a:r>
              <a:rPr lang="en-IN" sz="1500" dirty="0">
                <a:solidFill>
                  <a:srgbClr val="072428"/>
                </a:solidFill>
                <a:latin typeface="Times New Roman"/>
              </a:rPr>
              <a:t> Bhadra		          1MV13CS014</a:t>
            </a:r>
            <a:endParaRPr dirty="0"/>
          </a:p>
          <a:p>
            <a:pPr>
              <a:lnSpc>
                <a:spcPct val="100000"/>
              </a:lnSpc>
            </a:pPr>
            <a:r>
              <a:rPr lang="en-IN" sz="1500" dirty="0">
                <a:solidFill>
                  <a:srgbClr val="072428"/>
                </a:solidFill>
                <a:latin typeface="Times New Roman"/>
              </a:rPr>
              <a:t>	           		4. Karan Saxena 		          1MV13CS047</a:t>
            </a:r>
            <a:endParaRPr dirty="0"/>
          </a:p>
          <a:p>
            <a:pPr>
              <a:lnSpc>
                <a:spcPct val="100000"/>
              </a:lnSpc>
            </a:pPr>
            <a:r>
              <a:rPr lang="en-IN" sz="1500" dirty="0">
                <a:solidFill>
                  <a:srgbClr val="072428"/>
                </a:solidFill>
                <a:latin typeface="Times New Roman"/>
              </a:rPr>
              <a:t> </a:t>
            </a:r>
            <a:endParaRPr dirty="0"/>
          </a:p>
          <a:p>
            <a:pPr>
              <a:lnSpc>
                <a:spcPct val="100000"/>
              </a:lnSpc>
            </a:pPr>
            <a:r>
              <a:rPr lang="en-IN" sz="1500" dirty="0">
                <a:solidFill>
                  <a:srgbClr val="072428"/>
                </a:solidFill>
                <a:latin typeface="Times New Roman"/>
              </a:rPr>
              <a:t>Guide: </a:t>
            </a:r>
            <a:r>
              <a:rPr lang="en-IN" sz="1500" dirty="0" err="1">
                <a:solidFill>
                  <a:srgbClr val="072428"/>
                </a:solidFill>
                <a:latin typeface="Times New Roman"/>
              </a:rPr>
              <a:t>Prof.</a:t>
            </a:r>
            <a:r>
              <a:rPr lang="en-IN" sz="1500" dirty="0">
                <a:solidFill>
                  <a:srgbClr val="072428"/>
                </a:solidFill>
                <a:latin typeface="Times New Roman"/>
              </a:rPr>
              <a:t> </a:t>
            </a:r>
            <a:r>
              <a:rPr lang="en-IN" sz="1500" dirty="0" err="1">
                <a:solidFill>
                  <a:srgbClr val="072428"/>
                </a:solidFill>
                <a:latin typeface="Times New Roman"/>
              </a:rPr>
              <a:t>Dilip</a:t>
            </a:r>
            <a:r>
              <a:rPr lang="en-IN" sz="1500" dirty="0">
                <a:solidFill>
                  <a:srgbClr val="072428"/>
                </a:solidFill>
                <a:latin typeface="Times New Roman"/>
              </a:rPr>
              <a:t> K. Sen</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467640" y="404640"/>
            <a:ext cx="8305200" cy="1142280"/>
          </a:xfrm>
          <a:prstGeom prst="rect">
            <a:avLst/>
          </a:prstGeom>
          <a:noFill/>
          <a:ln>
            <a:noFill/>
          </a:ln>
        </p:spPr>
        <p:txBody>
          <a:bodyPr lIns="0" tIns="45000" rIns="0" bIns="0" anchor="b"/>
          <a:lstStyle/>
          <a:p>
            <a:pPr>
              <a:lnSpc>
                <a:spcPct val="100000"/>
              </a:lnSpc>
            </a:pPr>
            <a:r>
              <a:rPr lang="en-IN" sz="5000">
                <a:solidFill>
                  <a:srgbClr val="04617B"/>
                </a:solidFill>
                <a:latin typeface="Calibri"/>
              </a:rPr>
              <a:t>Implementation</a:t>
            </a:r>
            <a:endParaRPr/>
          </a:p>
        </p:txBody>
      </p:sp>
      <p:pic>
        <p:nvPicPr>
          <p:cNvPr id="240" name="Picture 2"/>
          <p:cNvPicPr/>
          <p:nvPr/>
        </p:nvPicPr>
        <p:blipFill>
          <a:blip r:embed="rId3"/>
          <a:stretch>
            <a:fillRect/>
          </a:stretch>
        </p:blipFill>
        <p:spPr>
          <a:xfrm>
            <a:off x="1259640" y="1989000"/>
            <a:ext cx="1777320" cy="1777320"/>
          </a:xfrm>
          <a:prstGeom prst="rect">
            <a:avLst/>
          </a:prstGeom>
          <a:ln w="9360">
            <a:noFill/>
          </a:ln>
        </p:spPr>
      </p:pic>
      <p:pic>
        <p:nvPicPr>
          <p:cNvPr id="241" name="Picture 3"/>
          <p:cNvPicPr/>
          <p:nvPr/>
        </p:nvPicPr>
        <p:blipFill>
          <a:blip r:embed="rId4"/>
          <a:stretch>
            <a:fillRect/>
          </a:stretch>
        </p:blipFill>
        <p:spPr>
          <a:xfrm>
            <a:off x="6228360" y="1845000"/>
            <a:ext cx="1447920" cy="1812240"/>
          </a:xfrm>
          <a:prstGeom prst="rect">
            <a:avLst/>
          </a:prstGeom>
          <a:ln w="9360">
            <a:noFill/>
          </a:ln>
        </p:spPr>
      </p:pic>
      <p:sp>
        <p:nvSpPr>
          <p:cNvPr id="242" name="CustomShape 2"/>
          <p:cNvSpPr/>
          <p:nvPr/>
        </p:nvSpPr>
        <p:spPr>
          <a:xfrm>
            <a:off x="755640" y="4005000"/>
            <a:ext cx="7776000" cy="1186560"/>
          </a:xfrm>
          <a:prstGeom prst="rect">
            <a:avLst/>
          </a:prstGeom>
          <a:noFill/>
          <a:ln>
            <a:noFill/>
          </a:ln>
        </p:spPr>
        <p:txBody>
          <a:bodyPr lIns="90000" tIns="45000" rIns="90000" bIns="45000"/>
          <a:lstStyle/>
          <a:p>
            <a:pPr algn="ctr">
              <a:lnSpc>
                <a:spcPct val="100000"/>
              </a:lnSpc>
            </a:pPr>
            <a:r>
              <a:rPr lang="en-IN" sz="2400">
                <a:solidFill>
                  <a:srgbClr val="000000"/>
                </a:solidFill>
                <a:latin typeface="Constantia"/>
              </a:rPr>
              <a:t>The code for our model has been divided into three segments namely Common, Simulator, and Train-atari.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0" y="0"/>
            <a:ext cx="9143280" cy="456480"/>
          </a:xfrm>
          <a:prstGeom prst="rect">
            <a:avLst/>
          </a:prstGeom>
          <a:noFill/>
          <a:ln w="9360">
            <a:noFill/>
          </a:ln>
        </p:spPr>
      </p:sp>
      <p:pic>
        <p:nvPicPr>
          <p:cNvPr id="244" name="Picture 5"/>
          <p:cNvPicPr/>
          <p:nvPr/>
        </p:nvPicPr>
        <p:blipFill>
          <a:blip r:embed="rId2"/>
          <a:stretch>
            <a:fillRect/>
          </a:stretch>
        </p:blipFill>
        <p:spPr>
          <a:xfrm>
            <a:off x="1187640" y="980640"/>
            <a:ext cx="6789960" cy="3887640"/>
          </a:xfrm>
          <a:prstGeom prst="rect">
            <a:avLst/>
          </a:prstGeom>
          <a:ln>
            <a:noFill/>
          </a:ln>
        </p:spPr>
      </p:pic>
      <p:sp>
        <p:nvSpPr>
          <p:cNvPr id="245" name="CustomShape 2"/>
          <p:cNvSpPr/>
          <p:nvPr/>
        </p:nvSpPr>
        <p:spPr>
          <a:xfrm>
            <a:off x="3074400" y="5374440"/>
            <a:ext cx="3100680" cy="366120"/>
          </a:xfrm>
          <a:prstGeom prst="rect">
            <a:avLst/>
          </a:prstGeom>
          <a:noFill/>
          <a:ln w="9360">
            <a:noFill/>
          </a:ln>
        </p:spPr>
        <p:txBody>
          <a:bodyPr wrap="none" lIns="90000" tIns="45000" rIns="90000" bIns="45000" anchor="ctr"/>
          <a:lstStyle/>
          <a:p>
            <a:pPr algn="ctr">
              <a:lnSpc>
                <a:spcPct val="100000"/>
              </a:lnSpc>
            </a:pPr>
            <a:r>
              <a:rPr lang="en-IN" b="1">
                <a:solidFill>
                  <a:srgbClr val="000000"/>
                </a:solidFill>
                <a:latin typeface="Times New Roman"/>
                <a:ea typeface="Times New Roman"/>
              </a:rPr>
              <a:t>Code Snippet for Common.py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 name="Picture 1"/>
          <p:cNvPicPr/>
          <p:nvPr/>
        </p:nvPicPr>
        <p:blipFill>
          <a:blip r:embed="rId2"/>
          <a:stretch>
            <a:fillRect/>
          </a:stretch>
        </p:blipFill>
        <p:spPr>
          <a:xfrm>
            <a:off x="1259640" y="836640"/>
            <a:ext cx="6768000" cy="4316040"/>
          </a:xfrm>
          <a:prstGeom prst="rect">
            <a:avLst/>
          </a:prstGeom>
          <a:ln w="9360">
            <a:noFill/>
          </a:ln>
        </p:spPr>
      </p:pic>
      <p:sp>
        <p:nvSpPr>
          <p:cNvPr id="247" name="CustomShape 1"/>
          <p:cNvSpPr/>
          <p:nvPr/>
        </p:nvSpPr>
        <p:spPr>
          <a:xfrm>
            <a:off x="2782440" y="5229360"/>
            <a:ext cx="3493800" cy="394920"/>
          </a:xfrm>
          <a:prstGeom prst="rect">
            <a:avLst/>
          </a:prstGeom>
          <a:noFill/>
          <a:ln>
            <a:noFill/>
          </a:ln>
        </p:spPr>
        <p:txBody>
          <a:bodyPr wrap="none" lIns="90000" tIns="45000" rIns="90000" bIns="45000"/>
          <a:lstStyle/>
          <a:p>
            <a:pPr>
              <a:lnSpc>
                <a:spcPct val="100000"/>
              </a:lnSpc>
            </a:pPr>
            <a:r>
              <a:rPr lang="en-IN" sz="2000" b="1">
                <a:solidFill>
                  <a:srgbClr val="000000"/>
                </a:solidFill>
                <a:latin typeface="Times New Roman"/>
              </a:rPr>
              <a:t>Code Snippet for Simulator.py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8" name="Picture 2"/>
          <p:cNvPicPr/>
          <p:nvPr/>
        </p:nvPicPr>
        <p:blipFill>
          <a:blip r:embed="rId2"/>
          <a:stretch>
            <a:fillRect/>
          </a:stretch>
        </p:blipFill>
        <p:spPr>
          <a:xfrm>
            <a:off x="467640" y="1124640"/>
            <a:ext cx="5328000" cy="3383640"/>
          </a:xfrm>
          <a:prstGeom prst="rect">
            <a:avLst/>
          </a:prstGeom>
          <a:ln w="9360">
            <a:noFill/>
          </a:ln>
        </p:spPr>
      </p:pic>
      <p:pic>
        <p:nvPicPr>
          <p:cNvPr id="249" name="Picture 3"/>
          <p:cNvPicPr/>
          <p:nvPr/>
        </p:nvPicPr>
        <p:blipFill>
          <a:blip r:embed="rId3"/>
          <a:stretch>
            <a:fillRect/>
          </a:stretch>
        </p:blipFill>
        <p:spPr>
          <a:xfrm>
            <a:off x="4140000" y="836640"/>
            <a:ext cx="4175640" cy="3959640"/>
          </a:xfrm>
          <a:prstGeom prst="rect">
            <a:avLst/>
          </a:prstGeom>
          <a:ln w="9360">
            <a:noFill/>
          </a:ln>
        </p:spPr>
      </p:pic>
      <p:sp>
        <p:nvSpPr>
          <p:cNvPr id="250" name="CustomShape 1"/>
          <p:cNvSpPr/>
          <p:nvPr/>
        </p:nvSpPr>
        <p:spPr>
          <a:xfrm>
            <a:off x="2781720" y="5186880"/>
            <a:ext cx="3579120" cy="396720"/>
          </a:xfrm>
          <a:prstGeom prst="rect">
            <a:avLst/>
          </a:prstGeom>
          <a:noFill/>
          <a:ln w="9360">
            <a:noFill/>
          </a:ln>
        </p:spPr>
        <p:txBody>
          <a:bodyPr wrap="none" lIns="90000" tIns="45000" rIns="90000" bIns="45000" anchor="ctr"/>
          <a:lstStyle/>
          <a:p>
            <a:pPr algn="ctr">
              <a:lnSpc>
                <a:spcPct val="100000"/>
              </a:lnSpc>
            </a:pPr>
            <a:r>
              <a:rPr lang="en-IN" sz="2000" b="1">
                <a:solidFill>
                  <a:srgbClr val="000000"/>
                </a:solidFill>
                <a:latin typeface="Times New Roman"/>
                <a:ea typeface="Times New Roman"/>
              </a:rPr>
              <a:t>Code Snippet for train-atari.py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395640" y="476640"/>
            <a:ext cx="8305200" cy="1142280"/>
          </a:xfrm>
          <a:prstGeom prst="rect">
            <a:avLst/>
          </a:prstGeom>
          <a:noFill/>
          <a:ln>
            <a:noFill/>
          </a:ln>
        </p:spPr>
        <p:txBody>
          <a:bodyPr lIns="0" tIns="45000" rIns="0" bIns="0" anchor="b"/>
          <a:lstStyle/>
          <a:p>
            <a:pPr>
              <a:lnSpc>
                <a:spcPct val="100000"/>
              </a:lnSpc>
            </a:pPr>
            <a:r>
              <a:rPr lang="en-IN" sz="5000">
                <a:solidFill>
                  <a:srgbClr val="04617B"/>
                </a:solidFill>
                <a:latin typeface="Calibri"/>
              </a:rPr>
              <a:t>Execution &amp; Test Cases</a:t>
            </a:r>
            <a:endParaRPr/>
          </a:p>
        </p:txBody>
      </p:sp>
      <p:pic>
        <p:nvPicPr>
          <p:cNvPr id="252" name="Picture 4"/>
          <p:cNvPicPr/>
          <p:nvPr/>
        </p:nvPicPr>
        <p:blipFill>
          <a:blip r:embed="rId2"/>
          <a:stretch>
            <a:fillRect/>
          </a:stretch>
        </p:blipFill>
        <p:spPr>
          <a:xfrm>
            <a:off x="2483640" y="1845000"/>
            <a:ext cx="3636720" cy="2508840"/>
          </a:xfrm>
          <a:prstGeom prst="rect">
            <a:avLst/>
          </a:prstGeom>
          <a:ln w="9360">
            <a:noFill/>
          </a:ln>
        </p:spPr>
      </p:pic>
      <p:sp>
        <p:nvSpPr>
          <p:cNvPr id="253" name="CustomShape 2"/>
          <p:cNvSpPr/>
          <p:nvPr/>
        </p:nvSpPr>
        <p:spPr>
          <a:xfrm>
            <a:off x="2136240" y="4509000"/>
            <a:ext cx="4745160" cy="394920"/>
          </a:xfrm>
          <a:prstGeom prst="rect">
            <a:avLst/>
          </a:prstGeom>
          <a:noFill/>
          <a:ln>
            <a:noFill/>
          </a:ln>
        </p:spPr>
        <p:txBody>
          <a:bodyPr wrap="none" lIns="90000" tIns="45000" rIns="90000" bIns="45000"/>
          <a:lstStyle/>
          <a:p>
            <a:pPr>
              <a:lnSpc>
                <a:spcPct val="100000"/>
              </a:lnSpc>
            </a:pPr>
            <a:r>
              <a:rPr lang="en-IN" sz="2000" b="1">
                <a:solidFill>
                  <a:srgbClr val="000000"/>
                </a:solidFill>
                <a:latin typeface="Times New Roman"/>
              </a:rPr>
              <a:t>Snapshot of the GUI (under development)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Picture 1"/>
          <p:cNvPicPr/>
          <p:nvPr/>
        </p:nvPicPr>
        <p:blipFill>
          <a:blip r:embed="rId2"/>
          <a:stretch>
            <a:fillRect/>
          </a:stretch>
        </p:blipFill>
        <p:spPr>
          <a:xfrm>
            <a:off x="1691640" y="1196640"/>
            <a:ext cx="5695560" cy="3279960"/>
          </a:xfrm>
          <a:prstGeom prst="rect">
            <a:avLst/>
          </a:prstGeom>
          <a:ln w="9360">
            <a:noFill/>
          </a:ln>
        </p:spPr>
      </p:pic>
      <p:sp>
        <p:nvSpPr>
          <p:cNvPr id="255" name="CustomShape 1"/>
          <p:cNvSpPr/>
          <p:nvPr/>
        </p:nvSpPr>
        <p:spPr>
          <a:xfrm>
            <a:off x="1403640" y="4725000"/>
            <a:ext cx="6552000" cy="394920"/>
          </a:xfrm>
          <a:prstGeom prst="rect">
            <a:avLst/>
          </a:prstGeom>
          <a:noFill/>
          <a:ln>
            <a:noFill/>
          </a:ln>
        </p:spPr>
        <p:txBody>
          <a:bodyPr lIns="90000" tIns="45000" rIns="90000" bIns="45000"/>
          <a:lstStyle/>
          <a:p>
            <a:pPr>
              <a:lnSpc>
                <a:spcPct val="100000"/>
              </a:lnSpc>
            </a:pPr>
            <a:r>
              <a:rPr lang="en-IN" sz="2000" b="1">
                <a:solidFill>
                  <a:srgbClr val="000000"/>
                </a:solidFill>
                <a:latin typeface="Times New Roman"/>
              </a:rPr>
              <a:t>Snap of the final testing phase of the Space Invader Game.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 name="Picture 1"/>
          <p:cNvPicPr/>
          <p:nvPr/>
        </p:nvPicPr>
        <p:blipFill>
          <a:blip r:embed="rId2"/>
          <a:stretch>
            <a:fillRect/>
          </a:stretch>
        </p:blipFill>
        <p:spPr>
          <a:xfrm>
            <a:off x="1475640" y="1772640"/>
            <a:ext cx="5715720" cy="2934360"/>
          </a:xfrm>
          <a:prstGeom prst="rect">
            <a:avLst/>
          </a:prstGeom>
          <a:ln w="9360">
            <a:noFill/>
          </a:ln>
        </p:spPr>
      </p:pic>
      <p:sp>
        <p:nvSpPr>
          <p:cNvPr id="257" name="CustomShape 1"/>
          <p:cNvSpPr/>
          <p:nvPr/>
        </p:nvSpPr>
        <p:spPr>
          <a:xfrm>
            <a:off x="1475640" y="4869000"/>
            <a:ext cx="5688000" cy="394920"/>
          </a:xfrm>
          <a:prstGeom prst="rect">
            <a:avLst/>
          </a:prstGeom>
          <a:noFill/>
          <a:ln>
            <a:noFill/>
          </a:ln>
        </p:spPr>
        <p:txBody>
          <a:bodyPr lIns="90000" tIns="45000" rIns="90000" bIns="45000"/>
          <a:lstStyle/>
          <a:p>
            <a:pPr>
              <a:lnSpc>
                <a:spcPct val="100000"/>
              </a:lnSpc>
            </a:pPr>
            <a:r>
              <a:rPr lang="en-IN" sz="2000" b="1">
                <a:solidFill>
                  <a:srgbClr val="000000"/>
                </a:solidFill>
                <a:latin typeface="Times New Roman"/>
              </a:rPr>
              <a:t>Snap of the final testing phase of the Pong Game.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1475640" y="4869000"/>
            <a:ext cx="5688000" cy="394920"/>
          </a:xfrm>
          <a:prstGeom prst="rect">
            <a:avLst/>
          </a:prstGeom>
          <a:noFill/>
          <a:ln>
            <a:noFill/>
          </a:ln>
        </p:spPr>
      </p:sp>
      <p:sp>
        <p:nvSpPr>
          <p:cNvPr id="259" name="CustomShape 2"/>
          <p:cNvSpPr/>
          <p:nvPr/>
        </p:nvSpPr>
        <p:spPr>
          <a:xfrm>
            <a:off x="378178" y="1032300"/>
            <a:ext cx="8228880" cy="1144440"/>
          </a:xfrm>
          <a:prstGeom prst="rect">
            <a:avLst/>
          </a:prstGeom>
          <a:noFill/>
          <a:ln>
            <a:noFill/>
          </a:ln>
        </p:spPr>
        <p:txBody>
          <a:bodyPr lIns="0" tIns="0" rIns="0" bIns="0" anchor="ctr"/>
          <a:lstStyle/>
          <a:p>
            <a:r>
              <a:rPr lang="en-IN" sz="5000" dirty="0">
                <a:solidFill>
                  <a:srgbClr val="04617B"/>
                </a:solidFill>
                <a:latin typeface="Calibri"/>
              </a:rPr>
              <a:t>Uses</a:t>
            </a:r>
            <a:endParaRPr dirty="0"/>
          </a:p>
        </p:txBody>
      </p:sp>
      <p:sp>
        <p:nvSpPr>
          <p:cNvPr id="260" name="CustomShape 3"/>
          <p:cNvSpPr/>
          <p:nvPr/>
        </p:nvSpPr>
        <p:spPr>
          <a:xfrm>
            <a:off x="457200" y="1604520"/>
            <a:ext cx="8228880" cy="3976920"/>
          </a:xfrm>
          <a:prstGeom prst="rect">
            <a:avLst/>
          </a:prstGeom>
          <a:noFill/>
          <a:ln>
            <a:noFill/>
          </a:ln>
        </p:spPr>
        <p:txBody>
          <a:bodyPr lIns="0" tIns="0" rIns="0" bIns="0" anchor="ctr"/>
          <a:lstStyle/>
          <a:p>
            <a:pPr>
              <a:lnSpc>
                <a:spcPct val="100000"/>
              </a:lnSpc>
              <a:buSzPct val="45000"/>
            </a:pPr>
            <a:r>
              <a:rPr lang="en-IN" sz="3200" dirty="0">
                <a:latin typeface="Arial"/>
              </a:rPr>
              <a:t> -- Robotics</a:t>
            </a:r>
            <a:endParaRPr dirty="0"/>
          </a:p>
          <a:p>
            <a:pPr>
              <a:lnSpc>
                <a:spcPct val="100000"/>
              </a:lnSpc>
              <a:buSzPct val="45000"/>
            </a:pPr>
            <a:r>
              <a:rPr lang="en-IN" sz="3200" dirty="0">
                <a:latin typeface="Arial"/>
              </a:rPr>
              <a:t> -- Finance Sector</a:t>
            </a:r>
            <a:endParaRPr dirty="0"/>
          </a:p>
          <a:p>
            <a:pPr>
              <a:lnSpc>
                <a:spcPct val="100000"/>
              </a:lnSpc>
              <a:buSzPct val="45000"/>
            </a:pPr>
            <a:r>
              <a:rPr lang="en-IN" sz="3200" dirty="0">
                <a:latin typeface="Arial"/>
              </a:rPr>
              <a:t> -- Medical Sector (</a:t>
            </a:r>
            <a:r>
              <a:rPr lang="en-IN" sz="3200" dirty="0" err="1">
                <a:latin typeface="Arial"/>
              </a:rPr>
              <a:t>Eg</a:t>
            </a:r>
            <a:r>
              <a:rPr lang="en-IN" sz="3200" dirty="0">
                <a:latin typeface="Arial"/>
              </a:rPr>
              <a:t>. Amblyopia)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1888200" y="2967480"/>
            <a:ext cx="5367240" cy="914400"/>
          </a:xfrm>
          <a:prstGeom prst="rect">
            <a:avLst/>
          </a:prstGeom>
          <a:noFill/>
          <a:ln>
            <a:noFill/>
          </a:ln>
        </p:spPr>
        <p:txBody>
          <a:bodyPr wrap="none" lIns="90000" tIns="45000" rIns="90000" bIns="45000"/>
          <a:lstStyle/>
          <a:p>
            <a:pPr algn="ctr">
              <a:lnSpc>
                <a:spcPct val="100000"/>
              </a:lnSpc>
            </a:pPr>
            <a:r>
              <a:rPr lang="en-IN" sz="5400" b="1">
                <a:solidFill>
                  <a:srgbClr val="4987FF"/>
                </a:solidFill>
                <a:latin typeface="Constantia"/>
              </a:rPr>
              <a:t>THANK YOU!</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334440" y="505800"/>
            <a:ext cx="8449200" cy="1142280"/>
          </a:xfrm>
          <a:prstGeom prst="rect">
            <a:avLst/>
          </a:prstGeom>
          <a:noFill/>
          <a:ln>
            <a:noFill/>
          </a:ln>
        </p:spPr>
        <p:txBody>
          <a:bodyPr lIns="0" tIns="45000" rIns="0" bIns="0" anchor="b"/>
          <a:lstStyle/>
          <a:p>
            <a:pPr>
              <a:lnSpc>
                <a:spcPct val="100000"/>
              </a:lnSpc>
            </a:pPr>
            <a:r>
              <a:rPr lang="en-IN" sz="5000">
                <a:solidFill>
                  <a:srgbClr val="04617B"/>
                </a:solidFill>
                <a:latin typeface="Calibri"/>
              </a:rPr>
              <a:t>Introduction</a:t>
            </a:r>
            <a:endParaRPr/>
          </a:p>
        </p:txBody>
      </p:sp>
      <p:sp>
        <p:nvSpPr>
          <p:cNvPr id="210" name="CustomShape 2"/>
          <p:cNvSpPr/>
          <p:nvPr/>
        </p:nvSpPr>
        <p:spPr>
          <a:xfrm>
            <a:off x="145800" y="4293000"/>
            <a:ext cx="4048560" cy="364320"/>
          </a:xfrm>
          <a:prstGeom prst="rect">
            <a:avLst/>
          </a:prstGeom>
          <a:noFill/>
          <a:ln>
            <a:noFill/>
          </a:ln>
        </p:spPr>
        <p:txBody>
          <a:bodyPr wrap="none" lIns="90000" tIns="45000" rIns="90000" bIns="45000"/>
          <a:lstStyle/>
          <a:p>
            <a:pPr>
              <a:lnSpc>
                <a:spcPct val="100000"/>
              </a:lnSpc>
            </a:pPr>
            <a:r>
              <a:rPr lang="en-IN">
                <a:solidFill>
                  <a:srgbClr val="000000"/>
                </a:solidFill>
                <a:latin typeface="Constantia"/>
              </a:rPr>
              <a:t>Learning goal-directed behaviour </a:t>
            </a:r>
            <a:endParaRPr/>
          </a:p>
        </p:txBody>
      </p:sp>
      <p:pic>
        <p:nvPicPr>
          <p:cNvPr id="211" name="Picture 2"/>
          <p:cNvPicPr/>
          <p:nvPr/>
        </p:nvPicPr>
        <p:blipFill>
          <a:blip r:embed="rId3"/>
          <a:stretch>
            <a:fillRect/>
          </a:stretch>
        </p:blipFill>
        <p:spPr>
          <a:xfrm>
            <a:off x="395640" y="1917000"/>
            <a:ext cx="3642120" cy="2159640"/>
          </a:xfrm>
          <a:prstGeom prst="rect">
            <a:avLst/>
          </a:prstGeom>
          <a:ln>
            <a:noFill/>
          </a:ln>
        </p:spPr>
      </p:pic>
      <p:pic>
        <p:nvPicPr>
          <p:cNvPr id="212" name="Picture 4"/>
          <p:cNvPicPr/>
          <p:nvPr/>
        </p:nvPicPr>
        <p:blipFill>
          <a:blip r:embed="rId4"/>
          <a:stretch>
            <a:fillRect/>
          </a:stretch>
        </p:blipFill>
        <p:spPr>
          <a:xfrm>
            <a:off x="4788000" y="1628640"/>
            <a:ext cx="3695040" cy="2615760"/>
          </a:xfrm>
          <a:prstGeom prst="rect">
            <a:avLst/>
          </a:prstGeom>
          <a:ln>
            <a:noFill/>
          </a:ln>
        </p:spPr>
      </p:pic>
      <p:sp>
        <p:nvSpPr>
          <p:cNvPr id="213" name="CustomShape 3"/>
          <p:cNvSpPr/>
          <p:nvPr/>
        </p:nvSpPr>
        <p:spPr>
          <a:xfrm>
            <a:off x="4969440" y="4221000"/>
            <a:ext cx="3393360" cy="364320"/>
          </a:xfrm>
          <a:prstGeom prst="rect">
            <a:avLst/>
          </a:prstGeom>
          <a:noFill/>
          <a:ln>
            <a:noFill/>
          </a:ln>
        </p:spPr>
        <p:txBody>
          <a:bodyPr wrap="none" lIns="90000" tIns="45000" rIns="90000" bIns="45000"/>
          <a:lstStyle/>
          <a:p>
            <a:pPr>
              <a:lnSpc>
                <a:spcPct val="100000"/>
              </a:lnSpc>
            </a:pPr>
            <a:r>
              <a:rPr lang="en-IN">
                <a:solidFill>
                  <a:srgbClr val="000000"/>
                </a:solidFill>
                <a:latin typeface="Constantia"/>
              </a:rPr>
              <a:t>Reinforcement learning (RL)</a:t>
            </a:r>
            <a:endParaRPr/>
          </a:p>
        </p:txBody>
      </p:sp>
      <p:sp>
        <p:nvSpPr>
          <p:cNvPr id="214" name="CustomShape 4"/>
          <p:cNvSpPr/>
          <p:nvPr/>
        </p:nvSpPr>
        <p:spPr>
          <a:xfrm>
            <a:off x="144000" y="4824000"/>
            <a:ext cx="8855640" cy="2159640"/>
          </a:xfrm>
          <a:prstGeom prst="rect">
            <a:avLst/>
          </a:prstGeom>
          <a:noFill/>
          <a:ln>
            <a:noFill/>
          </a:ln>
        </p:spPr>
        <p:txBody>
          <a:bodyPr lIns="90000" tIns="45000" rIns="90000" bIns="45000"/>
          <a:lstStyle/>
          <a:p>
            <a:pPr algn="ctr">
              <a:lnSpc>
                <a:spcPct val="100000"/>
              </a:lnSpc>
            </a:pPr>
            <a:r>
              <a:rPr lang="en-IN" dirty="0">
                <a:solidFill>
                  <a:srgbClr val="000000"/>
                </a:solidFill>
                <a:latin typeface="Constantia"/>
              </a:rPr>
              <a:t>Reinforcement learning is a type of Machine Learning algorithms which allows software agents and machines to automatically determine the ideal behaviour within a specific context, to maximize its performance.</a:t>
            </a:r>
            <a:endParaRPr dirty="0"/>
          </a:p>
          <a:p>
            <a:pPr algn="ctr">
              <a:lnSpc>
                <a:spcPct val="100000"/>
              </a:lnSpc>
            </a:pPr>
            <a:endParaRPr dirty="0"/>
          </a:p>
          <a:p>
            <a:pPr algn="ctr">
              <a:lnSpc>
                <a:spcPct val="100000"/>
              </a:lnSpc>
            </a:pPr>
            <a:r>
              <a:rPr lang="en-IN" dirty="0">
                <a:solidFill>
                  <a:srgbClr val="000000"/>
                </a:solidFill>
                <a:latin typeface="Constantia"/>
              </a:rPr>
              <a:t>The objective is to develop a framework with organized deep reinforcement learning modules working at an environment agnostic level.</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467640" y="404640"/>
            <a:ext cx="8305200" cy="1142280"/>
          </a:xfrm>
          <a:prstGeom prst="rect">
            <a:avLst/>
          </a:prstGeom>
          <a:noFill/>
          <a:ln>
            <a:noFill/>
          </a:ln>
        </p:spPr>
        <p:txBody>
          <a:bodyPr lIns="0" tIns="45000" rIns="0" bIns="0" anchor="b"/>
          <a:lstStyle/>
          <a:p>
            <a:pPr>
              <a:lnSpc>
                <a:spcPct val="100000"/>
              </a:lnSpc>
            </a:pPr>
            <a:r>
              <a:rPr lang="en-IN" sz="5000">
                <a:solidFill>
                  <a:srgbClr val="04617B"/>
                </a:solidFill>
                <a:latin typeface="Calibri"/>
              </a:rPr>
              <a:t>Abstract</a:t>
            </a:r>
            <a:endParaRPr/>
          </a:p>
        </p:txBody>
      </p:sp>
      <p:sp>
        <p:nvSpPr>
          <p:cNvPr id="216" name="CustomShape 2"/>
          <p:cNvSpPr/>
          <p:nvPr/>
        </p:nvSpPr>
        <p:spPr>
          <a:xfrm>
            <a:off x="467640" y="1628640"/>
            <a:ext cx="8280360" cy="1186560"/>
          </a:xfrm>
          <a:prstGeom prst="rect">
            <a:avLst/>
          </a:prstGeom>
          <a:noFill/>
          <a:ln>
            <a:noFill/>
          </a:ln>
        </p:spPr>
        <p:txBody>
          <a:bodyPr lIns="90000" tIns="45000" rIns="90000" bIns="45000"/>
          <a:lstStyle/>
          <a:p>
            <a:pPr algn="just">
              <a:lnSpc>
                <a:spcPct val="100000"/>
              </a:lnSpc>
            </a:pPr>
            <a:r>
              <a:rPr lang="en-IN" b="1">
                <a:solidFill>
                  <a:srgbClr val="000000"/>
                </a:solidFill>
                <a:latin typeface="Constantia"/>
              </a:rPr>
              <a:t>Intrinsically motivated</a:t>
            </a:r>
            <a:r>
              <a:rPr lang="en-IN">
                <a:solidFill>
                  <a:srgbClr val="000000"/>
                </a:solidFill>
                <a:latin typeface="Constantia"/>
              </a:rPr>
              <a:t> agents can explore new behaviour for its own sake rather than to directly solve problems. Such intrinsic behaviours could eventually help the agent solve tasks posed by the environment.</a:t>
            </a:r>
            <a:endParaRPr/>
          </a:p>
        </p:txBody>
      </p:sp>
      <p:pic>
        <p:nvPicPr>
          <p:cNvPr id="217" name="Picture 2"/>
          <p:cNvPicPr/>
          <p:nvPr/>
        </p:nvPicPr>
        <p:blipFill>
          <a:blip r:embed="rId2"/>
          <a:stretch>
            <a:fillRect/>
          </a:stretch>
        </p:blipFill>
        <p:spPr>
          <a:xfrm>
            <a:off x="5904720" y="2664000"/>
            <a:ext cx="2642040" cy="3455640"/>
          </a:xfrm>
          <a:prstGeom prst="rect">
            <a:avLst/>
          </a:prstGeom>
          <a:ln>
            <a:noFill/>
          </a:ln>
        </p:spPr>
      </p:pic>
      <p:sp>
        <p:nvSpPr>
          <p:cNvPr id="218" name="CustomShape 3"/>
          <p:cNvSpPr/>
          <p:nvPr/>
        </p:nvSpPr>
        <p:spPr>
          <a:xfrm>
            <a:off x="539640" y="2853000"/>
            <a:ext cx="5328000" cy="1186560"/>
          </a:xfrm>
          <a:prstGeom prst="rect">
            <a:avLst/>
          </a:prstGeom>
          <a:noFill/>
          <a:ln>
            <a:noFill/>
          </a:ln>
        </p:spPr>
        <p:txBody>
          <a:bodyPr lIns="90000" tIns="45000" rIns="90000" bIns="45000"/>
          <a:lstStyle/>
          <a:p>
            <a:pPr algn="just">
              <a:lnSpc>
                <a:spcPct val="100000"/>
              </a:lnSpc>
            </a:pPr>
            <a:r>
              <a:rPr lang="en-IN">
                <a:solidFill>
                  <a:srgbClr val="000000"/>
                </a:solidFill>
                <a:latin typeface="Constantia"/>
              </a:rPr>
              <a:t>A top-level value function learns a policy over intrinsic goals, and a lower-level function learns a policy over atomic actions to satisfy the given goals.</a:t>
            </a:r>
            <a:endParaRPr/>
          </a:p>
        </p:txBody>
      </p:sp>
      <p:sp>
        <p:nvSpPr>
          <p:cNvPr id="219" name="CustomShape 4"/>
          <p:cNvSpPr/>
          <p:nvPr/>
        </p:nvSpPr>
        <p:spPr>
          <a:xfrm>
            <a:off x="539640" y="4221000"/>
            <a:ext cx="5256000" cy="1735920"/>
          </a:xfrm>
          <a:prstGeom prst="rect">
            <a:avLst/>
          </a:prstGeom>
          <a:noFill/>
          <a:ln>
            <a:noFill/>
          </a:ln>
        </p:spPr>
        <p:txBody>
          <a:bodyPr lIns="90000" tIns="45000" rIns="90000" bIns="45000"/>
          <a:lstStyle/>
          <a:p>
            <a:pPr algn="just">
              <a:lnSpc>
                <a:spcPct val="100000"/>
              </a:lnSpc>
            </a:pPr>
            <a:r>
              <a:rPr lang="en-IN">
                <a:solidFill>
                  <a:srgbClr val="000000"/>
                </a:solidFill>
                <a:latin typeface="Constantia"/>
              </a:rPr>
              <a:t>Parallel-DQN allows for the tradeoff between exploration vs exploitation by allowing parallel agents to modify the global network SIMULTANEOUSLY. </a:t>
            </a:r>
            <a:endParaRPr/>
          </a:p>
          <a:p>
            <a:pPr algn="just">
              <a:lnSpc>
                <a:spcPct val="100000"/>
              </a:lnSpc>
            </a:pPr>
            <a:r>
              <a:rPr lang="en-IN">
                <a:solidFill>
                  <a:srgbClr val="000000"/>
                </a:solidFill>
                <a:latin typeface="Constantia"/>
              </a:rPr>
              <a:t>This provides an efficient space for exploration in complicated environments.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Picture 2"/>
          <p:cNvPicPr/>
          <p:nvPr/>
        </p:nvPicPr>
        <p:blipFill>
          <a:blip r:embed="rId3"/>
          <a:stretch>
            <a:fillRect/>
          </a:stretch>
        </p:blipFill>
        <p:spPr>
          <a:xfrm>
            <a:off x="323640" y="620640"/>
            <a:ext cx="2808000" cy="2345760"/>
          </a:xfrm>
          <a:prstGeom prst="rect">
            <a:avLst/>
          </a:prstGeom>
          <a:ln>
            <a:noFill/>
          </a:ln>
        </p:spPr>
      </p:pic>
      <p:pic>
        <p:nvPicPr>
          <p:cNvPr id="221" name="Picture 4"/>
          <p:cNvPicPr/>
          <p:nvPr/>
        </p:nvPicPr>
        <p:blipFill>
          <a:blip r:embed="rId4"/>
          <a:stretch>
            <a:fillRect/>
          </a:stretch>
        </p:blipFill>
        <p:spPr>
          <a:xfrm>
            <a:off x="3276000" y="836640"/>
            <a:ext cx="2519640" cy="2519640"/>
          </a:xfrm>
          <a:prstGeom prst="rect">
            <a:avLst/>
          </a:prstGeom>
          <a:ln>
            <a:noFill/>
          </a:ln>
        </p:spPr>
      </p:pic>
      <p:pic>
        <p:nvPicPr>
          <p:cNvPr id="222" name="Picture 6"/>
          <p:cNvPicPr/>
          <p:nvPr/>
        </p:nvPicPr>
        <p:blipFill>
          <a:blip r:embed="rId5"/>
          <a:stretch>
            <a:fillRect/>
          </a:stretch>
        </p:blipFill>
        <p:spPr>
          <a:xfrm>
            <a:off x="5868000" y="797760"/>
            <a:ext cx="3023640" cy="2015640"/>
          </a:xfrm>
          <a:prstGeom prst="rect">
            <a:avLst/>
          </a:prstGeom>
          <a:ln>
            <a:noFill/>
          </a:ln>
        </p:spPr>
      </p:pic>
      <p:pic>
        <p:nvPicPr>
          <p:cNvPr id="223" name="Picture 8"/>
          <p:cNvPicPr/>
          <p:nvPr/>
        </p:nvPicPr>
        <p:blipFill>
          <a:blip r:embed="rId6"/>
          <a:stretch>
            <a:fillRect/>
          </a:stretch>
        </p:blipFill>
        <p:spPr>
          <a:xfrm>
            <a:off x="2915640" y="3501000"/>
            <a:ext cx="3270600" cy="2022480"/>
          </a:xfrm>
          <a:prstGeom prst="rect">
            <a:avLst/>
          </a:prstGeom>
          <a:ln>
            <a:noFill/>
          </a:ln>
        </p:spPr>
      </p:pic>
      <p:sp>
        <p:nvSpPr>
          <p:cNvPr id="224" name="CustomShape 1"/>
          <p:cNvSpPr/>
          <p:nvPr/>
        </p:nvSpPr>
        <p:spPr>
          <a:xfrm>
            <a:off x="683640" y="5085360"/>
            <a:ext cx="7776000" cy="576720"/>
          </a:xfrm>
          <a:prstGeom prst="rect">
            <a:avLst/>
          </a:prstGeom>
          <a:noFill/>
          <a:ln>
            <a:noFill/>
          </a:ln>
        </p:spPr>
        <p:txBody>
          <a:bodyPr lIns="90000" tIns="45000" rIns="90000" bIns="45000"/>
          <a:lstStyle/>
          <a:p>
            <a:pPr algn="ctr">
              <a:lnSpc>
                <a:spcPct val="100000"/>
              </a:lnSpc>
            </a:pPr>
            <a:r>
              <a:rPr lang="en-IN" sz="1600" b="1">
                <a:solidFill>
                  <a:srgbClr val="000000"/>
                </a:solidFill>
                <a:latin typeface="Times New Roman"/>
              </a:rPr>
              <a:t>A narrow AI developed by DeepMind which beat the World Champion Lee Sudol in March 2016.</a:t>
            </a:r>
            <a:endParaRPr/>
          </a:p>
        </p:txBody>
      </p:sp>
      <p:sp>
        <p:nvSpPr>
          <p:cNvPr id="225" name="CustomShape 2"/>
          <p:cNvSpPr/>
          <p:nvPr/>
        </p:nvSpPr>
        <p:spPr>
          <a:xfrm>
            <a:off x="323640" y="3141000"/>
            <a:ext cx="8568360" cy="699840"/>
          </a:xfrm>
          <a:prstGeom prst="rect">
            <a:avLst/>
          </a:prstGeom>
          <a:noFill/>
          <a:ln>
            <a:noFill/>
          </a:ln>
        </p:spPr>
        <p:txBody>
          <a:bodyPr lIns="90000" tIns="45000" rIns="90000" bIns="45000"/>
          <a:lstStyle/>
          <a:p>
            <a:pPr algn="ctr">
              <a:lnSpc>
                <a:spcPct val="100000"/>
              </a:lnSpc>
            </a:pPr>
            <a:r>
              <a:rPr lang="en-IN" sz="2000" b="1">
                <a:solidFill>
                  <a:srgbClr val="000000"/>
                </a:solidFill>
                <a:latin typeface="Times New Roman"/>
              </a:rPr>
              <a:t>Teaching AI to play games can be used to measure how smart an AI actually is!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334440" y="72000"/>
            <a:ext cx="8305200" cy="1142280"/>
          </a:xfrm>
          <a:prstGeom prst="rect">
            <a:avLst/>
          </a:prstGeom>
          <a:noFill/>
          <a:ln>
            <a:noFill/>
          </a:ln>
        </p:spPr>
        <p:txBody>
          <a:bodyPr lIns="0" tIns="45000" rIns="0" bIns="0" anchor="b"/>
          <a:lstStyle/>
          <a:p>
            <a:pPr>
              <a:lnSpc>
                <a:spcPct val="100000"/>
              </a:lnSpc>
            </a:pPr>
            <a:r>
              <a:rPr lang="en-IN" sz="5000">
                <a:solidFill>
                  <a:srgbClr val="04617B"/>
                </a:solidFill>
                <a:latin typeface="Calibri"/>
              </a:rPr>
              <a:t>Basic Theory</a:t>
            </a:r>
            <a:endParaRPr/>
          </a:p>
        </p:txBody>
      </p:sp>
      <p:sp>
        <p:nvSpPr>
          <p:cNvPr id="227" name="CustomShape 2"/>
          <p:cNvSpPr/>
          <p:nvPr/>
        </p:nvSpPr>
        <p:spPr>
          <a:xfrm>
            <a:off x="144000" y="1296000"/>
            <a:ext cx="8855640" cy="5400000"/>
          </a:xfrm>
          <a:prstGeom prst="rect">
            <a:avLst/>
          </a:prstGeom>
          <a:noFill/>
          <a:ln>
            <a:noFill/>
          </a:ln>
        </p:spPr>
        <p:txBody>
          <a:bodyPr lIns="90000" tIns="45000" rIns="90000" bIns="45000"/>
          <a:lstStyle/>
          <a:p>
            <a:pPr>
              <a:lnSpc>
                <a:spcPct val="100000"/>
              </a:lnSpc>
            </a:pPr>
            <a:endParaRPr dirty="0"/>
          </a:p>
          <a:p>
            <a:pPr>
              <a:lnSpc>
                <a:spcPct val="100000"/>
              </a:lnSpc>
              <a:buSzPct val="45000"/>
              <a:buFont typeface="StarSymbol"/>
              <a:buChar char=""/>
            </a:pPr>
            <a:r>
              <a:rPr lang="en-IN" sz="2400" b="1" dirty="0">
                <a:solidFill>
                  <a:srgbClr val="000000"/>
                </a:solidFill>
                <a:latin typeface="Constantia"/>
              </a:rPr>
              <a:t>Q Learning</a:t>
            </a:r>
            <a:r>
              <a:rPr lang="en-IN" sz="2400" dirty="0">
                <a:solidFill>
                  <a:srgbClr val="000000"/>
                </a:solidFill>
                <a:latin typeface="Constantia"/>
              </a:rPr>
              <a:t>: In it’s simplest implementation, Q-Learning is a table of values for every state (row) and action (column) possible in the environment.</a:t>
            </a:r>
            <a:endParaRPr dirty="0"/>
          </a:p>
          <a:p>
            <a:pPr>
              <a:lnSpc>
                <a:spcPct val="100000"/>
              </a:lnSpc>
              <a:buSzPct val="45000"/>
              <a:buFont typeface="StarSymbol"/>
              <a:buChar char="l"/>
            </a:pPr>
            <a:r>
              <a:rPr lang="en-IN" sz="2400" dirty="0" err="1">
                <a:solidFill>
                  <a:srgbClr val="000000"/>
                </a:solidFill>
                <a:latin typeface="Constantia"/>
              </a:rPr>
              <a:t>Eq</a:t>
            </a:r>
            <a:r>
              <a:rPr lang="en-IN" sz="2400" dirty="0">
                <a:solidFill>
                  <a:srgbClr val="000000"/>
                </a:solidFill>
                <a:latin typeface="Constantia"/>
              </a:rPr>
              <a:t> 1. Q(</a:t>
            </a:r>
            <a:r>
              <a:rPr lang="en-IN" sz="2400" dirty="0" err="1">
                <a:solidFill>
                  <a:srgbClr val="000000"/>
                </a:solidFill>
                <a:latin typeface="Constantia"/>
              </a:rPr>
              <a:t>s,a</a:t>
            </a:r>
            <a:r>
              <a:rPr lang="en-IN" sz="2400" dirty="0">
                <a:solidFill>
                  <a:srgbClr val="000000"/>
                </a:solidFill>
                <a:latin typeface="Constantia"/>
              </a:rPr>
              <a:t>) = r + γ(max(Q(</a:t>
            </a:r>
            <a:r>
              <a:rPr lang="en-IN" sz="2400" dirty="0" err="1">
                <a:solidFill>
                  <a:srgbClr val="000000"/>
                </a:solidFill>
                <a:latin typeface="Constantia"/>
              </a:rPr>
              <a:t>s’,a</a:t>
            </a:r>
            <a:r>
              <a:rPr lang="en-IN" sz="2400" dirty="0">
                <a:solidFill>
                  <a:srgbClr val="000000"/>
                </a:solidFill>
                <a:latin typeface="Constantia"/>
              </a:rPr>
              <a:t>’))</a:t>
            </a:r>
            <a:endParaRPr dirty="0"/>
          </a:p>
          <a:p>
            <a:pPr>
              <a:lnSpc>
                <a:spcPct val="100000"/>
              </a:lnSpc>
              <a:buSzPct val="45000"/>
              <a:buFont typeface="StarSymbol"/>
              <a:buChar char="l"/>
            </a:pPr>
            <a:r>
              <a:rPr lang="en-IN" sz="2400" b="1" dirty="0">
                <a:solidFill>
                  <a:srgbClr val="000000"/>
                </a:solidFill>
                <a:latin typeface="Constantia"/>
              </a:rPr>
              <a:t>Policy Learning</a:t>
            </a:r>
            <a:r>
              <a:rPr lang="en-IN" sz="2400" dirty="0">
                <a:solidFill>
                  <a:srgbClr val="000000"/>
                </a:solidFill>
                <a:latin typeface="Constantia"/>
              </a:rPr>
              <a:t>: We learn which rewards we get for each of the possible actions, and ensuring we chose the optimal ones.</a:t>
            </a:r>
            <a:endParaRPr dirty="0"/>
          </a:p>
          <a:p>
            <a:pPr>
              <a:lnSpc>
                <a:spcPct val="100000"/>
              </a:lnSpc>
              <a:buSzPct val="45000"/>
              <a:buFont typeface="StarSymbol"/>
              <a:buChar char="l"/>
            </a:pPr>
            <a:r>
              <a:rPr lang="en-IN" sz="2400" b="1" dirty="0">
                <a:solidFill>
                  <a:srgbClr val="000000"/>
                </a:solidFill>
                <a:latin typeface="Constantia"/>
              </a:rPr>
              <a:t>Value Learning</a:t>
            </a:r>
            <a:r>
              <a:rPr lang="en-IN" sz="2400" dirty="0">
                <a:solidFill>
                  <a:srgbClr val="000000"/>
                </a:solidFill>
                <a:latin typeface="Constantia"/>
              </a:rPr>
              <a:t>: Instead of learning the optimal action in a given state, the agent learns to predict how good a given state or action will be for the agent to be in.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334440" y="72000"/>
            <a:ext cx="8305200" cy="1142280"/>
          </a:xfrm>
          <a:prstGeom prst="rect">
            <a:avLst/>
          </a:prstGeom>
          <a:noFill/>
          <a:ln>
            <a:noFill/>
          </a:ln>
        </p:spPr>
        <p:txBody>
          <a:bodyPr lIns="0" tIns="45000" rIns="0" bIns="0" anchor="b"/>
          <a:lstStyle/>
          <a:p>
            <a:pPr>
              <a:lnSpc>
                <a:spcPct val="100000"/>
              </a:lnSpc>
            </a:pPr>
            <a:r>
              <a:rPr lang="en-IN" sz="5000">
                <a:solidFill>
                  <a:srgbClr val="04617B"/>
                </a:solidFill>
                <a:latin typeface="Calibri"/>
              </a:rPr>
              <a:t>Basic Theory</a:t>
            </a:r>
            <a:endParaRPr/>
          </a:p>
        </p:txBody>
      </p:sp>
      <p:sp>
        <p:nvSpPr>
          <p:cNvPr id="229" name="CustomShape 2"/>
          <p:cNvSpPr/>
          <p:nvPr/>
        </p:nvSpPr>
        <p:spPr>
          <a:xfrm>
            <a:off x="144000" y="1296000"/>
            <a:ext cx="8855640" cy="5400000"/>
          </a:xfrm>
          <a:prstGeom prst="rect">
            <a:avLst/>
          </a:prstGeom>
          <a:noFill/>
          <a:ln>
            <a:noFill/>
          </a:ln>
        </p:spPr>
        <p:txBody>
          <a:bodyPr lIns="90000" tIns="45000" rIns="90000" bIns="45000"/>
          <a:lstStyle/>
          <a:p>
            <a:pPr>
              <a:lnSpc>
                <a:spcPct val="100000"/>
              </a:lnSpc>
            </a:pPr>
            <a:endParaRPr dirty="0"/>
          </a:p>
          <a:p>
            <a:pPr>
              <a:lnSpc>
                <a:spcPct val="100000"/>
              </a:lnSpc>
              <a:buSzPct val="45000"/>
              <a:buFont typeface="StarSymbol"/>
              <a:buChar char="l"/>
            </a:pPr>
            <a:r>
              <a:rPr lang="en-IN" sz="2400" b="1" dirty="0">
                <a:solidFill>
                  <a:srgbClr val="000000"/>
                </a:solidFill>
                <a:latin typeface="Constantia"/>
              </a:rPr>
              <a:t>Policy Gradient</a:t>
            </a:r>
            <a:r>
              <a:rPr lang="en-IN" sz="2400" dirty="0">
                <a:solidFill>
                  <a:srgbClr val="000000"/>
                </a:solidFill>
                <a:latin typeface="Constantia"/>
              </a:rPr>
              <a:t>: We arm the agent with an e-greedy policy. This means that most of the time our agent will choose the action that corresponds to the largest expected value, but occasionally, with e probability, it will choose randomly.</a:t>
            </a:r>
            <a:endParaRPr dirty="0"/>
          </a:p>
          <a:p>
            <a:pPr>
              <a:lnSpc>
                <a:spcPct val="100000"/>
              </a:lnSpc>
              <a:buSzPct val="45000"/>
              <a:buFont typeface="StarSymbol"/>
              <a:buChar char="l"/>
            </a:pPr>
            <a:r>
              <a:rPr lang="en-IN" sz="2400" b="1" dirty="0">
                <a:solidFill>
                  <a:srgbClr val="000000"/>
                </a:solidFill>
                <a:latin typeface="Constantia"/>
              </a:rPr>
              <a:t>MDP</a:t>
            </a:r>
            <a:r>
              <a:rPr lang="en-IN" sz="2400" dirty="0">
                <a:solidFill>
                  <a:srgbClr val="000000"/>
                </a:solidFill>
                <a:latin typeface="Constantia"/>
              </a:rPr>
              <a:t>: Given a state action pair (s, a), the transition probability to a new state s’ is defined by T(s, a), and the reward r is given by R(s, a)</a:t>
            </a:r>
            <a:endParaRPr dirty="0"/>
          </a:p>
          <a:p>
            <a:pPr>
              <a:lnSpc>
                <a:spcPct val="100000"/>
              </a:lnSpc>
              <a:buSzPct val="45000"/>
              <a:buFont typeface="StarSymbol"/>
              <a:buChar char="l"/>
            </a:pPr>
            <a:r>
              <a:rPr lang="en-IN" sz="2400" dirty="0">
                <a:solidFill>
                  <a:srgbClr val="000000"/>
                </a:solidFill>
                <a:latin typeface="Constantia"/>
              </a:rPr>
              <a:t>MDP is to CNN ; as POMDP is to RNN. </a:t>
            </a:r>
            <a:endParaRPr dirty="0"/>
          </a:p>
          <a:p>
            <a:pPr>
              <a:lnSpc>
                <a:spcPct val="100000"/>
              </a:lnSpc>
              <a:buSzPct val="45000"/>
              <a:buFont typeface="StarSymbol"/>
              <a:buChar char="l"/>
            </a:pPr>
            <a:r>
              <a:rPr lang="en-IN" sz="2400" dirty="0">
                <a:solidFill>
                  <a:srgbClr val="000000"/>
                </a:solidFill>
                <a:latin typeface="Constantia"/>
              </a:rPr>
              <a:t>Different actions yield different rewards. Rewards are delayed over time. Reward for an action is conditional on the state of the environment.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395640" y="188640"/>
            <a:ext cx="8305200" cy="1142280"/>
          </a:xfrm>
          <a:prstGeom prst="rect">
            <a:avLst/>
          </a:prstGeom>
          <a:noFill/>
          <a:ln>
            <a:noFill/>
          </a:ln>
        </p:spPr>
        <p:txBody>
          <a:bodyPr lIns="0" tIns="45000" rIns="0" bIns="0" anchor="b"/>
          <a:lstStyle/>
          <a:p>
            <a:pPr>
              <a:lnSpc>
                <a:spcPct val="100000"/>
              </a:lnSpc>
            </a:pPr>
            <a:r>
              <a:rPr lang="en-IN" sz="3600">
                <a:solidFill>
                  <a:srgbClr val="04617B"/>
                </a:solidFill>
                <a:latin typeface="Calibri"/>
              </a:rPr>
              <a:t>Control Flow Diagram &amp; Data Flow Diagram</a:t>
            </a:r>
            <a:endParaRPr/>
          </a:p>
        </p:txBody>
      </p:sp>
      <p:pic>
        <p:nvPicPr>
          <p:cNvPr id="231" name="Picture 3"/>
          <p:cNvPicPr/>
          <p:nvPr/>
        </p:nvPicPr>
        <p:blipFill>
          <a:blip r:embed="rId2"/>
          <a:stretch>
            <a:fillRect/>
          </a:stretch>
        </p:blipFill>
        <p:spPr>
          <a:xfrm>
            <a:off x="360000" y="1512000"/>
            <a:ext cx="8495640" cy="48754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395640" y="188640"/>
            <a:ext cx="8305200" cy="1142280"/>
          </a:xfrm>
          <a:prstGeom prst="rect">
            <a:avLst/>
          </a:prstGeom>
          <a:noFill/>
          <a:ln>
            <a:noFill/>
          </a:ln>
        </p:spPr>
        <p:txBody>
          <a:bodyPr lIns="0" tIns="45000" rIns="0" bIns="0" anchor="b"/>
          <a:lstStyle/>
          <a:p>
            <a:pPr>
              <a:lnSpc>
                <a:spcPct val="100000"/>
              </a:lnSpc>
            </a:pPr>
            <a:r>
              <a:rPr lang="en-IN" sz="3600">
                <a:solidFill>
                  <a:srgbClr val="04617B"/>
                </a:solidFill>
                <a:latin typeface="Calibri"/>
              </a:rPr>
              <a:t>Control Flow Diagram &amp; Data Flow Diagram</a:t>
            </a:r>
            <a:endParaRPr/>
          </a:p>
        </p:txBody>
      </p:sp>
      <p:pic>
        <p:nvPicPr>
          <p:cNvPr id="233" name="Picture 3"/>
          <p:cNvPicPr/>
          <p:nvPr/>
        </p:nvPicPr>
        <p:blipFill>
          <a:blip r:embed="rId2"/>
          <a:stretch>
            <a:fillRect/>
          </a:stretch>
        </p:blipFill>
        <p:spPr>
          <a:xfrm>
            <a:off x="4248000" y="1656000"/>
            <a:ext cx="5373360" cy="5734440"/>
          </a:xfrm>
          <a:prstGeom prst="rect">
            <a:avLst/>
          </a:prstGeom>
          <a:ln w="9360">
            <a:noFill/>
          </a:ln>
        </p:spPr>
      </p:pic>
      <p:pic>
        <p:nvPicPr>
          <p:cNvPr id="234" name="Picture 3"/>
          <p:cNvPicPr/>
          <p:nvPr/>
        </p:nvPicPr>
        <p:blipFill>
          <a:blip r:embed="rId3"/>
          <a:stretch>
            <a:fillRect/>
          </a:stretch>
        </p:blipFill>
        <p:spPr>
          <a:xfrm>
            <a:off x="-216000" y="1296000"/>
            <a:ext cx="5183640" cy="316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899640" y="1052640"/>
            <a:ext cx="6857280" cy="1553040"/>
          </a:xfrm>
          <a:prstGeom prst="rect">
            <a:avLst/>
          </a:prstGeom>
          <a:noFill/>
          <a:ln>
            <a:noFill/>
          </a:ln>
        </p:spPr>
        <p:txBody>
          <a:bodyPr lIns="90000" tIns="45000" rIns="90000" bIns="45000"/>
          <a:lstStyle/>
          <a:p>
            <a:pPr algn="ctr">
              <a:lnSpc>
                <a:spcPct val="100000"/>
              </a:lnSpc>
            </a:pPr>
            <a:r>
              <a:rPr lang="en-IN" sz="2400">
                <a:solidFill>
                  <a:srgbClr val="000000"/>
                </a:solidFill>
                <a:latin typeface="Times New Roman"/>
              </a:rPr>
              <a:t>This project is developed using a combination of Tensor Flow and OpenAI Gym to create an simulate an environment in which runs and plays the trained models of Atari Games.</a:t>
            </a:r>
            <a:endParaRPr/>
          </a:p>
        </p:txBody>
      </p:sp>
      <p:pic>
        <p:nvPicPr>
          <p:cNvPr id="236" name="Picture 2"/>
          <p:cNvPicPr/>
          <p:nvPr/>
        </p:nvPicPr>
        <p:blipFill>
          <a:blip r:embed="rId3"/>
          <a:stretch>
            <a:fillRect/>
          </a:stretch>
        </p:blipFill>
        <p:spPr>
          <a:xfrm>
            <a:off x="251640" y="2853000"/>
            <a:ext cx="2325240" cy="1943640"/>
          </a:xfrm>
          <a:prstGeom prst="rect">
            <a:avLst/>
          </a:prstGeom>
          <a:ln w="9360">
            <a:noFill/>
          </a:ln>
        </p:spPr>
      </p:pic>
      <p:pic>
        <p:nvPicPr>
          <p:cNvPr id="237" name="Picture 3"/>
          <p:cNvPicPr/>
          <p:nvPr/>
        </p:nvPicPr>
        <p:blipFill>
          <a:blip r:embed="rId4"/>
          <a:stretch>
            <a:fillRect/>
          </a:stretch>
        </p:blipFill>
        <p:spPr>
          <a:xfrm>
            <a:off x="5436000" y="3501000"/>
            <a:ext cx="3344400" cy="816840"/>
          </a:xfrm>
          <a:prstGeom prst="rect">
            <a:avLst/>
          </a:prstGeom>
          <a:ln w="9360">
            <a:noFill/>
          </a:ln>
        </p:spPr>
      </p:pic>
      <p:pic>
        <p:nvPicPr>
          <p:cNvPr id="238" name="Picture 2"/>
          <p:cNvPicPr/>
          <p:nvPr/>
        </p:nvPicPr>
        <p:blipFill>
          <a:blip r:embed="rId5"/>
          <a:stretch>
            <a:fillRect/>
          </a:stretch>
        </p:blipFill>
        <p:spPr>
          <a:xfrm>
            <a:off x="3060000" y="3717000"/>
            <a:ext cx="1963080" cy="2159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915</Words>
  <Application>Microsoft Office PowerPoint</Application>
  <PresentationFormat>On-screen Show (4:3)</PresentationFormat>
  <Paragraphs>87</Paragraphs>
  <Slides>18</Slides>
  <Notes>6</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18</vt:i4>
      </vt:variant>
    </vt:vector>
  </HeadingPairs>
  <TitlesOfParts>
    <vt:vector size="29" baseType="lpstr">
      <vt:lpstr>Arial</vt:lpstr>
      <vt:lpstr>Calibri</vt:lpstr>
      <vt:lpstr>Constantia</vt:lpstr>
      <vt:lpstr>DejaVu Sans</vt:lpstr>
      <vt:lpstr>StarSymbol</vt:lpstr>
      <vt:lpstr>Times New Roman</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Karan Saxena</cp:lastModifiedBy>
  <cp:revision>3</cp:revision>
  <dcterms:modified xsi:type="dcterms:W3CDTF">2017-06-23T03:12:52Z</dcterms:modified>
</cp:coreProperties>
</file>