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4" r:id="rId3"/>
    <p:sldId id="257" r:id="rId4"/>
    <p:sldId id="265" r:id="rId5"/>
    <p:sldId id="258" r:id="rId6"/>
    <p:sldId id="260" r:id="rId7"/>
    <p:sldId id="259" r:id="rId8"/>
    <p:sldId id="261" r:id="rId9"/>
    <p:sldId id="262" r:id="rId10"/>
    <p:sldId id="266" r:id="rId11"/>
    <p:sldId id="267" r:id="rId12"/>
    <p:sldId id="268" r:id="rId13"/>
    <p:sldId id="269" r:id="rId14"/>
    <p:sldId id="270" r:id="rId15"/>
  </p:sldIdLst>
  <p:sldSz cx="9144000" cy="5143500" type="screen16x9"/>
  <p:notesSz cx="6858000" cy="9144000"/>
  <p:embeddedFontLst>
    <p:embeddedFont>
      <p:font typeface="Maven Pro" panose="020B0604020202020204" charset="0"/>
      <p:regular r:id="rId17"/>
      <p:bold r:id="rId18"/>
    </p:embeddedFont>
    <p:embeddedFont>
      <p:font typeface="Nunito" pitchFamily="2" charset="0"/>
      <p:regular r:id="rId19"/>
      <p:bold r:id="rId20"/>
      <p:italic r:id="rId21"/>
      <p:boldItalic r:id="rId22"/>
    </p:embeddedFont>
    <p:embeddedFont>
      <p:font typeface="Segoe UI Semibold" panose="020B0702040204020203" pitchFamily="34" charset="0"/>
      <p:bold r:id="rId23"/>
    </p:embeddedFont>
    <p:embeddedFont>
      <p:font typeface="Segoe UI Semilight" panose="020B0402040204020203" pitchFamily="34"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513"/>
    <a:srgbClr val="599191"/>
    <a:srgbClr val="93B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49" autoAdjust="0"/>
  </p:normalViewPr>
  <p:slideViewPr>
    <p:cSldViewPr snapToGrid="0">
      <p:cViewPr varScale="1">
        <p:scale>
          <a:sx n="72" d="100"/>
          <a:sy n="72" d="100"/>
        </p:scale>
        <p:origin x="114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עמית בושנסקי" userId="52b531ce22f6e95e" providerId="LiveId" clId="{92F1625E-7D92-4F26-873F-28421B9BA62B}"/>
    <pc:docChg chg="custSel modSld">
      <pc:chgData name="עמית בושנסקי" userId="52b531ce22f6e95e" providerId="LiveId" clId="{92F1625E-7D92-4F26-873F-28421B9BA62B}" dt="2023-05-07T09:43:56.053" v="139" actId="20577"/>
      <pc:docMkLst>
        <pc:docMk/>
      </pc:docMkLst>
      <pc:sldChg chg="modNotesTx">
        <pc:chgData name="עמית בושנסקי" userId="52b531ce22f6e95e" providerId="LiveId" clId="{92F1625E-7D92-4F26-873F-28421B9BA62B}" dt="2023-05-07T09:25:20.053" v="0" actId="313"/>
        <pc:sldMkLst>
          <pc:docMk/>
          <pc:sldMk cId="0" sldId="256"/>
        </pc:sldMkLst>
      </pc:sldChg>
      <pc:sldChg chg="modNotesTx">
        <pc:chgData name="עמית בושנסקי" userId="52b531ce22f6e95e" providerId="LiveId" clId="{92F1625E-7D92-4F26-873F-28421B9BA62B}" dt="2023-05-07T09:26:52.496" v="138" actId="20577"/>
        <pc:sldMkLst>
          <pc:docMk/>
          <pc:sldMk cId="487009024" sldId="257"/>
        </pc:sldMkLst>
      </pc:sldChg>
      <pc:sldChg chg="modNotesTx">
        <pc:chgData name="עמית בושנסקי" userId="52b531ce22f6e95e" providerId="LiveId" clId="{92F1625E-7D92-4F26-873F-28421B9BA62B}" dt="2023-05-07T09:43:56.053" v="139" actId="20577"/>
        <pc:sldMkLst>
          <pc:docMk/>
          <pc:sldMk cId="1776003303" sldId="26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ushk\Downloads\g-academy%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ushk\Downloads\g-academy%20projec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ushk\Downloads\g-academy%20projec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1">
                    <a:lumMod val="50000"/>
                  </a:schemeClr>
                </a:solidFill>
                <a:latin typeface="+mn-lt"/>
                <a:ea typeface="+mn-ea"/>
                <a:cs typeface="+mn-cs"/>
              </a:defRPr>
            </a:pPr>
            <a:r>
              <a:rPr lang="he-IL" sz="1400" b="1" i="0" u="none" strike="noStrike" kern="1200" spc="0" baseline="0" dirty="0">
                <a:solidFill>
                  <a:schemeClr val="accent1">
                    <a:lumMod val="50000"/>
                  </a:schemeClr>
                </a:solidFill>
              </a:rPr>
              <a:t>התפלגות הרווחים לאורך השנה, עבור כל שנה בנפרד</a:t>
            </a:r>
            <a:endParaRPr lang="en-US" sz="1400" b="1" i="0" u="none" strike="noStrike" kern="1200" spc="0" baseline="0"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1">
                  <a:lumMod val="50000"/>
                </a:schemeClr>
              </a:solidFill>
              <a:latin typeface="+mn-lt"/>
              <a:ea typeface="+mn-ea"/>
              <a:cs typeface="+mn-cs"/>
            </a:defRPr>
          </a:pPr>
          <a:endParaRPr lang="en-US"/>
        </a:p>
      </c:txPr>
    </c:title>
    <c:autoTitleDeleted val="0"/>
    <c:plotArea>
      <c:layout/>
      <c:lineChart>
        <c:grouping val="standard"/>
        <c:varyColors val="0"/>
        <c:ser>
          <c:idx val="0"/>
          <c:order val="0"/>
          <c:tx>
            <c:strRef>
              <c:f>'Profits Per Year and Month'!$B$1</c:f>
              <c:strCache>
                <c:ptCount val="1"/>
                <c:pt idx="0">
                  <c:v>2011</c:v>
                </c:pt>
              </c:strCache>
            </c:strRef>
          </c:tx>
          <c:spPr>
            <a:ln w="28575" cap="rnd">
              <a:solidFill>
                <a:schemeClr val="accent6"/>
              </a:solidFill>
              <a:round/>
            </a:ln>
            <a:effectLst/>
          </c:spPr>
          <c:marker>
            <c:symbol val="none"/>
          </c:marker>
          <c:cat>
            <c:strRef>
              <c:f>'Profits Per Year and Month'!$A$2:$A$14</c:f>
              <c:strCache>
                <c:ptCount val="12"/>
                <c:pt idx="0">
                  <c:v>ינואר</c:v>
                </c:pt>
                <c:pt idx="1">
                  <c:v>פברואר</c:v>
                </c:pt>
                <c:pt idx="2">
                  <c:v>מרץ</c:v>
                </c:pt>
                <c:pt idx="3">
                  <c:v>אפריל</c:v>
                </c:pt>
                <c:pt idx="4">
                  <c:v>מאי</c:v>
                </c:pt>
                <c:pt idx="5">
                  <c:v>יוני</c:v>
                </c:pt>
                <c:pt idx="6">
                  <c:v>יולי</c:v>
                </c:pt>
                <c:pt idx="7">
                  <c:v>אוגוסט</c:v>
                </c:pt>
                <c:pt idx="8">
                  <c:v>ספטמבר</c:v>
                </c:pt>
                <c:pt idx="9">
                  <c:v>אוקטובר</c:v>
                </c:pt>
                <c:pt idx="10">
                  <c:v>נובמבר</c:v>
                </c:pt>
                <c:pt idx="11">
                  <c:v>דצמבר</c:v>
                </c:pt>
              </c:strCache>
            </c:strRef>
          </c:cat>
          <c:val>
            <c:numRef>
              <c:f>'Profits Per Year and Month'!$B$2:$B$14</c:f>
              <c:numCache>
                <c:formatCode>General</c:formatCode>
                <c:ptCount val="13"/>
                <c:pt idx="4" formatCode="_-[$$-409]* #,##0.00_ ;_-[$$-409]* \-#,##0.00\ ;_-[$$-409]* &quot;-&quot;??_ ;_-@_ ">
                  <c:v>3705.6563000000001</c:v>
                </c:pt>
                <c:pt idx="5" formatCode="_-[$$-409]* #,##0.00_ ;_-[$$-409]* \-#,##0.00\ ;_-[$$-409]* &quot;-&quot;??_ ;_-@_ ">
                  <c:v>183781.2634</c:v>
                </c:pt>
                <c:pt idx="6" formatCode="_-[$$-409]* #,##0.00_ ;_-[$$-409]* \-#,##0.00\ ;_-[$$-409]* &quot;-&quot;??_ ;_-@_ ">
                  <c:v>228949.122538</c:v>
                </c:pt>
                <c:pt idx="7" formatCode="_-[$$-409]* #,##0.00_ ;_-[$$-409]* \-#,##0.00\ ;_-[$$-409]* &quot;-&quot;??_ ;_-@_ ">
                  <c:v>213054.26494600001</c:v>
                </c:pt>
                <c:pt idx="8" formatCode="_-[$$-409]* #,##0.00_ ;_-[$$-409]* \-#,##0.00\ ;_-[$$-409]* &quot;-&quot;??_ ;_-@_ ">
                  <c:v>200136.35560000001</c:v>
                </c:pt>
                <c:pt idx="9" formatCode="_-[$$-409]* #,##0.00_ ;_-[$$-409]* \-#,##0.00\ ;_-[$$-409]* &quot;-&quot;??_ ;_-@_ ">
                  <c:v>265813.03853000002</c:v>
                </c:pt>
                <c:pt idx="10" formatCode="_-[$$-409]* #,##0.00_ ;_-[$$-409]* \-#,##0.00\ ;_-[$$-409]* &quot;-&quot;??_ ;_-@_ ">
                  <c:v>294138.89299999998</c:v>
                </c:pt>
                <c:pt idx="11" formatCode="_-[$$-409]* #,##0.00_ ;_-[$$-409]* \-#,##0.00\ ;_-[$$-409]* &quot;-&quot;??_ ;_-@_ ">
                  <c:v>237267.24854</c:v>
                </c:pt>
              </c:numCache>
            </c:numRef>
          </c:val>
          <c:smooth val="0"/>
          <c:extLst>
            <c:ext xmlns:c16="http://schemas.microsoft.com/office/drawing/2014/chart" uri="{C3380CC4-5D6E-409C-BE32-E72D297353CC}">
              <c16:uniqueId val="{00000000-E131-4CDC-BDDE-FFCA8D4B83CE}"/>
            </c:ext>
          </c:extLst>
        </c:ser>
        <c:ser>
          <c:idx val="1"/>
          <c:order val="1"/>
          <c:tx>
            <c:strRef>
              <c:f>'Profits Per Year and Month'!$C$1</c:f>
              <c:strCache>
                <c:ptCount val="1"/>
                <c:pt idx="0">
                  <c:v>2012</c:v>
                </c:pt>
              </c:strCache>
            </c:strRef>
          </c:tx>
          <c:spPr>
            <a:ln w="28575" cap="rnd">
              <a:solidFill>
                <a:schemeClr val="tx1"/>
              </a:solidFill>
              <a:round/>
            </a:ln>
            <a:effectLst/>
          </c:spPr>
          <c:marker>
            <c:symbol val="none"/>
          </c:marker>
          <c:dLbls>
            <c:dLbl>
              <c:idx val="3"/>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131-4CDC-BDDE-FFCA8D4B83C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lumMod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'Profits Per Year and Month'!$A$2:$A$14</c:f>
              <c:strCache>
                <c:ptCount val="12"/>
                <c:pt idx="0">
                  <c:v>ינואר</c:v>
                </c:pt>
                <c:pt idx="1">
                  <c:v>פברואר</c:v>
                </c:pt>
                <c:pt idx="2">
                  <c:v>מרץ</c:v>
                </c:pt>
                <c:pt idx="3">
                  <c:v>אפריל</c:v>
                </c:pt>
                <c:pt idx="4">
                  <c:v>מאי</c:v>
                </c:pt>
                <c:pt idx="5">
                  <c:v>יוני</c:v>
                </c:pt>
                <c:pt idx="6">
                  <c:v>יולי</c:v>
                </c:pt>
                <c:pt idx="7">
                  <c:v>אוגוסט</c:v>
                </c:pt>
                <c:pt idx="8">
                  <c:v>ספטמבר</c:v>
                </c:pt>
                <c:pt idx="9">
                  <c:v>אוקטובר</c:v>
                </c:pt>
                <c:pt idx="10">
                  <c:v>נובמבר</c:v>
                </c:pt>
                <c:pt idx="11">
                  <c:v>דצמבר</c:v>
                </c:pt>
              </c:strCache>
            </c:strRef>
          </c:cat>
          <c:val>
            <c:numRef>
              <c:f>'Profits Per Year and Month'!$C$2:$C$14</c:f>
              <c:numCache>
                <c:formatCode>_-[$$-409]* #,##0.00_ ;_-[$$-409]* \-#,##0.00\ ;_-[$$-409]* "-"??_ ;_-@_ </c:formatCode>
                <c:ptCount val="13"/>
                <c:pt idx="0">
                  <c:v>278901.31715800002</c:v>
                </c:pt>
                <c:pt idx="1">
                  <c:v>231824.67697999999</c:v>
                </c:pt>
                <c:pt idx="2">
                  <c:v>302323.79752800002</c:v>
                </c:pt>
                <c:pt idx="3">
                  <c:v>-400288.41666799999</c:v>
                </c:pt>
                <c:pt idx="4">
                  <c:v>130684.001338</c:v>
                </c:pt>
                <c:pt idx="5">
                  <c:v>-4579.6208489999999</c:v>
                </c:pt>
                <c:pt idx="6">
                  <c:v>79325.506670999996</c:v>
                </c:pt>
                <c:pt idx="7">
                  <c:v>67591.470725000006</c:v>
                </c:pt>
                <c:pt idx="8">
                  <c:v>19112.452884999999</c:v>
                </c:pt>
                <c:pt idx="9">
                  <c:v>55642.599017</c:v>
                </c:pt>
                <c:pt idx="10">
                  <c:v>144957.76150600001</c:v>
                </c:pt>
                <c:pt idx="11">
                  <c:v>42705.644843000002</c:v>
                </c:pt>
              </c:numCache>
            </c:numRef>
          </c:val>
          <c:smooth val="0"/>
          <c:extLst>
            <c:ext xmlns:c16="http://schemas.microsoft.com/office/drawing/2014/chart" uri="{C3380CC4-5D6E-409C-BE32-E72D297353CC}">
              <c16:uniqueId val="{00000001-E131-4CDC-BDDE-FFCA8D4B83CE}"/>
            </c:ext>
          </c:extLst>
        </c:ser>
        <c:ser>
          <c:idx val="2"/>
          <c:order val="2"/>
          <c:tx>
            <c:strRef>
              <c:f>'Profits Per Year and Month'!$D$1</c:f>
              <c:strCache>
                <c:ptCount val="1"/>
                <c:pt idx="0">
                  <c:v>2013</c:v>
                </c:pt>
              </c:strCache>
            </c:strRef>
          </c:tx>
          <c:spPr>
            <a:ln w="28575" cap="rnd">
              <a:solidFill>
                <a:schemeClr val="accent4"/>
              </a:solidFill>
              <a:round/>
            </a:ln>
            <a:effectLst/>
          </c:spPr>
          <c:marker>
            <c:symbol val="none"/>
          </c:marker>
          <c:cat>
            <c:strRef>
              <c:f>'Profits Per Year and Month'!$A$2:$A$14</c:f>
              <c:strCache>
                <c:ptCount val="12"/>
                <c:pt idx="0">
                  <c:v>ינואר</c:v>
                </c:pt>
                <c:pt idx="1">
                  <c:v>פברואר</c:v>
                </c:pt>
                <c:pt idx="2">
                  <c:v>מרץ</c:v>
                </c:pt>
                <c:pt idx="3">
                  <c:v>אפריל</c:v>
                </c:pt>
                <c:pt idx="4">
                  <c:v>מאי</c:v>
                </c:pt>
                <c:pt idx="5">
                  <c:v>יוני</c:v>
                </c:pt>
                <c:pt idx="6">
                  <c:v>יולי</c:v>
                </c:pt>
                <c:pt idx="7">
                  <c:v>אוגוסט</c:v>
                </c:pt>
                <c:pt idx="8">
                  <c:v>ספטמבר</c:v>
                </c:pt>
                <c:pt idx="9">
                  <c:v>אוקטובר</c:v>
                </c:pt>
                <c:pt idx="10">
                  <c:v>נובמבר</c:v>
                </c:pt>
                <c:pt idx="11">
                  <c:v>דצמבר</c:v>
                </c:pt>
              </c:strCache>
            </c:strRef>
          </c:cat>
          <c:val>
            <c:numRef>
              <c:f>'Profits Per Year and Month'!$D$2:$D$14</c:f>
              <c:numCache>
                <c:formatCode>_-[$$-409]* #,##0.00_ ;_-[$$-409]* \-#,##0.00\ ;_-[$$-409]* "-"??_ ;_-@_ </c:formatCode>
                <c:ptCount val="13"/>
                <c:pt idx="0">
                  <c:v>131668.842404</c:v>
                </c:pt>
                <c:pt idx="1">
                  <c:v>99385.045079999996</c:v>
                </c:pt>
                <c:pt idx="2">
                  <c:v>65022.944035</c:v>
                </c:pt>
                <c:pt idx="3">
                  <c:v>133866.489799</c:v>
                </c:pt>
                <c:pt idx="4">
                  <c:v>29385.881678999998</c:v>
                </c:pt>
                <c:pt idx="5">
                  <c:v>102147.019596</c:v>
                </c:pt>
                <c:pt idx="6">
                  <c:v>75823.258593999999</c:v>
                </c:pt>
                <c:pt idx="7">
                  <c:v>434840.10065500002</c:v>
                </c:pt>
                <c:pt idx="8">
                  <c:v>456772.36900300003</c:v>
                </c:pt>
                <c:pt idx="9">
                  <c:v>562510.61690200004</c:v>
                </c:pt>
                <c:pt idx="10">
                  <c:v>682138.532687</c:v>
                </c:pt>
                <c:pt idx="11">
                  <c:v>580801.82870099996</c:v>
                </c:pt>
              </c:numCache>
            </c:numRef>
          </c:val>
          <c:smooth val="0"/>
          <c:extLst>
            <c:ext xmlns:c16="http://schemas.microsoft.com/office/drawing/2014/chart" uri="{C3380CC4-5D6E-409C-BE32-E72D297353CC}">
              <c16:uniqueId val="{00000002-E131-4CDC-BDDE-FFCA8D4B83CE}"/>
            </c:ext>
          </c:extLst>
        </c:ser>
        <c:ser>
          <c:idx val="3"/>
          <c:order val="3"/>
          <c:tx>
            <c:strRef>
              <c:f>'Profits Per Year and Month'!$E$1</c:f>
              <c:strCache>
                <c:ptCount val="1"/>
                <c:pt idx="0">
                  <c:v>2014</c:v>
                </c:pt>
              </c:strCache>
            </c:strRef>
          </c:tx>
          <c:spPr>
            <a:ln w="28575" cap="rnd">
              <a:solidFill>
                <a:schemeClr val="accent6">
                  <a:lumMod val="60000"/>
                </a:schemeClr>
              </a:solidFill>
              <a:round/>
            </a:ln>
            <a:effectLst/>
          </c:spPr>
          <c:marker>
            <c:symbol val="none"/>
          </c:marker>
          <c:dPt>
            <c:idx val="5"/>
            <c:marker>
              <c:symbol val="none"/>
            </c:marker>
            <c:bubble3D val="0"/>
            <c:spPr>
              <a:ln w="28575" cap="rnd">
                <a:noFill/>
                <a:round/>
              </a:ln>
              <a:effectLst/>
            </c:spPr>
            <c:extLst>
              <c:ext xmlns:c16="http://schemas.microsoft.com/office/drawing/2014/chart" uri="{C3380CC4-5D6E-409C-BE32-E72D297353CC}">
                <c16:uniqueId val="{00000006-E131-4CDC-BDDE-FFCA8D4B83CE}"/>
              </c:ext>
            </c:extLst>
          </c:dPt>
          <c:dLbls>
            <c:dLbl>
              <c:idx val="4"/>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131-4CDC-BDDE-FFCA8D4B83C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lumMod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'Profits Per Year and Month'!$A$2:$A$14</c:f>
              <c:strCache>
                <c:ptCount val="12"/>
                <c:pt idx="0">
                  <c:v>ינואר</c:v>
                </c:pt>
                <c:pt idx="1">
                  <c:v>פברואר</c:v>
                </c:pt>
                <c:pt idx="2">
                  <c:v>מרץ</c:v>
                </c:pt>
                <c:pt idx="3">
                  <c:v>אפריל</c:v>
                </c:pt>
                <c:pt idx="4">
                  <c:v>מאי</c:v>
                </c:pt>
                <c:pt idx="5">
                  <c:v>יוני</c:v>
                </c:pt>
                <c:pt idx="6">
                  <c:v>יולי</c:v>
                </c:pt>
                <c:pt idx="7">
                  <c:v>אוגוסט</c:v>
                </c:pt>
                <c:pt idx="8">
                  <c:v>ספטמבר</c:v>
                </c:pt>
                <c:pt idx="9">
                  <c:v>אוקטובר</c:v>
                </c:pt>
                <c:pt idx="10">
                  <c:v>נובמבר</c:v>
                </c:pt>
                <c:pt idx="11">
                  <c:v>דצמבר</c:v>
                </c:pt>
              </c:strCache>
            </c:strRef>
          </c:cat>
          <c:val>
            <c:numRef>
              <c:f>'Profits Per Year and Month'!$E$2:$E$14</c:f>
              <c:numCache>
                <c:formatCode>_-[$$-409]* #,##0.00_ ;_-[$$-409]* \-#,##0.00\ ;_-[$$-409]* "-"??_ ;_-@_ </c:formatCode>
                <c:ptCount val="13"/>
                <c:pt idx="0">
                  <c:v>647468.82055299997</c:v>
                </c:pt>
                <c:pt idx="1">
                  <c:v>553029.95739999996</c:v>
                </c:pt>
                <c:pt idx="2">
                  <c:v>675665.15167399996</c:v>
                </c:pt>
                <c:pt idx="3">
                  <c:v>746490.17390000005</c:v>
                </c:pt>
                <c:pt idx="4">
                  <c:v>792473.55823800003</c:v>
                </c:pt>
                <c:pt idx="5">
                  <c:v>27366.001499999998</c:v>
                </c:pt>
              </c:numCache>
            </c:numRef>
          </c:val>
          <c:smooth val="0"/>
          <c:extLst>
            <c:ext xmlns:c16="http://schemas.microsoft.com/office/drawing/2014/chart" uri="{C3380CC4-5D6E-409C-BE32-E72D297353CC}">
              <c16:uniqueId val="{00000003-E131-4CDC-BDDE-FFCA8D4B83CE}"/>
            </c:ext>
          </c:extLst>
        </c:ser>
        <c:dLbls>
          <c:showLegendKey val="0"/>
          <c:showVal val="0"/>
          <c:showCatName val="0"/>
          <c:showSerName val="0"/>
          <c:showPercent val="0"/>
          <c:showBubbleSize val="0"/>
        </c:dLbls>
        <c:smooth val="0"/>
        <c:axId val="1739872128"/>
        <c:axId val="1739851488"/>
      </c:lineChart>
      <c:catAx>
        <c:axId val="1739872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1739851488"/>
        <c:crosses val="autoZero"/>
        <c:auto val="1"/>
        <c:lblAlgn val="ctr"/>
        <c:lblOffset val="100"/>
        <c:noMultiLvlLbl val="0"/>
      </c:catAx>
      <c:valAx>
        <c:axId val="173985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1739872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accent1">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sz="1400" b="1" i="0" u="none" strike="noStrike" kern="1200" spc="0" baseline="0" dirty="0">
                <a:solidFill>
                  <a:schemeClr val="bg2"/>
                </a:solidFill>
                <a:effectLst/>
              </a:rPr>
              <a:t>הרווחים, לאורך החודשים והשנים</a:t>
            </a:r>
            <a:endParaRPr lang="en-US" sz="1400" b="1" i="0" u="none" strike="noStrike" kern="1200" spc="0" baseline="0" dirty="0">
              <a:solidFill>
                <a:schemeClr val="bg2"/>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'Profits - 2011-2014 For Each Mo'!$C$1</c:f>
              <c:strCache>
                <c:ptCount val="1"/>
                <c:pt idx="0">
                  <c:v>Profit</c:v>
                </c:pt>
              </c:strCache>
            </c:strRef>
          </c:tx>
          <c:spPr>
            <a:ln w="28575" cap="rnd">
              <a:solidFill>
                <a:schemeClr val="accent2"/>
              </a:solidFill>
              <a:round/>
            </a:ln>
            <a:effectLst/>
          </c:spPr>
          <c:marker>
            <c:symbol val="none"/>
          </c:marker>
          <c:dPt>
            <c:idx val="1"/>
            <c:marker>
              <c:symbol val="none"/>
            </c:marker>
            <c:bubble3D val="0"/>
            <c:spPr>
              <a:ln w="28575" cap="rnd">
                <a:solidFill>
                  <a:srgbClr val="00B050"/>
                </a:solidFill>
                <a:round/>
              </a:ln>
              <a:effectLst/>
            </c:spPr>
            <c:extLst>
              <c:ext xmlns:c16="http://schemas.microsoft.com/office/drawing/2014/chart" uri="{C3380CC4-5D6E-409C-BE32-E72D297353CC}">
                <c16:uniqueId val="{00000015-8D0A-4A3A-AE44-412398D16D9A}"/>
              </c:ext>
            </c:extLst>
          </c:dPt>
          <c:dPt>
            <c:idx val="2"/>
            <c:marker>
              <c:symbol val="none"/>
            </c:marker>
            <c:bubble3D val="0"/>
            <c:spPr>
              <a:ln w="28575" cap="rnd">
                <a:solidFill>
                  <a:srgbClr val="00B050"/>
                </a:solidFill>
                <a:round/>
              </a:ln>
              <a:effectLst/>
            </c:spPr>
            <c:extLst>
              <c:ext xmlns:c16="http://schemas.microsoft.com/office/drawing/2014/chart" uri="{C3380CC4-5D6E-409C-BE32-E72D297353CC}">
                <c16:uniqueId val="{00000016-8D0A-4A3A-AE44-412398D16D9A}"/>
              </c:ext>
            </c:extLst>
          </c:dPt>
          <c:dPt>
            <c:idx val="3"/>
            <c:marker>
              <c:symbol val="none"/>
            </c:marker>
            <c:bubble3D val="0"/>
            <c:spPr>
              <a:ln w="28575" cap="rnd">
                <a:solidFill>
                  <a:srgbClr val="FF0000"/>
                </a:solidFill>
                <a:round/>
              </a:ln>
              <a:effectLst/>
            </c:spPr>
            <c:extLst>
              <c:ext xmlns:c16="http://schemas.microsoft.com/office/drawing/2014/chart" uri="{C3380CC4-5D6E-409C-BE32-E72D297353CC}">
                <c16:uniqueId val="{00000018-8D0A-4A3A-AE44-412398D16D9A}"/>
              </c:ext>
            </c:extLst>
          </c:dPt>
          <c:dPt>
            <c:idx val="4"/>
            <c:marker>
              <c:symbol val="none"/>
            </c:marker>
            <c:bubble3D val="0"/>
            <c:spPr>
              <a:ln w="28575" cap="rnd">
                <a:solidFill>
                  <a:srgbClr val="FF0000"/>
                </a:solidFill>
                <a:round/>
              </a:ln>
              <a:effectLst/>
            </c:spPr>
            <c:extLst>
              <c:ext xmlns:c16="http://schemas.microsoft.com/office/drawing/2014/chart" uri="{C3380CC4-5D6E-409C-BE32-E72D297353CC}">
                <c16:uniqueId val="{00000017-8D0A-4A3A-AE44-412398D16D9A}"/>
              </c:ext>
            </c:extLst>
          </c:dPt>
          <c:dPt>
            <c:idx val="5"/>
            <c:marker>
              <c:symbol val="none"/>
            </c:marker>
            <c:bubble3D val="0"/>
            <c:spPr>
              <a:ln w="28575" cap="rnd">
                <a:solidFill>
                  <a:srgbClr val="00B050"/>
                </a:solidFill>
                <a:round/>
              </a:ln>
              <a:effectLst/>
            </c:spPr>
            <c:extLst>
              <c:ext xmlns:c16="http://schemas.microsoft.com/office/drawing/2014/chart" uri="{C3380CC4-5D6E-409C-BE32-E72D297353CC}">
                <c16:uniqueId val="{00000014-8D0A-4A3A-AE44-412398D16D9A}"/>
              </c:ext>
            </c:extLst>
          </c:dPt>
          <c:dPt>
            <c:idx val="6"/>
            <c:marker>
              <c:symbol val="none"/>
            </c:marker>
            <c:bubble3D val="0"/>
            <c:spPr>
              <a:ln w="28575" cap="rnd">
                <a:solidFill>
                  <a:srgbClr val="00B050"/>
                </a:solidFill>
                <a:round/>
              </a:ln>
              <a:effectLst/>
            </c:spPr>
            <c:extLst>
              <c:ext xmlns:c16="http://schemas.microsoft.com/office/drawing/2014/chart" uri="{C3380CC4-5D6E-409C-BE32-E72D297353CC}">
                <c16:uniqueId val="{00000013-8D0A-4A3A-AE44-412398D16D9A}"/>
              </c:ext>
            </c:extLst>
          </c:dPt>
          <c:dPt>
            <c:idx val="7"/>
            <c:marker>
              <c:symbol val="none"/>
            </c:marker>
            <c:bubble3D val="0"/>
            <c:spPr>
              <a:ln w="28575" cap="rnd">
                <a:solidFill>
                  <a:srgbClr val="FF0000"/>
                </a:solidFill>
                <a:round/>
              </a:ln>
              <a:effectLst/>
            </c:spPr>
            <c:extLst>
              <c:ext xmlns:c16="http://schemas.microsoft.com/office/drawing/2014/chart" uri="{C3380CC4-5D6E-409C-BE32-E72D297353CC}">
                <c16:uniqueId val="{00000019-8D0A-4A3A-AE44-412398D16D9A}"/>
              </c:ext>
            </c:extLst>
          </c:dPt>
          <c:dPt>
            <c:idx val="8"/>
            <c:marker>
              <c:symbol val="none"/>
            </c:marker>
            <c:bubble3D val="0"/>
            <c:spPr>
              <a:ln w="28575" cap="rnd">
                <a:solidFill>
                  <a:srgbClr val="00B050"/>
                </a:solidFill>
                <a:round/>
              </a:ln>
              <a:effectLst/>
            </c:spPr>
            <c:extLst>
              <c:ext xmlns:c16="http://schemas.microsoft.com/office/drawing/2014/chart" uri="{C3380CC4-5D6E-409C-BE32-E72D297353CC}">
                <c16:uniqueId val="{00000012-8D0A-4A3A-AE44-412398D16D9A}"/>
              </c:ext>
            </c:extLst>
          </c:dPt>
          <c:dPt>
            <c:idx val="9"/>
            <c:marker>
              <c:symbol val="none"/>
            </c:marker>
            <c:bubble3D val="0"/>
            <c:spPr>
              <a:ln w="28575" cap="rnd">
                <a:solidFill>
                  <a:srgbClr val="FF0000"/>
                </a:solidFill>
                <a:round/>
              </a:ln>
              <a:effectLst/>
            </c:spPr>
            <c:extLst>
              <c:ext xmlns:c16="http://schemas.microsoft.com/office/drawing/2014/chart" uri="{C3380CC4-5D6E-409C-BE32-E72D297353CC}">
                <c16:uniqueId val="{0000001A-8D0A-4A3A-AE44-412398D16D9A}"/>
              </c:ext>
            </c:extLst>
          </c:dPt>
          <c:dPt>
            <c:idx val="10"/>
            <c:marker>
              <c:symbol val="none"/>
            </c:marker>
            <c:bubble3D val="0"/>
            <c:spPr>
              <a:ln w="28575" cap="rnd">
                <a:solidFill>
                  <a:srgbClr val="00B050"/>
                </a:solidFill>
                <a:round/>
              </a:ln>
              <a:effectLst/>
            </c:spPr>
            <c:extLst>
              <c:ext xmlns:c16="http://schemas.microsoft.com/office/drawing/2014/chart" uri="{C3380CC4-5D6E-409C-BE32-E72D297353CC}">
                <c16:uniqueId val="{00000011-8D0A-4A3A-AE44-412398D16D9A}"/>
              </c:ext>
            </c:extLst>
          </c:dPt>
          <c:dPt>
            <c:idx val="11"/>
            <c:marker>
              <c:symbol val="none"/>
            </c:marker>
            <c:bubble3D val="0"/>
            <c:spPr>
              <a:ln w="28575" cap="rnd">
                <a:solidFill>
                  <a:srgbClr val="FF0000"/>
                </a:solidFill>
                <a:round/>
              </a:ln>
              <a:effectLst/>
            </c:spPr>
            <c:extLst>
              <c:ext xmlns:c16="http://schemas.microsoft.com/office/drawing/2014/chart" uri="{C3380CC4-5D6E-409C-BE32-E72D297353CC}">
                <c16:uniqueId val="{0000001B-8D0A-4A3A-AE44-412398D16D9A}"/>
              </c:ext>
            </c:extLst>
          </c:dPt>
          <c:dPt>
            <c:idx val="12"/>
            <c:marker>
              <c:symbol val="none"/>
            </c:marker>
            <c:bubble3D val="0"/>
            <c:spPr>
              <a:ln w="28575" cap="rnd">
                <a:solidFill>
                  <a:srgbClr val="00B050"/>
                </a:solidFill>
                <a:round/>
              </a:ln>
              <a:effectLst/>
            </c:spPr>
            <c:extLst>
              <c:ext xmlns:c16="http://schemas.microsoft.com/office/drawing/2014/chart" uri="{C3380CC4-5D6E-409C-BE32-E72D297353CC}">
                <c16:uniqueId val="{00000010-8D0A-4A3A-AE44-412398D16D9A}"/>
              </c:ext>
            </c:extLst>
          </c:dPt>
          <c:dPt>
            <c:idx val="13"/>
            <c:marker>
              <c:symbol val="none"/>
            </c:marker>
            <c:bubble3D val="0"/>
            <c:spPr>
              <a:ln w="28575" cap="rnd">
                <a:solidFill>
                  <a:srgbClr val="FF0000"/>
                </a:solidFill>
                <a:round/>
              </a:ln>
              <a:effectLst/>
            </c:spPr>
            <c:extLst>
              <c:ext xmlns:c16="http://schemas.microsoft.com/office/drawing/2014/chart" uri="{C3380CC4-5D6E-409C-BE32-E72D297353CC}">
                <c16:uniqueId val="{0000001C-8D0A-4A3A-AE44-412398D16D9A}"/>
              </c:ext>
            </c:extLst>
          </c:dPt>
          <c:dPt>
            <c:idx val="14"/>
            <c:marker>
              <c:symbol val="none"/>
            </c:marker>
            <c:bubble3D val="0"/>
            <c:spPr>
              <a:ln w="28575" cap="rnd">
                <a:solidFill>
                  <a:srgbClr val="00B050"/>
                </a:solidFill>
                <a:round/>
              </a:ln>
              <a:effectLst/>
            </c:spPr>
            <c:extLst>
              <c:ext xmlns:c16="http://schemas.microsoft.com/office/drawing/2014/chart" uri="{C3380CC4-5D6E-409C-BE32-E72D297353CC}">
                <c16:uniqueId val="{0000000E-8D0A-4A3A-AE44-412398D16D9A}"/>
              </c:ext>
            </c:extLst>
          </c:dPt>
          <c:dPt>
            <c:idx val="15"/>
            <c:marker>
              <c:symbol val="none"/>
            </c:marker>
            <c:bubble3D val="0"/>
            <c:spPr>
              <a:ln w="28575" cap="rnd">
                <a:solidFill>
                  <a:srgbClr val="FF0000"/>
                </a:solidFill>
                <a:round/>
              </a:ln>
              <a:effectLst/>
            </c:spPr>
            <c:extLst>
              <c:ext xmlns:c16="http://schemas.microsoft.com/office/drawing/2014/chart" uri="{C3380CC4-5D6E-409C-BE32-E72D297353CC}">
                <c16:uniqueId val="{0000001E-8D0A-4A3A-AE44-412398D16D9A}"/>
              </c:ext>
            </c:extLst>
          </c:dPt>
          <c:dPt>
            <c:idx val="16"/>
            <c:marker>
              <c:symbol val="none"/>
            </c:marker>
            <c:bubble3D val="0"/>
            <c:spPr>
              <a:ln w="28575" cap="rnd">
                <a:solidFill>
                  <a:srgbClr val="FF0000"/>
                </a:solidFill>
                <a:round/>
              </a:ln>
              <a:effectLst/>
            </c:spPr>
            <c:extLst>
              <c:ext xmlns:c16="http://schemas.microsoft.com/office/drawing/2014/chart" uri="{C3380CC4-5D6E-409C-BE32-E72D297353CC}">
                <c16:uniqueId val="{0000001D-8D0A-4A3A-AE44-412398D16D9A}"/>
              </c:ext>
            </c:extLst>
          </c:dPt>
          <c:dPt>
            <c:idx val="17"/>
            <c:marker>
              <c:symbol val="none"/>
            </c:marker>
            <c:bubble3D val="0"/>
            <c:spPr>
              <a:ln w="28575" cap="rnd">
                <a:solidFill>
                  <a:srgbClr val="00B050"/>
                </a:solidFill>
                <a:round/>
              </a:ln>
              <a:effectLst/>
            </c:spPr>
            <c:extLst>
              <c:ext xmlns:c16="http://schemas.microsoft.com/office/drawing/2014/chart" uri="{C3380CC4-5D6E-409C-BE32-E72D297353CC}">
                <c16:uniqueId val="{0000000D-8D0A-4A3A-AE44-412398D16D9A}"/>
              </c:ext>
            </c:extLst>
          </c:dPt>
          <c:dPt>
            <c:idx val="18"/>
            <c:marker>
              <c:symbol val="none"/>
            </c:marker>
            <c:bubble3D val="0"/>
            <c:spPr>
              <a:ln w="28575" cap="rnd">
                <a:solidFill>
                  <a:srgbClr val="00B050"/>
                </a:solidFill>
                <a:round/>
              </a:ln>
              <a:effectLst/>
            </c:spPr>
            <c:extLst>
              <c:ext xmlns:c16="http://schemas.microsoft.com/office/drawing/2014/chart" uri="{C3380CC4-5D6E-409C-BE32-E72D297353CC}">
                <c16:uniqueId val="{0000000C-8D0A-4A3A-AE44-412398D16D9A}"/>
              </c:ext>
            </c:extLst>
          </c:dPt>
          <c:dPt>
            <c:idx val="19"/>
            <c:marker>
              <c:symbol val="none"/>
            </c:marker>
            <c:bubble3D val="0"/>
            <c:spPr>
              <a:ln w="28575" cap="rnd">
                <a:solidFill>
                  <a:srgbClr val="FF0000"/>
                </a:solidFill>
                <a:round/>
              </a:ln>
              <a:effectLst/>
            </c:spPr>
            <c:extLst>
              <c:ext xmlns:c16="http://schemas.microsoft.com/office/drawing/2014/chart" uri="{C3380CC4-5D6E-409C-BE32-E72D297353CC}">
                <c16:uniqueId val="{0000001F-8D0A-4A3A-AE44-412398D16D9A}"/>
              </c:ext>
            </c:extLst>
          </c:dPt>
          <c:dPt>
            <c:idx val="20"/>
            <c:marker>
              <c:symbol val="none"/>
            </c:marker>
            <c:bubble3D val="0"/>
            <c:spPr>
              <a:ln w="28575" cap="rnd">
                <a:solidFill>
                  <a:srgbClr val="00B050"/>
                </a:solidFill>
                <a:round/>
              </a:ln>
              <a:effectLst/>
            </c:spPr>
            <c:extLst>
              <c:ext xmlns:c16="http://schemas.microsoft.com/office/drawing/2014/chart" uri="{C3380CC4-5D6E-409C-BE32-E72D297353CC}">
                <c16:uniqueId val="{0000000B-8D0A-4A3A-AE44-412398D16D9A}"/>
              </c:ext>
            </c:extLst>
          </c:dPt>
          <c:dPt>
            <c:idx val="21"/>
            <c:marker>
              <c:symbol val="none"/>
            </c:marker>
            <c:bubble3D val="0"/>
            <c:spPr>
              <a:ln w="28575" cap="rnd">
                <a:solidFill>
                  <a:srgbClr val="FF0000"/>
                </a:solidFill>
                <a:round/>
              </a:ln>
              <a:effectLst/>
            </c:spPr>
            <c:extLst>
              <c:ext xmlns:c16="http://schemas.microsoft.com/office/drawing/2014/chart" uri="{C3380CC4-5D6E-409C-BE32-E72D297353CC}">
                <c16:uniqueId val="{00000021-8D0A-4A3A-AE44-412398D16D9A}"/>
              </c:ext>
            </c:extLst>
          </c:dPt>
          <c:dPt>
            <c:idx val="22"/>
            <c:marker>
              <c:symbol val="none"/>
            </c:marker>
            <c:bubble3D val="0"/>
            <c:spPr>
              <a:ln w="28575" cap="rnd">
                <a:solidFill>
                  <a:srgbClr val="FF0000"/>
                </a:solidFill>
                <a:round/>
              </a:ln>
              <a:effectLst/>
            </c:spPr>
            <c:extLst>
              <c:ext xmlns:c16="http://schemas.microsoft.com/office/drawing/2014/chart" uri="{C3380CC4-5D6E-409C-BE32-E72D297353CC}">
                <c16:uniqueId val="{00000020-8D0A-4A3A-AE44-412398D16D9A}"/>
              </c:ext>
            </c:extLst>
          </c:dPt>
          <c:dPt>
            <c:idx val="23"/>
            <c:marker>
              <c:symbol val="none"/>
            </c:marker>
            <c:bubble3D val="0"/>
            <c:spPr>
              <a:ln w="28575" cap="rnd">
                <a:solidFill>
                  <a:srgbClr val="00B050"/>
                </a:solidFill>
                <a:round/>
              </a:ln>
              <a:effectLst/>
            </c:spPr>
            <c:extLst>
              <c:ext xmlns:c16="http://schemas.microsoft.com/office/drawing/2014/chart" uri="{C3380CC4-5D6E-409C-BE32-E72D297353CC}">
                <c16:uniqueId val="{0000000A-8D0A-4A3A-AE44-412398D16D9A}"/>
              </c:ext>
            </c:extLst>
          </c:dPt>
          <c:dPt>
            <c:idx val="24"/>
            <c:marker>
              <c:symbol val="none"/>
            </c:marker>
            <c:bubble3D val="0"/>
            <c:spPr>
              <a:ln w="28575" cap="rnd">
                <a:solidFill>
                  <a:srgbClr val="FF0000"/>
                </a:solidFill>
                <a:round/>
              </a:ln>
              <a:effectLst/>
            </c:spPr>
            <c:extLst>
              <c:ext xmlns:c16="http://schemas.microsoft.com/office/drawing/2014/chart" uri="{C3380CC4-5D6E-409C-BE32-E72D297353CC}">
                <c16:uniqueId val="{00000022-8D0A-4A3A-AE44-412398D16D9A}"/>
              </c:ext>
            </c:extLst>
          </c:dPt>
          <c:dPt>
            <c:idx val="25"/>
            <c:marker>
              <c:symbol val="none"/>
            </c:marker>
            <c:bubble3D val="0"/>
            <c:spPr>
              <a:ln w="28575" cap="rnd">
                <a:solidFill>
                  <a:srgbClr val="00B050"/>
                </a:solidFill>
                <a:round/>
              </a:ln>
              <a:effectLst/>
            </c:spPr>
            <c:extLst>
              <c:ext xmlns:c16="http://schemas.microsoft.com/office/drawing/2014/chart" uri="{C3380CC4-5D6E-409C-BE32-E72D297353CC}">
                <c16:uniqueId val="{00000009-8D0A-4A3A-AE44-412398D16D9A}"/>
              </c:ext>
            </c:extLst>
          </c:dPt>
          <c:dPt>
            <c:idx val="26"/>
            <c:marker>
              <c:symbol val="none"/>
            </c:marker>
            <c:bubble3D val="0"/>
            <c:spPr>
              <a:ln w="28575" cap="rnd">
                <a:solidFill>
                  <a:srgbClr val="FF0000"/>
                </a:solidFill>
                <a:round/>
              </a:ln>
              <a:effectLst/>
            </c:spPr>
            <c:extLst>
              <c:ext xmlns:c16="http://schemas.microsoft.com/office/drawing/2014/chart" uri="{C3380CC4-5D6E-409C-BE32-E72D297353CC}">
                <c16:uniqueId val="{00000023-8D0A-4A3A-AE44-412398D16D9A}"/>
              </c:ext>
            </c:extLst>
          </c:dPt>
          <c:dPt>
            <c:idx val="27"/>
            <c:marker>
              <c:symbol val="none"/>
            </c:marker>
            <c:bubble3D val="0"/>
            <c:spPr>
              <a:ln w="28575" cap="rnd">
                <a:solidFill>
                  <a:srgbClr val="00B050"/>
                </a:solidFill>
                <a:round/>
              </a:ln>
              <a:effectLst/>
            </c:spPr>
            <c:extLst>
              <c:ext xmlns:c16="http://schemas.microsoft.com/office/drawing/2014/chart" uri="{C3380CC4-5D6E-409C-BE32-E72D297353CC}">
                <c16:uniqueId val="{00000001-8D0A-4A3A-AE44-412398D16D9A}"/>
              </c:ext>
            </c:extLst>
          </c:dPt>
          <c:dPt>
            <c:idx val="28"/>
            <c:marker>
              <c:symbol val="none"/>
            </c:marker>
            <c:bubble3D val="0"/>
            <c:spPr>
              <a:ln w="28575" cap="rnd">
                <a:solidFill>
                  <a:srgbClr val="00B050"/>
                </a:solidFill>
                <a:round/>
              </a:ln>
              <a:effectLst/>
            </c:spPr>
            <c:extLst>
              <c:ext xmlns:c16="http://schemas.microsoft.com/office/drawing/2014/chart" uri="{C3380CC4-5D6E-409C-BE32-E72D297353CC}">
                <c16:uniqueId val="{00000002-8D0A-4A3A-AE44-412398D16D9A}"/>
              </c:ext>
            </c:extLst>
          </c:dPt>
          <c:dPt>
            <c:idx val="29"/>
            <c:marker>
              <c:symbol val="none"/>
            </c:marker>
            <c:bubble3D val="0"/>
            <c:spPr>
              <a:ln w="28575" cap="rnd">
                <a:solidFill>
                  <a:srgbClr val="00B050"/>
                </a:solidFill>
                <a:round/>
              </a:ln>
              <a:effectLst/>
            </c:spPr>
            <c:extLst>
              <c:ext xmlns:c16="http://schemas.microsoft.com/office/drawing/2014/chart" uri="{C3380CC4-5D6E-409C-BE32-E72D297353CC}">
                <c16:uniqueId val="{00000004-8D0A-4A3A-AE44-412398D16D9A}"/>
              </c:ext>
            </c:extLst>
          </c:dPt>
          <c:dPt>
            <c:idx val="30"/>
            <c:marker>
              <c:symbol val="none"/>
            </c:marker>
            <c:bubble3D val="0"/>
            <c:spPr>
              <a:ln w="28575" cap="rnd">
                <a:solidFill>
                  <a:srgbClr val="00B050"/>
                </a:solidFill>
                <a:round/>
              </a:ln>
              <a:effectLst/>
            </c:spPr>
            <c:extLst>
              <c:ext xmlns:c16="http://schemas.microsoft.com/office/drawing/2014/chart" uri="{C3380CC4-5D6E-409C-BE32-E72D297353CC}">
                <c16:uniqueId val="{00000003-8D0A-4A3A-AE44-412398D16D9A}"/>
              </c:ext>
            </c:extLst>
          </c:dPt>
          <c:dPt>
            <c:idx val="31"/>
            <c:marker>
              <c:symbol val="none"/>
            </c:marker>
            <c:bubble3D val="0"/>
            <c:spPr>
              <a:ln w="28575" cap="rnd">
                <a:solidFill>
                  <a:srgbClr val="FF0000"/>
                </a:solidFill>
                <a:round/>
              </a:ln>
              <a:effectLst/>
            </c:spPr>
            <c:extLst>
              <c:ext xmlns:c16="http://schemas.microsoft.com/office/drawing/2014/chart" uri="{C3380CC4-5D6E-409C-BE32-E72D297353CC}">
                <c16:uniqueId val="{00000024-8D0A-4A3A-AE44-412398D16D9A}"/>
              </c:ext>
            </c:extLst>
          </c:dPt>
          <c:dPt>
            <c:idx val="32"/>
            <c:marker>
              <c:symbol val="none"/>
            </c:marker>
            <c:bubble3D val="0"/>
            <c:spPr>
              <a:ln w="28575" cap="rnd">
                <a:solidFill>
                  <a:srgbClr val="00B050"/>
                </a:solidFill>
                <a:round/>
              </a:ln>
              <a:effectLst/>
            </c:spPr>
            <c:extLst>
              <c:ext xmlns:c16="http://schemas.microsoft.com/office/drawing/2014/chart" uri="{C3380CC4-5D6E-409C-BE32-E72D297353CC}">
                <c16:uniqueId val="{00000005-8D0A-4A3A-AE44-412398D16D9A}"/>
              </c:ext>
            </c:extLst>
          </c:dPt>
          <c:dPt>
            <c:idx val="33"/>
            <c:marker>
              <c:symbol val="none"/>
            </c:marker>
            <c:bubble3D val="0"/>
            <c:spPr>
              <a:ln w="28575" cap="rnd">
                <a:solidFill>
                  <a:srgbClr val="FF0000"/>
                </a:solidFill>
                <a:round/>
              </a:ln>
              <a:effectLst/>
            </c:spPr>
            <c:extLst>
              <c:ext xmlns:c16="http://schemas.microsoft.com/office/drawing/2014/chart" uri="{C3380CC4-5D6E-409C-BE32-E72D297353CC}">
                <c16:uniqueId val="{00000025-8D0A-4A3A-AE44-412398D16D9A}"/>
              </c:ext>
            </c:extLst>
          </c:dPt>
          <c:dPt>
            <c:idx val="34"/>
            <c:marker>
              <c:symbol val="none"/>
            </c:marker>
            <c:bubble3D val="0"/>
            <c:spPr>
              <a:ln w="28575" cap="rnd">
                <a:solidFill>
                  <a:srgbClr val="00B050"/>
                </a:solidFill>
                <a:round/>
              </a:ln>
              <a:effectLst/>
            </c:spPr>
            <c:extLst>
              <c:ext xmlns:c16="http://schemas.microsoft.com/office/drawing/2014/chart" uri="{C3380CC4-5D6E-409C-BE32-E72D297353CC}">
                <c16:uniqueId val="{00000008-8D0A-4A3A-AE44-412398D16D9A}"/>
              </c:ext>
            </c:extLst>
          </c:dPt>
          <c:dPt>
            <c:idx val="35"/>
            <c:marker>
              <c:symbol val="none"/>
            </c:marker>
            <c:bubble3D val="0"/>
            <c:spPr>
              <a:ln w="28575" cap="rnd">
                <a:solidFill>
                  <a:srgbClr val="00B050"/>
                </a:solidFill>
                <a:round/>
              </a:ln>
              <a:effectLst/>
            </c:spPr>
            <c:extLst>
              <c:ext xmlns:c16="http://schemas.microsoft.com/office/drawing/2014/chart" uri="{C3380CC4-5D6E-409C-BE32-E72D297353CC}">
                <c16:uniqueId val="{00000007-8D0A-4A3A-AE44-412398D16D9A}"/>
              </c:ext>
            </c:extLst>
          </c:dPt>
          <c:dPt>
            <c:idx val="36"/>
            <c:marker>
              <c:symbol val="none"/>
            </c:marker>
            <c:bubble3D val="0"/>
            <c:spPr>
              <a:ln w="28575" cap="rnd">
                <a:solidFill>
                  <a:srgbClr val="00B050"/>
                </a:solidFill>
                <a:round/>
              </a:ln>
              <a:effectLst/>
            </c:spPr>
            <c:extLst>
              <c:ext xmlns:c16="http://schemas.microsoft.com/office/drawing/2014/chart" uri="{C3380CC4-5D6E-409C-BE32-E72D297353CC}">
                <c16:uniqueId val="{00000006-8D0A-4A3A-AE44-412398D16D9A}"/>
              </c:ext>
            </c:extLst>
          </c:dPt>
          <c:dPt>
            <c:idx val="37"/>
            <c:marker>
              <c:symbol val="none"/>
            </c:marker>
            <c:bubble3D val="0"/>
            <c:spPr>
              <a:ln w="28575" cap="rnd">
                <a:noFill/>
                <a:round/>
              </a:ln>
              <a:effectLst/>
            </c:spPr>
            <c:extLst>
              <c:ext xmlns:c16="http://schemas.microsoft.com/office/drawing/2014/chart" uri="{C3380CC4-5D6E-409C-BE32-E72D297353CC}">
                <c16:uniqueId val="{00000026-8D0A-4A3A-AE44-412398D16D9A}"/>
              </c:ext>
            </c:extLst>
          </c:dPt>
          <c:trendline>
            <c:spPr>
              <a:ln w="19050" cap="rnd">
                <a:solidFill>
                  <a:srgbClr val="7030A0"/>
                </a:solidFill>
                <a:prstDash val="sysDot"/>
              </a:ln>
              <a:effectLst/>
            </c:spPr>
            <c:trendlineType val="poly"/>
            <c:order val="2"/>
            <c:forward val="2"/>
            <c:dispRSqr val="0"/>
            <c:dispEq val="0"/>
          </c:trendline>
          <c:cat>
            <c:numRef>
              <c:f>'Profits - 2011-2014 For Each Mo'!$B$2:$B$39</c:f>
              <c:numCache>
                <c:formatCode>General</c:formatCode>
                <c:ptCount val="38"/>
                <c:pt idx="0">
                  <c:v>5</c:v>
                </c:pt>
                <c:pt idx="1">
                  <c:v>6</c:v>
                </c:pt>
                <c:pt idx="2">
                  <c:v>7</c:v>
                </c:pt>
                <c:pt idx="3">
                  <c:v>8</c:v>
                </c:pt>
                <c:pt idx="4">
                  <c:v>9</c:v>
                </c:pt>
                <c:pt idx="5">
                  <c:v>10</c:v>
                </c:pt>
                <c:pt idx="6">
                  <c:v>11</c:v>
                </c:pt>
                <c:pt idx="7">
                  <c:v>12</c:v>
                </c:pt>
                <c:pt idx="8">
                  <c:v>1</c:v>
                </c:pt>
                <c:pt idx="9">
                  <c:v>2</c:v>
                </c:pt>
                <c:pt idx="10">
                  <c:v>3</c:v>
                </c:pt>
                <c:pt idx="11">
                  <c:v>4</c:v>
                </c:pt>
                <c:pt idx="12">
                  <c:v>5</c:v>
                </c:pt>
                <c:pt idx="13">
                  <c:v>6</c:v>
                </c:pt>
                <c:pt idx="14">
                  <c:v>7</c:v>
                </c:pt>
                <c:pt idx="15">
                  <c:v>8</c:v>
                </c:pt>
                <c:pt idx="16">
                  <c:v>9</c:v>
                </c:pt>
                <c:pt idx="17">
                  <c:v>10</c:v>
                </c:pt>
                <c:pt idx="18">
                  <c:v>11</c:v>
                </c:pt>
                <c:pt idx="19">
                  <c:v>12</c:v>
                </c:pt>
                <c:pt idx="20">
                  <c:v>1</c:v>
                </c:pt>
                <c:pt idx="21">
                  <c:v>2</c:v>
                </c:pt>
                <c:pt idx="22">
                  <c:v>3</c:v>
                </c:pt>
                <c:pt idx="23">
                  <c:v>4</c:v>
                </c:pt>
                <c:pt idx="24">
                  <c:v>5</c:v>
                </c:pt>
                <c:pt idx="25">
                  <c:v>6</c:v>
                </c:pt>
                <c:pt idx="26">
                  <c:v>7</c:v>
                </c:pt>
                <c:pt idx="27">
                  <c:v>8</c:v>
                </c:pt>
                <c:pt idx="28">
                  <c:v>9</c:v>
                </c:pt>
                <c:pt idx="29">
                  <c:v>10</c:v>
                </c:pt>
                <c:pt idx="30">
                  <c:v>11</c:v>
                </c:pt>
                <c:pt idx="31">
                  <c:v>12</c:v>
                </c:pt>
                <c:pt idx="32">
                  <c:v>1</c:v>
                </c:pt>
                <c:pt idx="33">
                  <c:v>2</c:v>
                </c:pt>
                <c:pt idx="34">
                  <c:v>3</c:v>
                </c:pt>
                <c:pt idx="35">
                  <c:v>4</c:v>
                </c:pt>
                <c:pt idx="36">
                  <c:v>5</c:v>
                </c:pt>
                <c:pt idx="37">
                  <c:v>6</c:v>
                </c:pt>
              </c:numCache>
            </c:numRef>
          </c:cat>
          <c:val>
            <c:numRef>
              <c:f>'Profits - 2011-2014 For Each Mo'!$C$2:$C$39</c:f>
              <c:numCache>
                <c:formatCode>_-[$$-409]* #,##0_ ;_-[$$-409]* \-#,##0\ ;_-[$$-409]* "-"??_ ;_-@_ </c:formatCode>
                <c:ptCount val="38"/>
                <c:pt idx="0">
                  <c:v>3705.6563000000001</c:v>
                </c:pt>
                <c:pt idx="1">
                  <c:v>183781.2634</c:v>
                </c:pt>
                <c:pt idx="2">
                  <c:v>228949.122538</c:v>
                </c:pt>
                <c:pt idx="3">
                  <c:v>213054.26494600001</c:v>
                </c:pt>
                <c:pt idx="4">
                  <c:v>200136.35560000001</c:v>
                </c:pt>
                <c:pt idx="5">
                  <c:v>265813.03853000002</c:v>
                </c:pt>
                <c:pt idx="6">
                  <c:v>294138.89299999998</c:v>
                </c:pt>
                <c:pt idx="7">
                  <c:v>237267.24854</c:v>
                </c:pt>
                <c:pt idx="8">
                  <c:v>278901.31715800002</c:v>
                </c:pt>
                <c:pt idx="9">
                  <c:v>231824.67697999999</c:v>
                </c:pt>
                <c:pt idx="10">
                  <c:v>302323.79752800002</c:v>
                </c:pt>
                <c:pt idx="11">
                  <c:v>-400288.41666799999</c:v>
                </c:pt>
                <c:pt idx="12">
                  <c:v>130684.001338</c:v>
                </c:pt>
                <c:pt idx="13">
                  <c:v>-4579.6208489999999</c:v>
                </c:pt>
                <c:pt idx="14">
                  <c:v>79325.506670999996</c:v>
                </c:pt>
                <c:pt idx="15">
                  <c:v>67591.470725000006</c:v>
                </c:pt>
                <c:pt idx="16">
                  <c:v>19112.452884999999</c:v>
                </c:pt>
                <c:pt idx="17">
                  <c:v>55642.599017</c:v>
                </c:pt>
                <c:pt idx="18">
                  <c:v>144957.76150600001</c:v>
                </c:pt>
                <c:pt idx="19">
                  <c:v>42705.644843000002</c:v>
                </c:pt>
                <c:pt idx="20">
                  <c:v>131668.842404</c:v>
                </c:pt>
                <c:pt idx="21">
                  <c:v>99385.045079999996</c:v>
                </c:pt>
                <c:pt idx="22">
                  <c:v>65022.944035</c:v>
                </c:pt>
                <c:pt idx="23">
                  <c:v>133866.489799</c:v>
                </c:pt>
                <c:pt idx="24">
                  <c:v>29385.881678999998</c:v>
                </c:pt>
                <c:pt idx="25">
                  <c:v>102147.019596</c:v>
                </c:pt>
                <c:pt idx="26">
                  <c:v>75823.258593999999</c:v>
                </c:pt>
                <c:pt idx="27">
                  <c:v>434840.10065500002</c:v>
                </c:pt>
                <c:pt idx="28">
                  <c:v>456772.36900300003</c:v>
                </c:pt>
                <c:pt idx="29">
                  <c:v>562510.61690200004</c:v>
                </c:pt>
                <c:pt idx="30">
                  <c:v>682138.532687</c:v>
                </c:pt>
                <c:pt idx="31">
                  <c:v>580801.82870099996</c:v>
                </c:pt>
                <c:pt idx="32">
                  <c:v>647468.82055299997</c:v>
                </c:pt>
                <c:pt idx="33">
                  <c:v>553029.95739999996</c:v>
                </c:pt>
                <c:pt idx="34">
                  <c:v>675665.15167399996</c:v>
                </c:pt>
                <c:pt idx="35">
                  <c:v>746490.17390000005</c:v>
                </c:pt>
                <c:pt idx="36">
                  <c:v>792473.55823800003</c:v>
                </c:pt>
                <c:pt idx="37">
                  <c:v>27366.001499999998</c:v>
                </c:pt>
              </c:numCache>
            </c:numRef>
          </c:val>
          <c:smooth val="0"/>
          <c:extLst>
            <c:ext xmlns:c16="http://schemas.microsoft.com/office/drawing/2014/chart" uri="{C3380CC4-5D6E-409C-BE32-E72D297353CC}">
              <c16:uniqueId val="{00000000-8D0A-4A3A-AE44-412398D16D9A}"/>
            </c:ext>
          </c:extLst>
        </c:ser>
        <c:dLbls>
          <c:showLegendKey val="0"/>
          <c:showVal val="0"/>
          <c:showCatName val="0"/>
          <c:showSerName val="0"/>
          <c:showPercent val="0"/>
          <c:showBubbleSize val="0"/>
        </c:dLbls>
        <c:smooth val="0"/>
        <c:axId val="735771304"/>
        <c:axId val="735773104"/>
      </c:lineChart>
      <c:catAx>
        <c:axId val="735771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735773104"/>
        <c:crosses val="autoZero"/>
        <c:auto val="1"/>
        <c:lblAlgn val="ctr"/>
        <c:lblOffset val="100"/>
        <c:noMultiLvlLbl val="0"/>
      </c:catAx>
      <c:valAx>
        <c:axId val="735773104"/>
        <c:scaling>
          <c:orientation val="minMax"/>
        </c:scaling>
        <c:delete val="0"/>
        <c:axPos val="l"/>
        <c:majorGridlines>
          <c:spPr>
            <a:ln w="9525" cap="flat" cmpd="sng" algn="ctr">
              <a:solidFill>
                <a:schemeClr val="tx1">
                  <a:lumMod val="15000"/>
                  <a:lumOff val="85000"/>
                </a:schemeClr>
              </a:solidFill>
              <a:round/>
            </a:ln>
            <a:effectLst/>
          </c:spPr>
        </c:majorGridlines>
        <c:numFmt formatCode="_-[$$-409]* #,##0_ ;_-[$$-409]* \-#,##0\ ;_-[$$-409]* &quot;-&quot;??_ ;_-@_ "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735771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1">
                    <a:lumMod val="50000"/>
                  </a:schemeClr>
                </a:solidFill>
                <a:latin typeface="+mn-lt"/>
                <a:ea typeface="+mn-ea"/>
                <a:cs typeface="+mn-cs"/>
              </a:defRPr>
            </a:pPr>
            <a:r>
              <a:rPr lang="he-IL" b="1" dirty="0">
                <a:solidFill>
                  <a:schemeClr val="accent1">
                    <a:lumMod val="50000"/>
                  </a:schemeClr>
                </a:solidFill>
              </a:rPr>
              <a:t>הרווחים</a:t>
            </a:r>
            <a:r>
              <a:rPr lang="he-IL" b="1" baseline="0" dirty="0">
                <a:solidFill>
                  <a:schemeClr val="accent1">
                    <a:lumMod val="50000"/>
                  </a:schemeClr>
                </a:solidFill>
              </a:rPr>
              <a:t> בחלוקה לשנים</a:t>
            </a:r>
            <a:endParaRPr lang="en-US" b="1"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1">
                  <a:lumMod val="50000"/>
                </a:schemeClr>
              </a:solidFill>
              <a:latin typeface="+mn-lt"/>
              <a:ea typeface="+mn-ea"/>
              <a:cs typeface="+mn-cs"/>
            </a:defRPr>
          </a:pPr>
          <a:endParaRPr lang="en-US"/>
        </a:p>
      </c:txPr>
    </c:title>
    <c:autoTitleDeleted val="0"/>
    <c:plotArea>
      <c:layout/>
      <c:barChart>
        <c:barDir val="col"/>
        <c:grouping val="clustered"/>
        <c:varyColors val="0"/>
        <c:ser>
          <c:idx val="1"/>
          <c:order val="0"/>
          <c:tx>
            <c:strRef>
              <c:f>'Profit Per Year'!$B$1</c:f>
              <c:strCache>
                <c:ptCount val="1"/>
                <c:pt idx="0">
                  <c:v>Profit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599191"/>
                </a:solidFill>
                <a:prstDash val="sysDot"/>
              </a:ln>
              <a:effectLst/>
            </c:spPr>
            <c:trendlineType val="linear"/>
            <c:dispRSqr val="0"/>
            <c:dispEq val="0"/>
          </c:trendline>
          <c:cat>
            <c:numRef>
              <c:f>'Profit Per Year'!$A$2:$A$5</c:f>
              <c:numCache>
                <c:formatCode>General</c:formatCode>
                <c:ptCount val="4"/>
                <c:pt idx="0">
                  <c:v>2011</c:v>
                </c:pt>
                <c:pt idx="1">
                  <c:v>2012</c:v>
                </c:pt>
                <c:pt idx="2">
                  <c:v>2013</c:v>
                </c:pt>
                <c:pt idx="3">
                  <c:v>2014</c:v>
                </c:pt>
              </c:numCache>
            </c:numRef>
          </c:cat>
          <c:val>
            <c:numRef>
              <c:f>'Profit Per Year'!$B$2:$B$5</c:f>
              <c:numCache>
                <c:formatCode>_-[$$-409]* #,##0.00_ ;_-[$$-409]* \-#,##0.00\ ;_-[$$-409]* "-"??_ ;_-@_ </c:formatCode>
                <c:ptCount val="4"/>
                <c:pt idx="0">
                  <c:v>1626845.8428539999</c:v>
                </c:pt>
                <c:pt idx="1">
                  <c:v>948201.19113399996</c:v>
                </c:pt>
                <c:pt idx="2">
                  <c:v>3354362.9291349999</c:v>
                </c:pt>
                <c:pt idx="3">
                  <c:v>3442493.6632650001</c:v>
                </c:pt>
              </c:numCache>
            </c:numRef>
          </c:val>
          <c:extLst>
            <c:ext xmlns:c16="http://schemas.microsoft.com/office/drawing/2014/chart" uri="{C3380CC4-5D6E-409C-BE32-E72D297353CC}">
              <c16:uniqueId val="{00000000-484A-418F-9518-EBF20B185107}"/>
            </c:ext>
          </c:extLst>
        </c:ser>
        <c:dLbls>
          <c:showLegendKey val="0"/>
          <c:showVal val="0"/>
          <c:showCatName val="0"/>
          <c:showSerName val="0"/>
          <c:showPercent val="0"/>
          <c:showBubbleSize val="0"/>
        </c:dLbls>
        <c:gapWidth val="219"/>
        <c:overlap val="-27"/>
        <c:axId val="668619376"/>
        <c:axId val="668620096"/>
      </c:barChart>
      <c:catAx>
        <c:axId val="66861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668620096"/>
        <c:crosses val="autoZero"/>
        <c:auto val="1"/>
        <c:lblAlgn val="ctr"/>
        <c:lblOffset val="100"/>
        <c:noMultiLvlLbl val="0"/>
      </c:catAx>
      <c:valAx>
        <c:axId val="668620096"/>
        <c:scaling>
          <c:orientation val="minMax"/>
        </c:scaling>
        <c:delete val="0"/>
        <c:axPos val="l"/>
        <c:majorGridlines>
          <c:spPr>
            <a:ln w="9525" cap="flat" cmpd="sng" algn="ctr">
              <a:solidFill>
                <a:schemeClr val="tx1">
                  <a:lumMod val="15000"/>
                  <a:lumOff val="85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668619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0.53626</cdr:x>
      <cdr:y>0.21537</cdr:y>
    </cdr:from>
    <cdr:to>
      <cdr:x>0.53626</cdr:x>
      <cdr:y>0.95379</cdr:y>
    </cdr:to>
    <cdr:cxnSp macro="">
      <cdr:nvCxnSpPr>
        <cdr:cNvPr id="5" name="מחבר ישר 4">
          <a:extLst xmlns:a="http://schemas.openxmlformats.org/drawingml/2006/main">
            <a:ext uri="{FF2B5EF4-FFF2-40B4-BE49-F238E27FC236}">
              <a16:creationId xmlns:a16="http://schemas.microsoft.com/office/drawing/2014/main" id="{709C567D-CFB7-D032-125E-AFE47777BAA7}"/>
            </a:ext>
          </a:extLst>
        </cdr:cNvPr>
        <cdr:cNvCxnSpPr/>
      </cdr:nvCxnSpPr>
      <cdr:spPr>
        <a:xfrm xmlns:a="http://schemas.openxmlformats.org/drawingml/2006/main" flipV="1">
          <a:off x="4903601" y="610599"/>
          <a:ext cx="0" cy="2093503"/>
        </a:xfrm>
        <a:prstGeom xmlns:a="http://schemas.openxmlformats.org/drawingml/2006/main" prst="line">
          <a:avLst/>
        </a:prstGeom>
        <a:ln xmlns:a="http://schemas.openxmlformats.org/drawingml/2006/main" w="9525" cap="flat" cmpd="sng" algn="ctr">
          <a:solidFill>
            <a:srgbClr val="050513"/>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0.80639</cdr:x>
      <cdr:y>0.21537</cdr:y>
    </cdr:from>
    <cdr:to>
      <cdr:x>0.80639</cdr:x>
      <cdr:y>0.95379</cdr:y>
    </cdr:to>
    <cdr:cxnSp macro="">
      <cdr:nvCxnSpPr>
        <cdr:cNvPr id="7" name="מחבר ישר 6">
          <a:extLst xmlns:a="http://schemas.openxmlformats.org/drawingml/2006/main">
            <a:ext uri="{FF2B5EF4-FFF2-40B4-BE49-F238E27FC236}">
              <a16:creationId xmlns:a16="http://schemas.microsoft.com/office/drawing/2014/main" id="{AE21A292-7382-A5B1-AD25-7438D109A319}"/>
            </a:ext>
          </a:extLst>
        </cdr:cNvPr>
        <cdr:cNvCxnSpPr/>
      </cdr:nvCxnSpPr>
      <cdr:spPr>
        <a:xfrm xmlns:a="http://schemas.openxmlformats.org/drawingml/2006/main" flipV="1">
          <a:off x="7373601" y="610599"/>
          <a:ext cx="0" cy="2093503"/>
        </a:xfrm>
        <a:prstGeom xmlns:a="http://schemas.openxmlformats.org/drawingml/2006/main" prst="line">
          <a:avLst/>
        </a:prstGeom>
        <a:ln xmlns:a="http://schemas.openxmlformats.org/drawingml/2006/main" w="9525" cap="flat" cmpd="sng" algn="ctr">
          <a:solidFill>
            <a:srgbClr val="050513"/>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0.2678</cdr:x>
      <cdr:y>0.21537</cdr:y>
    </cdr:from>
    <cdr:to>
      <cdr:x>0.2678</cdr:x>
      <cdr:y>0.95379</cdr:y>
    </cdr:to>
    <cdr:cxnSp macro="">
      <cdr:nvCxnSpPr>
        <cdr:cNvPr id="8" name="מחבר ישר 7">
          <a:extLst xmlns:a="http://schemas.openxmlformats.org/drawingml/2006/main">
            <a:ext uri="{FF2B5EF4-FFF2-40B4-BE49-F238E27FC236}">
              <a16:creationId xmlns:a16="http://schemas.microsoft.com/office/drawing/2014/main" id="{AE21A292-7382-A5B1-AD25-7438D109A319}"/>
            </a:ext>
          </a:extLst>
        </cdr:cNvPr>
        <cdr:cNvCxnSpPr/>
      </cdr:nvCxnSpPr>
      <cdr:spPr>
        <a:xfrm xmlns:a="http://schemas.openxmlformats.org/drawingml/2006/main" flipV="1">
          <a:off x="2448801" y="610599"/>
          <a:ext cx="0" cy="2093503"/>
        </a:xfrm>
        <a:prstGeom xmlns:a="http://schemas.openxmlformats.org/drawingml/2006/main" prst="line">
          <a:avLst/>
        </a:prstGeom>
        <a:ln xmlns:a="http://schemas.openxmlformats.org/drawingml/2006/main" w="9525" cap="flat" cmpd="sng" algn="ctr">
          <a:solidFill>
            <a:srgbClr val="050513"/>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0.37795</cdr:x>
      <cdr:y>0.1721</cdr:y>
    </cdr:from>
    <cdr:to>
      <cdr:x>0.43311</cdr:x>
      <cdr:y>0.26437</cdr:y>
    </cdr:to>
    <cdr:sp macro="" textlink="">
      <cdr:nvSpPr>
        <cdr:cNvPr id="9" name="תיבת טקסט 7">
          <a:extLst xmlns:a="http://schemas.openxmlformats.org/drawingml/2006/main">
            <a:ext uri="{FF2B5EF4-FFF2-40B4-BE49-F238E27FC236}">
              <a16:creationId xmlns:a16="http://schemas.microsoft.com/office/drawing/2014/main" id="{B197FE12-0825-12EF-AD96-E6D12D53785C}"/>
            </a:ext>
          </a:extLst>
        </cdr:cNvPr>
        <cdr:cNvSpPr txBox="1"/>
      </cdr:nvSpPr>
      <cdr:spPr>
        <a:xfrm xmlns:a="http://schemas.openxmlformats.org/drawingml/2006/main">
          <a:off x="3456001" y="487914"/>
          <a:ext cx="504399" cy="261610"/>
        </a:xfrm>
        <a:prstGeom xmlns:a="http://schemas.openxmlformats.org/drawingml/2006/main" prst="rect">
          <a:avLst/>
        </a:prstGeom>
        <a:noFill xmlns:a="http://schemas.openxmlformats.org/drawingml/2006/main"/>
      </cdr:spPr>
      <cdr:txBody>
        <a:bodyPr xmlns:a="http://schemas.openxmlformats.org/drawingml/2006/main" wrap="square" rtlCol="1">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lang="he-IL" sz="1100" dirty="0">
              <a:latin typeface="Segoe UI Semilight" panose="020B0402040204020203" pitchFamily="34" charset="0"/>
              <a:cs typeface="Segoe UI Semilight" panose="020B0402040204020203" pitchFamily="34" charset="0"/>
            </a:rPr>
            <a:t>2012</a:t>
          </a:r>
        </a:p>
      </cdr:txBody>
    </cdr:sp>
  </cdr:relSizeAnchor>
  <cdr:relSizeAnchor xmlns:cdr="http://schemas.openxmlformats.org/drawingml/2006/chartDrawing">
    <cdr:from>
      <cdr:x>0.88819</cdr:x>
      <cdr:y>0.1721</cdr:y>
    </cdr:from>
    <cdr:to>
      <cdr:x>0.94654</cdr:x>
      <cdr:y>0.26437</cdr:y>
    </cdr:to>
    <cdr:sp macro="" textlink="">
      <cdr:nvSpPr>
        <cdr:cNvPr id="11" name="תיבת טקסט 7">
          <a:extLst xmlns:a="http://schemas.openxmlformats.org/drawingml/2006/main">
            <a:ext uri="{FF2B5EF4-FFF2-40B4-BE49-F238E27FC236}">
              <a16:creationId xmlns:a16="http://schemas.microsoft.com/office/drawing/2014/main" id="{6BBB17A1-26B3-70AC-C748-659DF989B346}"/>
            </a:ext>
          </a:extLst>
        </cdr:cNvPr>
        <cdr:cNvSpPr txBox="1"/>
      </cdr:nvSpPr>
      <cdr:spPr>
        <a:xfrm xmlns:a="http://schemas.openxmlformats.org/drawingml/2006/main">
          <a:off x="8121601" y="487914"/>
          <a:ext cx="533599" cy="261610"/>
        </a:xfrm>
        <a:prstGeom xmlns:a="http://schemas.openxmlformats.org/drawingml/2006/main" prst="rect">
          <a:avLst/>
        </a:prstGeom>
        <a:noFill xmlns:a="http://schemas.openxmlformats.org/drawingml/2006/main"/>
      </cdr:spPr>
      <cdr:txBody>
        <a:bodyPr xmlns:a="http://schemas.openxmlformats.org/drawingml/2006/main" wrap="square" rtlCol="1">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he-IL" sz="1100" dirty="0">
              <a:latin typeface="Segoe UI Semilight" panose="020B0402040204020203" pitchFamily="34" charset="0"/>
              <a:cs typeface="Segoe UI Semilight" panose="020B0402040204020203" pitchFamily="34" charset="0"/>
            </a:rPr>
            <a:t>2014</a:t>
          </a:r>
        </a:p>
      </cdr:txBody>
    </cdr:sp>
  </cdr:relSizeAnchor>
  <cdr:relSizeAnchor xmlns:cdr="http://schemas.openxmlformats.org/drawingml/2006/chartDrawing">
    <cdr:from>
      <cdr:x>0.65118</cdr:x>
      <cdr:y>0.1721</cdr:y>
    </cdr:from>
    <cdr:to>
      <cdr:x>0.70796</cdr:x>
      <cdr:y>0.26437</cdr:y>
    </cdr:to>
    <cdr:sp macro="" textlink="">
      <cdr:nvSpPr>
        <cdr:cNvPr id="12" name="תיבת טקסט 7">
          <a:extLst xmlns:a="http://schemas.openxmlformats.org/drawingml/2006/main">
            <a:ext uri="{FF2B5EF4-FFF2-40B4-BE49-F238E27FC236}">
              <a16:creationId xmlns:a16="http://schemas.microsoft.com/office/drawing/2014/main" id="{6BBB17A1-26B3-70AC-C748-659DF989B346}"/>
            </a:ext>
          </a:extLst>
        </cdr:cNvPr>
        <cdr:cNvSpPr txBox="1"/>
      </cdr:nvSpPr>
      <cdr:spPr>
        <a:xfrm xmlns:a="http://schemas.openxmlformats.org/drawingml/2006/main">
          <a:off x="5954401" y="487914"/>
          <a:ext cx="519199" cy="261610"/>
        </a:xfrm>
        <a:prstGeom xmlns:a="http://schemas.openxmlformats.org/drawingml/2006/main" prst="rect">
          <a:avLst/>
        </a:prstGeom>
        <a:noFill xmlns:a="http://schemas.openxmlformats.org/drawingml/2006/main"/>
      </cdr:spPr>
      <cdr:txBody>
        <a:bodyPr xmlns:a="http://schemas.openxmlformats.org/drawingml/2006/main" wrap="square" rtlCol="1">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he-IL" sz="1100" dirty="0">
              <a:latin typeface="Segoe UI Semilight" panose="020B0402040204020203" pitchFamily="34" charset="0"/>
              <a:cs typeface="Segoe UI Semilight" panose="020B0402040204020203" pitchFamily="34" charset="0"/>
            </a:rPr>
            <a:t>2013</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אני ודודי נציג לכם את הפרויקט שעשינו. </a:t>
            </a:r>
          </a:p>
          <a:p>
            <a:pPr marL="0" lvl="0" indent="0" algn="r" rtl="1">
              <a:spcBef>
                <a:spcPts val="0"/>
              </a:spcBef>
              <a:spcAft>
                <a:spcPts val="0"/>
              </a:spcAft>
              <a:buNone/>
            </a:pPr>
            <a:r>
              <a:rPr lang="he-IL" dirty="0"/>
              <a:t>לצערנו ולולה לא </a:t>
            </a:r>
            <a:r>
              <a:rPr lang="he-IL" dirty="0" err="1"/>
              <a:t>יכל</a:t>
            </a:r>
            <a:r>
              <a:rPr lang="he-IL" dirty="0"/>
              <a:t> להציג ביחד איתנו אבל הוא היה חלק משמעותי בעבודה ואחרי על החלקים ההומוריסטיים במצגת.</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159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884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578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769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35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החברה שעליה עשינו את הפרויקט היא חברת </a:t>
            </a:r>
            <a:r>
              <a:rPr lang="en-US" sz="1100" dirty="0" err="1">
                <a:latin typeface="Segoe UI Semibold" panose="020B0702040204020203" pitchFamily="34" charset="0"/>
                <a:cs typeface="Segoe UI Semibold" panose="020B0702040204020203" pitchFamily="34" charset="0"/>
              </a:rPr>
              <a:t>AdventureWorks</a:t>
            </a:r>
            <a:r>
              <a:rPr lang="he-IL" sz="1100" dirty="0">
                <a:latin typeface="Segoe UI Semibold" panose="020B0702040204020203" pitchFamily="34" charset="0"/>
                <a:cs typeface="Segoe UI Semibold" panose="020B0702040204020203" pitchFamily="34" charset="0"/>
              </a:rPr>
              <a:t> שכולנו למדנו לאהוב ולהכיר.</a:t>
            </a:r>
          </a:p>
          <a:p>
            <a:pPr marL="158750" indent="0" algn="just" rtl="1">
              <a:lnSpc>
                <a:spcPct val="150000"/>
              </a:lnSpc>
              <a:spcBef>
                <a:spcPts val="0"/>
              </a:spcBef>
              <a:spcAft>
                <a:spcPts val="0"/>
              </a:spcAft>
              <a:buNone/>
            </a:pPr>
            <a:r>
              <a:rPr lang="he-IL" sz="1100" dirty="0">
                <a:latin typeface="Segoe UI Semibold" panose="020B0702040204020203" pitchFamily="34" charset="0"/>
                <a:cs typeface="Segoe UI Semibold" panose="020B0702040204020203" pitchFamily="34" charset="0"/>
              </a:rPr>
              <a:t>החברה היא בעצם </a:t>
            </a:r>
            <a:r>
              <a:rPr lang="he-IL" dirty="0"/>
              <a:t> </a:t>
            </a:r>
            <a:r>
              <a:rPr lang="he-IL" sz="1100" b="0" i="0" u="none" strike="noStrike" dirty="0">
                <a:solidFill>
                  <a:srgbClr val="000000"/>
                </a:solidFill>
                <a:effectLst/>
                <a:latin typeface="Arial" panose="020B0604020202020204" pitchFamily="34" charset="0"/>
              </a:rPr>
              <a:t>יצרנית וקמעונאית בינלאומית של אופניים, שמוכרת אופניים, אביזרי אופניים ומוצרים נלווים.</a:t>
            </a:r>
          </a:p>
          <a:p>
            <a:pPr marL="158750" indent="0" algn="just" rtl="1">
              <a:lnSpc>
                <a:spcPct val="150000"/>
              </a:lnSpc>
              <a:spcBef>
                <a:spcPts val="0"/>
              </a:spcBef>
              <a:spcAft>
                <a:spcPts val="0"/>
              </a:spcAft>
              <a:buFontTx/>
              <a:buNone/>
            </a:pPr>
            <a:r>
              <a:rPr lang="he-IL" sz="1100" b="0" i="0" u="none" strike="noStrike" dirty="0">
                <a:solidFill>
                  <a:srgbClr val="000000"/>
                </a:solidFill>
                <a:effectLst/>
                <a:latin typeface="Arial" panose="020B0604020202020204" pitchFamily="34" charset="0"/>
              </a:rPr>
              <a:t>לחברה מספר מחלקות בהם מכירות, שיווק, ייצור, רכש ומשאבי אנוש.</a:t>
            </a:r>
            <a:endParaRPr lang="he-IL" b="0" dirty="0">
              <a:effectLst/>
            </a:endParaRPr>
          </a:p>
          <a:p>
            <a:pPr marL="0" lvl="0" indent="0" algn="r" rtl="1">
              <a:spcBef>
                <a:spcPts val="0"/>
              </a:spcBef>
              <a:spcAft>
                <a:spcPts val="0"/>
              </a:spcAft>
              <a:buNone/>
            </a:pPr>
            <a:endParaRPr dirty="0"/>
          </a:p>
        </p:txBody>
      </p:sp>
    </p:spTree>
    <p:extLst>
      <p:ext uri="{BB962C8B-B14F-4D97-AF65-F5344CB8AC3E}">
        <p14:creationId xmlns:p14="http://schemas.microsoft.com/office/powerpoint/2010/main" val="170042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אז אלו 3 השאלות שעליהן נענה. על 2 השאלות הראשונות התבקשנו לענות ועל השאלה השלישית ענינו </a:t>
            </a:r>
            <a:r>
              <a:rPr lang="he-IL" dirty="0" err="1"/>
              <a:t>מיוזמתינו</a:t>
            </a:r>
            <a:r>
              <a:rPr lang="he-IL" dirty="0"/>
              <a:t>, ודודי יציג אותה בהמשך.</a:t>
            </a:r>
            <a:endParaRPr dirty="0"/>
          </a:p>
        </p:txBody>
      </p:sp>
    </p:spTree>
    <p:extLst>
      <p:ext uri="{BB962C8B-B14F-4D97-AF65-F5344CB8AC3E}">
        <p14:creationId xmlns:p14="http://schemas.microsoft.com/office/powerpoint/2010/main" val="17649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נתאר לכם עכשיו בקצרה את תהליך העבודה שביצענו: קודם כל הוגדרו המטרות </a:t>
            </a:r>
            <a:r>
              <a:rPr lang="he-IL" dirty="0" err="1"/>
              <a:t>העיסקיות</a:t>
            </a:r>
            <a:r>
              <a:rPr lang="he-IL" dirty="0"/>
              <a:t> שהצגנו אותן בשקף הקודם.</a:t>
            </a:r>
          </a:p>
          <a:p>
            <a:pPr marL="0" lvl="0" indent="0" algn="r" rtl="1">
              <a:spcBef>
                <a:spcPts val="0"/>
              </a:spcBef>
              <a:spcAft>
                <a:spcPts val="0"/>
              </a:spcAft>
              <a:buNone/>
            </a:pPr>
            <a:r>
              <a:rPr lang="he-IL" dirty="0"/>
              <a:t>לאחר מכן בצענו הכרות ראשונית עם הנתונים כאשר למדנו על הטבלאות והנתונים בדאטה וגם קראנו וחקרנו על הנתונים.</a:t>
            </a:r>
          </a:p>
          <a:p>
            <a:pPr marL="0" lvl="0" indent="0" algn="r" rtl="1">
              <a:spcBef>
                <a:spcPts val="0"/>
              </a:spcBef>
              <a:spcAft>
                <a:spcPts val="0"/>
              </a:spcAft>
              <a:buNone/>
            </a:pPr>
            <a:r>
              <a:rPr lang="he-IL" dirty="0"/>
              <a:t>לאחר מכן בחרנו את הנתונים שרלוונטיים לנו בשביל לענות על שאלות המחקר ובשביל לבנות תא פאנל הנתונים שעליו נעבוד.</a:t>
            </a:r>
          </a:p>
          <a:p>
            <a:pPr marL="0" lvl="0" indent="0" algn="r" rtl="1">
              <a:spcBef>
                <a:spcPts val="0"/>
              </a:spcBef>
              <a:spcAft>
                <a:spcPts val="0"/>
              </a:spcAft>
              <a:buNone/>
            </a:pPr>
            <a:r>
              <a:rPr lang="he-IL" dirty="0"/>
              <a:t>לאחר מכן בנינו את פאנל הנתונים, כמובן שבדקנו שהוא בנוי בצורה נכונה.</a:t>
            </a:r>
          </a:p>
          <a:p>
            <a:pPr marL="0" lvl="0" indent="0" algn="r" rtl="1">
              <a:spcBef>
                <a:spcPts val="0"/>
              </a:spcBef>
              <a:spcAft>
                <a:spcPts val="0"/>
              </a:spcAft>
              <a:buNone/>
            </a:pPr>
            <a:r>
              <a:rPr lang="he-IL" dirty="0"/>
              <a:t>אחרי זה ביצענו שאילתות ב</a:t>
            </a:r>
            <a:r>
              <a:rPr lang="en-US" dirty="0"/>
              <a:t>SQL</a:t>
            </a:r>
            <a:r>
              <a:rPr lang="he-IL" dirty="0"/>
              <a:t>, הפקנו תוצאות באקסל. סידרנו הכול במצגת שאתם רואים כעת. לאורך כל העבודה ביצענו תיעוד פנימי של הקוד וחיצוני שמתאר במילים את כל תהליך העבודה שביצענו.</a:t>
            </a:r>
            <a:endParaRPr dirty="0"/>
          </a:p>
        </p:txBody>
      </p:sp>
    </p:spTree>
    <p:extLst>
      <p:ext uri="{BB962C8B-B14F-4D97-AF65-F5344CB8AC3E}">
        <p14:creationId xmlns:p14="http://schemas.microsoft.com/office/powerpoint/2010/main" val="2055819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אז כמו שאמרתי, בשביל למצוא מידע על הנתונים חיפשנו בכל מיני מקורות באינטרנט.</a:t>
            </a:r>
          </a:p>
          <a:p>
            <a:pPr marL="0" lvl="0" indent="0" algn="r" rtl="1">
              <a:spcBef>
                <a:spcPts val="0"/>
              </a:spcBef>
              <a:spcAft>
                <a:spcPts val="0"/>
              </a:spcAft>
              <a:buNone/>
            </a:pPr>
            <a:r>
              <a:rPr lang="he-IL" dirty="0"/>
              <a:t>מצאתי אפילו קובץ שהוא בעצם מילון של הדאטה </a:t>
            </a:r>
            <a:r>
              <a:rPr lang="he-IL" dirty="0" err="1"/>
              <a:t>בייס</a:t>
            </a:r>
            <a:r>
              <a:rPr lang="he-IL" dirty="0"/>
              <a:t> של החברה.</a:t>
            </a:r>
          </a:p>
          <a:p>
            <a:pPr marL="0" lvl="0" indent="0" algn="r" rtl="1">
              <a:spcBef>
                <a:spcPts val="0"/>
              </a:spcBef>
              <a:spcAft>
                <a:spcPts val="0"/>
              </a:spcAft>
              <a:buNone/>
            </a:pPr>
            <a:r>
              <a:rPr lang="he-IL" dirty="0"/>
              <a:t>הלכנו טיפה רחוק, ניסינו לחשוב בהיגיון מה הם בעצם ההכנסות וההוצאות של החברה, וחשבנו אפילו לבדוק גם לגבי הוצאות שכר אבל לאחר שדיברנו עם טליה הבנו שהניתוח צריך להיות יותר פשוט.</a:t>
            </a:r>
            <a:endParaRPr dirty="0"/>
          </a:p>
        </p:txBody>
      </p:sp>
    </p:spTree>
    <p:extLst>
      <p:ext uri="{BB962C8B-B14F-4D97-AF65-F5344CB8AC3E}">
        <p14:creationId xmlns:p14="http://schemas.microsoft.com/office/powerpoint/2010/main" val="253309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אז זה בעצם פאנל הנתונים שיצרנו, שאיתו עבדנו על הפרויקט . הוא מורכב בעיקר מטבלת הזמנות, פרטי הזמנות ומוצרים.</a:t>
            </a:r>
            <a:endParaRPr dirty="0"/>
          </a:p>
        </p:txBody>
      </p:sp>
    </p:spTree>
    <p:extLst>
      <p:ext uri="{BB962C8B-B14F-4D97-AF65-F5344CB8AC3E}">
        <p14:creationId xmlns:p14="http://schemas.microsoft.com/office/powerpoint/2010/main" val="155965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ציר </a:t>
            </a:r>
            <a:r>
              <a:rPr lang="en-US" dirty="0"/>
              <a:t>Y</a:t>
            </a:r>
            <a:r>
              <a:rPr lang="he-IL" dirty="0"/>
              <a:t> מייצג את הרווח. ציר </a:t>
            </a:r>
            <a:r>
              <a:rPr lang="en-US" dirty="0"/>
              <a:t>X</a:t>
            </a:r>
            <a:r>
              <a:rPr lang="he-IL" dirty="0"/>
              <a:t> מייצג את חודשי השנה. כל קו מייצג שנה </a:t>
            </a:r>
            <a:r>
              <a:rPr lang="he-IL" dirty="0" err="1"/>
              <a:t>מסויימת</a:t>
            </a:r>
            <a:r>
              <a:rPr lang="he-IL" dirty="0"/>
              <a:t> כאשר בשנים 2011 ו- 2014 לא קיימים נתונים לאורך כל השנה.</a:t>
            </a:r>
          </a:p>
          <a:p>
            <a:pPr marL="0" lvl="0" indent="0" algn="r" rtl="1">
              <a:spcBef>
                <a:spcPts val="0"/>
              </a:spcBef>
              <a:spcAft>
                <a:spcPts val="0"/>
              </a:spcAft>
              <a:buNone/>
            </a:pPr>
            <a:r>
              <a:rPr lang="he-IL" dirty="0"/>
              <a:t>ברבעון השני הקוים מתנהגים בצורה שונה לחלוטין. לעומת זאת, ברבעון הראשון, השלישי והרביעי המגמה דומה. ברבעון 3 יש מגמת עליה משמעותית ובכל השנים מגיעים לפיק לקראת חודש נובמבר. </a:t>
            </a:r>
            <a:endParaRPr dirty="0"/>
          </a:p>
        </p:txBody>
      </p:sp>
    </p:spTree>
    <p:extLst>
      <p:ext uri="{BB962C8B-B14F-4D97-AF65-F5344CB8AC3E}">
        <p14:creationId xmlns:p14="http://schemas.microsoft.com/office/powerpoint/2010/main" val="3431800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אז השאלה </a:t>
            </a:r>
            <a:r>
              <a:rPr lang="he-IL" dirty="0" err="1"/>
              <a:t>השניה</a:t>
            </a:r>
            <a:r>
              <a:rPr lang="he-IL" dirty="0"/>
              <a:t> שהתבקשנו לענות עליה היא האם קיימת מגמה של עליה או ירידה ברווחיות לאורך החודשים והשנים.</a:t>
            </a:r>
          </a:p>
          <a:p>
            <a:pPr marL="0" lvl="0" indent="0" algn="r" rtl="1">
              <a:spcBef>
                <a:spcPts val="0"/>
              </a:spcBef>
              <a:spcAft>
                <a:spcPts val="0"/>
              </a:spcAft>
              <a:buNone/>
            </a:pPr>
            <a:r>
              <a:rPr lang="he-IL" dirty="0"/>
              <a:t>אני חושב שהגרף הזה מראה בצורה ברורה את המגמה. במבט ראשוני אפשר לראות מגמה ברורה של עליה כאשר יש קפיצה רצינית מיולי 2013.</a:t>
            </a:r>
          </a:p>
          <a:p>
            <a:pPr marL="0" lvl="0" indent="0" algn="r" rtl="1">
              <a:spcBef>
                <a:spcPts val="0"/>
              </a:spcBef>
              <a:spcAft>
                <a:spcPts val="0"/>
              </a:spcAft>
              <a:buNone/>
            </a:pPr>
            <a:r>
              <a:rPr lang="he-IL" dirty="0"/>
              <a:t>אפשר לראות כאן את מה שאני קורא לו "אפריל השחור", יש כאן ירידה ממש קיצונית ברווח של החברה. לא ברור למה, אבל בהחלט מעניין מה קורה באותה תקופה ובאופן כללי שנת 2012 הייתה שנה חלשה מאוד.</a:t>
            </a:r>
            <a:endParaRPr dirty="0"/>
          </a:p>
        </p:txBody>
      </p:sp>
    </p:spTree>
    <p:extLst>
      <p:ext uri="{BB962C8B-B14F-4D97-AF65-F5344CB8AC3E}">
        <p14:creationId xmlns:p14="http://schemas.microsoft.com/office/powerpoint/2010/main" val="256694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כאן ניתן לראות את רווח החברה מקובץ לפי שנים . בין שנת 2011 ל2012- ירידה של כ-40%! 2012-2013- עליה של כ-250%. 2013-2014- עליה של כ-2.5% למרות שמדובר בנתונים של חצי שנה בלבד!</a:t>
            </a:r>
            <a:endParaRPr dirty="0"/>
          </a:p>
        </p:txBody>
      </p:sp>
    </p:spTree>
    <p:extLst>
      <p:ext uri="{BB962C8B-B14F-4D97-AF65-F5344CB8AC3E}">
        <p14:creationId xmlns:p14="http://schemas.microsoft.com/office/powerpoint/2010/main" val="187841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ataedo.com/download/AdventureWorks.pd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6" name="TextBox 5">
            <a:extLst>
              <a:ext uri="{FF2B5EF4-FFF2-40B4-BE49-F238E27FC236}">
                <a16:creationId xmlns:a16="http://schemas.microsoft.com/office/drawing/2014/main" id="{23EDBB05-342C-AACA-6EE2-2F8F423702B9}"/>
              </a:ext>
            </a:extLst>
          </p:cNvPr>
          <p:cNvSpPr txBox="1"/>
          <p:nvPr/>
        </p:nvSpPr>
        <p:spPr>
          <a:xfrm>
            <a:off x="0" y="308362"/>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667107" y="1889147"/>
            <a:ext cx="5809785" cy="2585323"/>
          </a:xfrm>
          <a:prstGeom prst="rect">
            <a:avLst/>
          </a:prstGeom>
          <a:noFill/>
        </p:spPr>
        <p:txBody>
          <a:bodyPr wrap="square">
            <a:spAutoFit/>
          </a:bodyPr>
          <a:lstStyle/>
          <a:p>
            <a:pPr algn="ctr" rtl="1">
              <a:spcBef>
                <a:spcPts val="0"/>
              </a:spcBef>
              <a:spcAft>
                <a:spcPts val="0"/>
              </a:spcAft>
            </a:pPr>
            <a:endParaRPr lang="he-IL" b="0" dirty="0">
              <a:effectLst/>
            </a:endParaRPr>
          </a:p>
          <a:p>
            <a:pPr algn="ctr" rtl="1">
              <a:spcBef>
                <a:spcPts val="0"/>
              </a:spcBef>
              <a:spcAft>
                <a:spcPts val="0"/>
              </a:spcAft>
            </a:pPr>
            <a:r>
              <a:rPr lang="he-IL" sz="2400" dirty="0">
                <a:latin typeface="Arial" panose="020B0604020202020204" pitchFamily="34" charset="0"/>
              </a:rPr>
              <a:t>שמות האנליסטים:</a:t>
            </a:r>
          </a:p>
          <a:p>
            <a:pPr algn="ctr" rtl="1">
              <a:spcBef>
                <a:spcPts val="0"/>
              </a:spcBef>
              <a:spcAft>
                <a:spcPts val="0"/>
              </a:spcAft>
            </a:pPr>
            <a:endParaRPr lang="he-IL" sz="2400" dirty="0">
              <a:latin typeface="Arial" panose="020B0604020202020204" pitchFamily="34" charset="0"/>
            </a:endParaRPr>
          </a:p>
          <a:p>
            <a:pPr algn="ctr" rtl="1">
              <a:spcBef>
                <a:spcPts val="0"/>
              </a:spcBef>
              <a:spcAft>
                <a:spcPts val="0"/>
              </a:spcAft>
            </a:pPr>
            <a:r>
              <a:rPr lang="he-IL" sz="2400" dirty="0">
                <a:latin typeface="Arial" panose="020B0604020202020204" pitchFamily="34" charset="0"/>
              </a:rPr>
              <a:t>עמית </a:t>
            </a:r>
            <a:r>
              <a:rPr lang="he-IL" sz="2400" dirty="0" err="1">
                <a:latin typeface="Arial" panose="020B0604020202020204" pitchFamily="34" charset="0"/>
              </a:rPr>
              <a:t>בושנסקי</a:t>
            </a:r>
            <a:endParaRPr lang="he-IL" sz="2400" dirty="0">
              <a:latin typeface="Arial" panose="020B0604020202020204" pitchFamily="34" charset="0"/>
            </a:endParaRPr>
          </a:p>
          <a:p>
            <a:pPr algn="ctr" rtl="1">
              <a:spcBef>
                <a:spcPts val="0"/>
              </a:spcBef>
              <a:spcAft>
                <a:spcPts val="0"/>
              </a:spcAft>
            </a:pPr>
            <a:r>
              <a:rPr lang="he-IL" sz="2400" dirty="0">
                <a:latin typeface="Arial" panose="020B0604020202020204" pitchFamily="34" charset="0"/>
              </a:rPr>
              <a:t>דוד בן אהרן</a:t>
            </a:r>
          </a:p>
          <a:p>
            <a:pPr algn="ctr" rtl="1">
              <a:spcBef>
                <a:spcPts val="0"/>
              </a:spcBef>
              <a:spcAft>
                <a:spcPts val="0"/>
              </a:spcAft>
            </a:pPr>
            <a:r>
              <a:rPr lang="he-IL" sz="2400" dirty="0" err="1">
                <a:latin typeface="Arial" panose="020B0604020202020204" pitchFamily="34" charset="0"/>
              </a:rPr>
              <a:t>וועלואלע</a:t>
            </a:r>
            <a:endParaRPr lang="he-IL" sz="2400" dirty="0">
              <a:latin typeface="Arial" panose="020B0604020202020204" pitchFamily="34" charset="0"/>
            </a:endParaRPr>
          </a:p>
          <a:p>
            <a:br>
              <a:rPr lang="he-IL" dirty="0"/>
            </a:br>
            <a:endParaRPr lang="he-IL" dirty="0"/>
          </a:p>
        </p:txBody>
      </p:sp>
      <p:sp>
        <p:nvSpPr>
          <p:cNvPr id="5" name="TextBox 4">
            <a:extLst>
              <a:ext uri="{FF2B5EF4-FFF2-40B4-BE49-F238E27FC236}">
                <a16:creationId xmlns:a16="http://schemas.microsoft.com/office/drawing/2014/main" id="{42A9E286-9036-093F-B512-F58444F64018}"/>
              </a:ext>
            </a:extLst>
          </p:cNvPr>
          <p:cNvSpPr txBox="1"/>
          <p:nvPr/>
        </p:nvSpPr>
        <p:spPr>
          <a:xfrm>
            <a:off x="2241395" y="308362"/>
            <a:ext cx="4661210" cy="1384995"/>
          </a:xfrm>
          <a:prstGeom prst="rect">
            <a:avLst/>
          </a:prstGeom>
          <a:noFill/>
        </p:spPr>
        <p:txBody>
          <a:bodyPr wrap="square">
            <a:spAutoFit/>
          </a:bodyPr>
          <a:lstStyle/>
          <a:p>
            <a:pPr algn="ctr" rtl="1"/>
            <a:r>
              <a:rPr lang="he-IL" sz="2800" dirty="0">
                <a:latin typeface="Arial" panose="020B0604020202020204" pitchFamily="34" charset="0"/>
                <a:cs typeface="Arial" panose="020B0604020202020204" pitchFamily="34" charset="0"/>
              </a:rPr>
              <a:t>עבודת מחקר-</a:t>
            </a:r>
          </a:p>
          <a:p>
            <a:pPr algn="ctr" rtl="1"/>
            <a:r>
              <a:rPr lang="he-IL" sz="2800" dirty="0">
                <a:latin typeface="Arial" panose="020B0604020202020204" pitchFamily="34" charset="0"/>
                <a:cs typeface="Arial" panose="020B0604020202020204" pitchFamily="34" charset="0"/>
              </a:rPr>
              <a:t>חברת</a:t>
            </a:r>
          </a:p>
          <a:p>
            <a:pPr algn="ctr" rtl="1"/>
            <a:r>
              <a:rPr lang="he-IL"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Adventure Works Cycles</a:t>
            </a:r>
          </a:p>
        </p:txBody>
      </p:sp>
      <p:pic>
        <p:nvPicPr>
          <p:cNvPr id="7" name="Graphic 3" descr="Cycling">
            <a:extLst>
              <a:ext uri="{FF2B5EF4-FFF2-40B4-BE49-F238E27FC236}">
                <a16:creationId xmlns:a16="http://schemas.microsoft.com/office/drawing/2014/main" id="{A8E1FF1D-080E-8776-7F8D-BA6B727669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476796">
            <a:off x="648002" y="2349202"/>
            <a:ext cx="2038210" cy="20382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A39F6493-A96C-32ED-350B-5F409FC21C35}"/>
              </a:ext>
            </a:extLst>
          </p:cNvPr>
          <p:cNvSpPr txBox="1"/>
          <p:nvPr/>
        </p:nvSpPr>
        <p:spPr>
          <a:xfrm>
            <a:off x="0" y="260243"/>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298577" y="1418336"/>
            <a:ext cx="6546845" cy="2118529"/>
          </a:xfrm>
          <a:prstGeom prst="rect">
            <a:avLst/>
          </a:prstGeom>
          <a:noFill/>
        </p:spPr>
        <p:txBody>
          <a:bodyPr wrap="square">
            <a:spAutoFit/>
          </a:bodyPr>
          <a:lstStyle/>
          <a:p>
            <a:pPr lvl="1" algn="just" rtl="1">
              <a:lnSpc>
                <a:spcPct val="150000"/>
              </a:lnSpc>
            </a:pPr>
            <a:r>
              <a:rPr lang="he-IL" sz="1800" dirty="0">
                <a:latin typeface="Arial" panose="020B0604020202020204" pitchFamily="34" charset="0"/>
              </a:rPr>
              <a:t>לצורך המחקר בחרנו להתמקד במוצרים עם נתונים המצויים בקצוות בכדי לשפר את הרווחית ובשני אפיקים:</a:t>
            </a:r>
          </a:p>
          <a:p>
            <a:pPr lvl="1" algn="just" rtl="1">
              <a:lnSpc>
                <a:spcPct val="150000"/>
              </a:lnSpc>
            </a:pPr>
            <a:endParaRPr lang="he-IL" sz="1800" dirty="0">
              <a:latin typeface="Arial" panose="020B0604020202020204" pitchFamily="34" charset="0"/>
            </a:endParaRPr>
          </a:p>
          <a:p>
            <a:pPr lvl="2" algn="just" rtl="1">
              <a:lnSpc>
                <a:spcPct val="150000"/>
              </a:lnSpc>
            </a:pPr>
            <a:r>
              <a:rPr lang="he-IL" sz="1800" dirty="0">
                <a:latin typeface="Arial" panose="020B0604020202020204" pitchFamily="34" charset="0"/>
              </a:rPr>
              <a:t>	א. מה הם עשרת המוצרים </a:t>
            </a:r>
            <a:r>
              <a:rPr lang="he-IL" sz="1800" dirty="0" err="1">
                <a:latin typeface="Arial" panose="020B0604020202020204" pitchFamily="34" charset="0"/>
              </a:rPr>
              <a:t>ההפסדיים</a:t>
            </a:r>
            <a:r>
              <a:rPr lang="he-IL" sz="1800" dirty="0">
                <a:latin typeface="Arial" panose="020B0604020202020204" pitchFamily="34" charset="0"/>
              </a:rPr>
              <a:t> ביותר?</a:t>
            </a:r>
          </a:p>
          <a:p>
            <a:pPr lvl="2" algn="just" rtl="1">
              <a:lnSpc>
                <a:spcPct val="150000"/>
              </a:lnSpc>
            </a:pPr>
            <a:r>
              <a:rPr lang="he-IL" sz="1800" dirty="0">
                <a:latin typeface="Arial" panose="020B0604020202020204" pitchFamily="34" charset="0"/>
              </a:rPr>
              <a:t>	ב. מה הם עשרת המוצרים הנמכרים ביותר?</a:t>
            </a:r>
          </a:p>
        </p:txBody>
      </p:sp>
      <p:sp>
        <p:nvSpPr>
          <p:cNvPr id="5" name="TextBox 4">
            <a:extLst>
              <a:ext uri="{FF2B5EF4-FFF2-40B4-BE49-F238E27FC236}">
                <a16:creationId xmlns:a16="http://schemas.microsoft.com/office/drawing/2014/main" id="{42A9E286-9036-093F-B512-F58444F64018}"/>
              </a:ext>
            </a:extLst>
          </p:cNvPr>
          <p:cNvSpPr txBox="1"/>
          <p:nvPr/>
        </p:nvSpPr>
        <p:spPr>
          <a:xfrm>
            <a:off x="1371599" y="450780"/>
            <a:ext cx="6546845" cy="523220"/>
          </a:xfrm>
          <a:prstGeom prst="rect">
            <a:avLst/>
          </a:prstGeom>
          <a:noFill/>
        </p:spPr>
        <p:txBody>
          <a:bodyPr wrap="square">
            <a:spAutoFit/>
          </a:bodyPr>
          <a:lstStyle/>
          <a:p>
            <a:pPr algn="ctr" rtl="1"/>
            <a:r>
              <a:rPr lang="he-IL" sz="2800" b="1" dirty="0">
                <a:latin typeface="Segoe UI Semibold" panose="020B0702040204020203" pitchFamily="34" charset="0"/>
                <a:cs typeface="Segoe UI Semibold" panose="020B0702040204020203" pitchFamily="34" charset="0"/>
              </a:rPr>
              <a:t>מוצרים עם נתונים קיצוניים</a:t>
            </a:r>
          </a:p>
        </p:txBody>
      </p:sp>
    </p:spTree>
    <p:extLst>
      <p:ext uri="{BB962C8B-B14F-4D97-AF65-F5344CB8AC3E}">
        <p14:creationId xmlns:p14="http://schemas.microsoft.com/office/powerpoint/2010/main" val="104606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A39F6493-A96C-32ED-350B-5F409FC21C35}"/>
              </a:ext>
            </a:extLst>
          </p:cNvPr>
          <p:cNvSpPr txBox="1"/>
          <p:nvPr/>
        </p:nvSpPr>
        <p:spPr>
          <a:xfrm>
            <a:off x="0" y="218040"/>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249335" y="3866929"/>
            <a:ext cx="6546845" cy="646331"/>
          </a:xfrm>
          <a:prstGeom prst="rect">
            <a:avLst/>
          </a:prstGeom>
          <a:noFill/>
        </p:spPr>
        <p:txBody>
          <a:bodyPr wrap="square">
            <a:spAutoFit/>
          </a:bodyPr>
          <a:lstStyle/>
          <a:p>
            <a:pPr algn="just" rtl="1"/>
            <a:r>
              <a:rPr lang="he-IL" sz="1800" dirty="0">
                <a:latin typeface="Arial" panose="020B0604020202020204" pitchFamily="34" charset="0"/>
              </a:rPr>
              <a:t>ניתן לראות כי המוצר </a:t>
            </a:r>
            <a:r>
              <a:rPr lang="he-IL" sz="1800" dirty="0" err="1">
                <a:latin typeface="Arial" panose="020B0604020202020204" pitchFamily="34" charset="0"/>
              </a:rPr>
              <a:t>ההפסדי</a:t>
            </a:r>
            <a:r>
              <a:rPr lang="he-IL" sz="1800" dirty="0">
                <a:latin typeface="Arial" panose="020B0604020202020204" pitchFamily="34" charset="0"/>
              </a:rPr>
              <a:t> ביותר הינו אופני הרים מדגם 500 בצבע כסוף, הנמכר במחירי הפסד במידות השונות.</a:t>
            </a:r>
          </a:p>
        </p:txBody>
      </p:sp>
      <p:sp>
        <p:nvSpPr>
          <p:cNvPr id="5" name="TextBox 4">
            <a:extLst>
              <a:ext uri="{FF2B5EF4-FFF2-40B4-BE49-F238E27FC236}">
                <a16:creationId xmlns:a16="http://schemas.microsoft.com/office/drawing/2014/main" id="{42A9E286-9036-093F-B512-F58444F64018}"/>
              </a:ext>
            </a:extLst>
          </p:cNvPr>
          <p:cNvSpPr txBox="1"/>
          <p:nvPr/>
        </p:nvSpPr>
        <p:spPr>
          <a:xfrm>
            <a:off x="1371599" y="402652"/>
            <a:ext cx="6546845" cy="461665"/>
          </a:xfrm>
          <a:prstGeom prst="rect">
            <a:avLst/>
          </a:prstGeom>
          <a:noFill/>
        </p:spPr>
        <p:txBody>
          <a:bodyPr wrap="square">
            <a:spAutoFit/>
          </a:bodyPr>
          <a:lstStyle/>
          <a:p>
            <a:pPr algn="ctr" rtl="1"/>
            <a:r>
              <a:rPr lang="he-IL" sz="2400" b="1" dirty="0">
                <a:latin typeface="Segoe UI Semibold" panose="020B0702040204020203" pitchFamily="34" charset="0"/>
                <a:cs typeface="Segoe UI Semibold" panose="020B0702040204020203" pitchFamily="34" charset="0"/>
              </a:rPr>
              <a:t>עשרת המוצרים </a:t>
            </a:r>
            <a:r>
              <a:rPr lang="he-IL" sz="2400" b="1" dirty="0" err="1">
                <a:latin typeface="Segoe UI Semibold" panose="020B0702040204020203" pitchFamily="34" charset="0"/>
                <a:cs typeface="Segoe UI Semibold" panose="020B0702040204020203" pitchFamily="34" charset="0"/>
              </a:rPr>
              <a:t>ההפסדיים</a:t>
            </a:r>
            <a:r>
              <a:rPr lang="he-IL" sz="2400" b="1" dirty="0">
                <a:latin typeface="Segoe UI Semibold" panose="020B0702040204020203" pitchFamily="34" charset="0"/>
                <a:cs typeface="Segoe UI Semibold" panose="020B0702040204020203" pitchFamily="34" charset="0"/>
              </a:rPr>
              <a:t> ביותר לשנת 2014</a:t>
            </a:r>
          </a:p>
        </p:txBody>
      </p:sp>
      <p:pic>
        <p:nvPicPr>
          <p:cNvPr id="4" name="Content Placeholder 4">
            <a:extLst>
              <a:ext uri="{FF2B5EF4-FFF2-40B4-BE49-F238E27FC236}">
                <a16:creationId xmlns:a16="http://schemas.microsoft.com/office/drawing/2014/main" id="{A824A856-4310-0B92-2CB4-4F7F91CFC1B9}"/>
              </a:ext>
            </a:extLst>
          </p:cNvPr>
          <p:cNvPicPr>
            <a:picLocks noGrp="1" noChangeAspect="1"/>
          </p:cNvPicPr>
          <p:nvPr/>
        </p:nvPicPr>
        <p:blipFill>
          <a:blip r:embed="rId3"/>
          <a:stretch>
            <a:fillRect/>
          </a:stretch>
        </p:blipFill>
        <p:spPr>
          <a:xfrm>
            <a:off x="2624111" y="1221494"/>
            <a:ext cx="3895779" cy="2459872"/>
          </a:xfrm>
          <a:prstGeom prst="rect">
            <a:avLst/>
          </a:prstGeom>
        </p:spPr>
      </p:pic>
      <p:pic>
        <p:nvPicPr>
          <p:cNvPr id="9" name="גרפיקה 8" descr="תלת-אופן עם מילוי מלא">
            <a:extLst>
              <a:ext uri="{FF2B5EF4-FFF2-40B4-BE49-F238E27FC236}">
                <a16:creationId xmlns:a16="http://schemas.microsoft.com/office/drawing/2014/main" id="{9D5A43AD-5349-5E11-B8A3-C3482CEC01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128016">
            <a:off x="796833" y="1058148"/>
            <a:ext cx="1571894" cy="1571894"/>
          </a:xfrm>
          <a:prstGeom prst="rect">
            <a:avLst/>
          </a:prstGeom>
        </p:spPr>
      </p:pic>
      <p:sp>
        <p:nvSpPr>
          <p:cNvPr id="11" name="סימן כפל 10">
            <a:extLst>
              <a:ext uri="{FF2B5EF4-FFF2-40B4-BE49-F238E27FC236}">
                <a16:creationId xmlns:a16="http://schemas.microsoft.com/office/drawing/2014/main" id="{D459E54C-0005-1328-6A6D-2E0362A219F0}"/>
              </a:ext>
            </a:extLst>
          </p:cNvPr>
          <p:cNvSpPr/>
          <p:nvPr/>
        </p:nvSpPr>
        <p:spPr>
          <a:xfrm>
            <a:off x="717452" y="1294210"/>
            <a:ext cx="1635936" cy="1160602"/>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5452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A39F6493-A96C-32ED-350B-5F409FC21C35}"/>
              </a:ext>
            </a:extLst>
          </p:cNvPr>
          <p:cNvSpPr txBox="1"/>
          <p:nvPr/>
        </p:nvSpPr>
        <p:spPr>
          <a:xfrm>
            <a:off x="0" y="182715"/>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205984" y="3437341"/>
            <a:ext cx="6546845" cy="923330"/>
          </a:xfrm>
          <a:prstGeom prst="rect">
            <a:avLst/>
          </a:prstGeom>
          <a:noFill/>
        </p:spPr>
        <p:txBody>
          <a:bodyPr wrap="square">
            <a:spAutoFit/>
          </a:bodyPr>
          <a:lstStyle/>
          <a:p>
            <a:pPr algn="just" rtl="1"/>
            <a:r>
              <a:rPr lang="he-IL" sz="1800" dirty="0">
                <a:latin typeface="Arial" panose="020B0604020202020204" pitchFamily="34" charset="0"/>
              </a:rPr>
              <a:t>להערכתנו:</a:t>
            </a:r>
          </a:p>
          <a:p>
            <a:pPr marL="285750" indent="-285750" algn="just" rtl="1">
              <a:buFont typeface="Arial" panose="020B0604020202020204" pitchFamily="34" charset="0"/>
              <a:buChar char="•"/>
            </a:pPr>
            <a:r>
              <a:rPr lang="he-IL" sz="1800" dirty="0">
                <a:latin typeface="Arial" panose="020B0604020202020204" pitchFamily="34" charset="0"/>
              </a:rPr>
              <a:t>אין לתת הנחות נוספות למוצרים אלו.</a:t>
            </a:r>
          </a:p>
          <a:p>
            <a:pPr marL="285750" indent="-285750" algn="just" rtl="1">
              <a:buFont typeface="Arial" panose="020B0604020202020204" pitchFamily="34" charset="0"/>
              <a:buChar char="•"/>
            </a:pPr>
            <a:r>
              <a:rPr lang="he-IL" sz="1800" dirty="0">
                <a:latin typeface="Arial" panose="020B0604020202020204" pitchFamily="34" charset="0"/>
              </a:rPr>
              <a:t>יש לבדוק קורלציה בין מכירת מוצרים אלו לירידה ברווח ב2012</a:t>
            </a:r>
          </a:p>
        </p:txBody>
      </p:sp>
      <p:sp>
        <p:nvSpPr>
          <p:cNvPr id="5" name="TextBox 4">
            <a:extLst>
              <a:ext uri="{FF2B5EF4-FFF2-40B4-BE49-F238E27FC236}">
                <a16:creationId xmlns:a16="http://schemas.microsoft.com/office/drawing/2014/main" id="{42A9E286-9036-093F-B512-F58444F64018}"/>
              </a:ext>
            </a:extLst>
          </p:cNvPr>
          <p:cNvSpPr txBox="1"/>
          <p:nvPr/>
        </p:nvSpPr>
        <p:spPr>
          <a:xfrm>
            <a:off x="566527" y="402652"/>
            <a:ext cx="8010946" cy="1323439"/>
          </a:xfrm>
          <a:prstGeom prst="rect">
            <a:avLst/>
          </a:prstGeom>
          <a:noFill/>
        </p:spPr>
        <p:txBody>
          <a:bodyPr wrap="square">
            <a:spAutoFit/>
          </a:bodyPr>
          <a:lstStyle/>
          <a:p>
            <a:pPr algn="ctr" rtl="1"/>
            <a:r>
              <a:rPr lang="he-IL" sz="2000" b="1" dirty="0">
                <a:latin typeface="Segoe UI Semibold" panose="020B0702040204020203" pitchFamily="34" charset="0"/>
                <a:cs typeface="Segoe UI Semibold" panose="020B0702040204020203" pitchFamily="34" charset="0"/>
              </a:rPr>
              <a:t>בירידה לפרטים מצאנו כי הסיבת להפסדים היא מתן הנחות ענק. </a:t>
            </a:r>
          </a:p>
          <a:p>
            <a:pPr algn="ctr" rtl="1"/>
            <a:r>
              <a:rPr lang="he-IL" sz="2000" b="1" dirty="0">
                <a:latin typeface="Segoe UI Semibold" panose="020B0702040204020203" pitchFamily="34" charset="0"/>
                <a:cs typeface="Segoe UI Semibold" panose="020B0702040204020203" pitchFamily="34" charset="0"/>
              </a:rPr>
              <a:t>לשם השוואה:</a:t>
            </a:r>
          </a:p>
          <a:p>
            <a:pPr algn="ctr" rtl="1"/>
            <a:endParaRPr lang="he-IL" sz="2000" b="1" dirty="0">
              <a:latin typeface="Segoe UI Semibold" panose="020B0702040204020203" pitchFamily="34" charset="0"/>
              <a:cs typeface="Segoe UI Semibold" panose="020B0702040204020203" pitchFamily="34" charset="0"/>
            </a:endParaRPr>
          </a:p>
          <a:p>
            <a:pPr algn="just" rtl="1"/>
            <a:r>
              <a:rPr lang="he-IL" sz="2000" b="1" dirty="0">
                <a:latin typeface="Segoe UI Semibold" panose="020B0702040204020203" pitchFamily="34" charset="0"/>
                <a:cs typeface="Segoe UI Semibold" panose="020B0702040204020203" pitchFamily="34" charset="0"/>
              </a:rPr>
              <a:t>                 עם הנחה                                               ללא הנחה</a:t>
            </a:r>
          </a:p>
        </p:txBody>
      </p:sp>
      <p:pic>
        <p:nvPicPr>
          <p:cNvPr id="4" name="Content Placeholder 4">
            <a:extLst>
              <a:ext uri="{FF2B5EF4-FFF2-40B4-BE49-F238E27FC236}">
                <a16:creationId xmlns:a16="http://schemas.microsoft.com/office/drawing/2014/main" id="{1FF92CD7-F01D-68B3-E56C-CF89C32C8E56}"/>
              </a:ext>
            </a:extLst>
          </p:cNvPr>
          <p:cNvPicPr>
            <a:picLocks noGrp="1" noChangeAspect="1"/>
          </p:cNvPicPr>
          <p:nvPr/>
        </p:nvPicPr>
        <p:blipFill>
          <a:blip r:embed="rId3"/>
          <a:stretch>
            <a:fillRect/>
          </a:stretch>
        </p:blipFill>
        <p:spPr>
          <a:xfrm>
            <a:off x="5126572" y="1999764"/>
            <a:ext cx="3246286" cy="1284988"/>
          </a:xfrm>
          <a:prstGeom prst="rect">
            <a:avLst/>
          </a:prstGeom>
        </p:spPr>
      </p:pic>
      <p:pic>
        <p:nvPicPr>
          <p:cNvPr id="6" name="Picture 6">
            <a:extLst>
              <a:ext uri="{FF2B5EF4-FFF2-40B4-BE49-F238E27FC236}">
                <a16:creationId xmlns:a16="http://schemas.microsoft.com/office/drawing/2014/main" id="{C2ACCBB6-F1B7-56E2-83C8-F71DAD7B0C1C}"/>
              </a:ext>
            </a:extLst>
          </p:cNvPr>
          <p:cNvPicPr>
            <a:picLocks noChangeAspect="1"/>
          </p:cNvPicPr>
          <p:nvPr/>
        </p:nvPicPr>
        <p:blipFill>
          <a:blip r:embed="rId4"/>
          <a:stretch>
            <a:fillRect/>
          </a:stretch>
        </p:blipFill>
        <p:spPr>
          <a:xfrm>
            <a:off x="771193" y="1989416"/>
            <a:ext cx="3149925" cy="1284988"/>
          </a:xfrm>
          <a:prstGeom prst="rect">
            <a:avLst/>
          </a:prstGeom>
        </p:spPr>
      </p:pic>
    </p:spTree>
    <p:extLst>
      <p:ext uri="{BB962C8B-B14F-4D97-AF65-F5344CB8AC3E}">
        <p14:creationId xmlns:p14="http://schemas.microsoft.com/office/powerpoint/2010/main" val="5795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A39F6493-A96C-32ED-350B-5F409FC21C35}"/>
              </a:ext>
            </a:extLst>
          </p:cNvPr>
          <p:cNvSpPr txBox="1"/>
          <p:nvPr/>
        </p:nvSpPr>
        <p:spPr>
          <a:xfrm>
            <a:off x="0" y="232108"/>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249335" y="3776932"/>
            <a:ext cx="6546845" cy="646331"/>
          </a:xfrm>
          <a:prstGeom prst="rect">
            <a:avLst/>
          </a:prstGeom>
          <a:noFill/>
        </p:spPr>
        <p:txBody>
          <a:bodyPr wrap="square">
            <a:spAutoFit/>
          </a:bodyPr>
          <a:lstStyle/>
          <a:p>
            <a:pPr algn="just" rtl="1"/>
            <a:r>
              <a:rPr lang="he-IL" sz="1800" dirty="0">
                <a:latin typeface="Arial" panose="020B0604020202020204" pitchFamily="34" charset="0"/>
              </a:rPr>
              <a:t>ניתן לראות כי המוצרים הנמכרים ביותר הינם מוצרים משלימים (כובעים עם לוגו החברה וקסדות בטיחות).</a:t>
            </a:r>
            <a:endParaRPr lang="en-US" sz="1800" dirty="0">
              <a:latin typeface="Arial" panose="020B0604020202020204" pitchFamily="34" charset="0"/>
            </a:endParaRPr>
          </a:p>
        </p:txBody>
      </p:sp>
      <p:sp>
        <p:nvSpPr>
          <p:cNvPr id="5" name="TextBox 4">
            <a:extLst>
              <a:ext uri="{FF2B5EF4-FFF2-40B4-BE49-F238E27FC236}">
                <a16:creationId xmlns:a16="http://schemas.microsoft.com/office/drawing/2014/main" id="{42A9E286-9036-093F-B512-F58444F64018}"/>
              </a:ext>
            </a:extLst>
          </p:cNvPr>
          <p:cNvSpPr txBox="1"/>
          <p:nvPr/>
        </p:nvSpPr>
        <p:spPr>
          <a:xfrm>
            <a:off x="1371599" y="402652"/>
            <a:ext cx="6546845" cy="461665"/>
          </a:xfrm>
          <a:prstGeom prst="rect">
            <a:avLst/>
          </a:prstGeom>
          <a:noFill/>
        </p:spPr>
        <p:txBody>
          <a:bodyPr wrap="square">
            <a:spAutoFit/>
          </a:bodyPr>
          <a:lstStyle/>
          <a:p>
            <a:pPr algn="ctr" rtl="1"/>
            <a:r>
              <a:rPr lang="he-IL" sz="2400" b="1" dirty="0">
                <a:latin typeface="Segoe UI Semibold" panose="020B0702040204020203" pitchFamily="34" charset="0"/>
                <a:cs typeface="Segoe UI Semibold" panose="020B0702040204020203" pitchFamily="34" charset="0"/>
              </a:rPr>
              <a:t>עשרת המוצרים הנמכרים ביותר</a:t>
            </a:r>
          </a:p>
        </p:txBody>
      </p:sp>
      <p:pic>
        <p:nvPicPr>
          <p:cNvPr id="6" name="Picture 10">
            <a:extLst>
              <a:ext uri="{FF2B5EF4-FFF2-40B4-BE49-F238E27FC236}">
                <a16:creationId xmlns:a16="http://schemas.microsoft.com/office/drawing/2014/main" id="{2B7AC22B-02E5-78BC-67FE-DE2DC6200B07}"/>
              </a:ext>
            </a:extLst>
          </p:cNvPr>
          <p:cNvPicPr>
            <a:picLocks noChangeAspect="1"/>
          </p:cNvPicPr>
          <p:nvPr/>
        </p:nvPicPr>
        <p:blipFill>
          <a:blip r:embed="rId3"/>
          <a:stretch>
            <a:fillRect/>
          </a:stretch>
        </p:blipFill>
        <p:spPr>
          <a:xfrm>
            <a:off x="3028760" y="1275350"/>
            <a:ext cx="3086479" cy="2352160"/>
          </a:xfrm>
          <a:prstGeom prst="rect">
            <a:avLst/>
          </a:prstGeom>
        </p:spPr>
      </p:pic>
      <p:sp>
        <p:nvSpPr>
          <p:cNvPr id="7" name="אליפסה 6">
            <a:extLst>
              <a:ext uri="{FF2B5EF4-FFF2-40B4-BE49-F238E27FC236}">
                <a16:creationId xmlns:a16="http://schemas.microsoft.com/office/drawing/2014/main" id="{43922382-849F-D4B2-0AE9-F6331A24C600}"/>
              </a:ext>
            </a:extLst>
          </p:cNvPr>
          <p:cNvSpPr/>
          <p:nvPr/>
        </p:nvSpPr>
        <p:spPr>
          <a:xfrm>
            <a:off x="2919046" y="3207434"/>
            <a:ext cx="3327009" cy="2602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a:extLst>
              <a:ext uri="{FF2B5EF4-FFF2-40B4-BE49-F238E27FC236}">
                <a16:creationId xmlns:a16="http://schemas.microsoft.com/office/drawing/2014/main" id="{C6A71C72-3C14-B67C-1B55-B1A5C20607A0}"/>
              </a:ext>
            </a:extLst>
          </p:cNvPr>
          <p:cNvSpPr/>
          <p:nvPr/>
        </p:nvSpPr>
        <p:spPr>
          <a:xfrm>
            <a:off x="7019778" y="1135960"/>
            <a:ext cx="1723293" cy="1761984"/>
          </a:xfrm>
          <a:prstGeom prst="rect">
            <a:avLst/>
          </a:prstGeom>
          <a:noFill/>
          <a:ln>
            <a:solidFill>
              <a:srgbClr val="05051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n>
                  <a:solidFill>
                    <a:sysClr val="windowText" lastClr="000000"/>
                  </a:solidFill>
                </a:ln>
                <a:solidFill>
                  <a:sysClr val="windowText" lastClr="000000"/>
                </a:solidFill>
                <a:latin typeface="Segoe UI Semibold" panose="020B0702040204020203" pitchFamily="34" charset="0"/>
                <a:cs typeface="Segoe UI Semibold" panose="020B0702040204020203" pitchFamily="34" charset="0"/>
              </a:rPr>
              <a:t>נראה כי ישנם מוצרים דומים בשתי הטבלאות, מה שמלמד שההנחה אכן הייתה אטרקטיבית ללקוחות אך פחות ליעדי החברה</a:t>
            </a:r>
          </a:p>
        </p:txBody>
      </p:sp>
      <p:cxnSp>
        <p:nvCxnSpPr>
          <p:cNvPr id="10" name="מחבר חץ ישר 9">
            <a:extLst>
              <a:ext uri="{FF2B5EF4-FFF2-40B4-BE49-F238E27FC236}">
                <a16:creationId xmlns:a16="http://schemas.microsoft.com/office/drawing/2014/main" id="{64E0655C-9634-49CF-5CB4-A7FFA119D013}"/>
              </a:ext>
            </a:extLst>
          </p:cNvPr>
          <p:cNvCxnSpPr>
            <a:cxnSpLocks/>
            <a:stCxn id="7" idx="6"/>
          </p:cNvCxnSpPr>
          <p:nvPr/>
        </p:nvCxnSpPr>
        <p:spPr>
          <a:xfrm flipV="1">
            <a:off x="6246055" y="2838566"/>
            <a:ext cx="827167" cy="498994"/>
          </a:xfrm>
          <a:prstGeom prst="straightConnector1">
            <a:avLst/>
          </a:prstGeom>
          <a:ln>
            <a:solidFill>
              <a:srgbClr val="05051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14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A39F6493-A96C-32ED-350B-5F409FC21C35}"/>
              </a:ext>
            </a:extLst>
          </p:cNvPr>
          <p:cNvSpPr txBox="1"/>
          <p:nvPr/>
        </p:nvSpPr>
        <p:spPr>
          <a:xfrm>
            <a:off x="-6" y="174346"/>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101170" y="1012226"/>
            <a:ext cx="6941631" cy="584775"/>
          </a:xfrm>
          <a:prstGeom prst="rect">
            <a:avLst/>
          </a:prstGeom>
          <a:noFill/>
        </p:spPr>
        <p:txBody>
          <a:bodyPr wrap="square">
            <a:spAutoFit/>
          </a:bodyPr>
          <a:lstStyle/>
          <a:p>
            <a:pPr marL="228600" indent="-228600" algn="just" rtl="1">
              <a:spcBef>
                <a:spcPts val="0"/>
              </a:spcBef>
              <a:spcAft>
                <a:spcPts val="0"/>
              </a:spcAft>
              <a:buFont typeface="Wingdings" panose="05000000000000000000" pitchFamily="2" charset="2"/>
              <a:buChar char="v"/>
            </a:pPr>
            <a:r>
              <a:rPr lang="he-IL" sz="1600" dirty="0">
                <a:solidFill>
                  <a:srgbClr val="111111"/>
                </a:solidFill>
                <a:effectLst/>
                <a:latin typeface="Segoe UI Semibold" panose="020B0702040204020203" pitchFamily="34" charset="0"/>
                <a:cs typeface="Segoe UI Semibold" panose="020B0702040204020203" pitchFamily="34" charset="0"/>
              </a:rPr>
              <a:t>נכון לחודשים האחרונים, החברה נמצאת כיום במגמת צמיחה כאשר החודש האחרון נסגר ברווחים משמעותיים. </a:t>
            </a:r>
            <a:endParaRPr lang="he-IL" sz="1050" dirty="0">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42A9E286-9036-093F-B512-F58444F64018}"/>
              </a:ext>
            </a:extLst>
          </p:cNvPr>
          <p:cNvSpPr txBox="1"/>
          <p:nvPr/>
        </p:nvSpPr>
        <p:spPr>
          <a:xfrm>
            <a:off x="2757368" y="383530"/>
            <a:ext cx="3629253" cy="461665"/>
          </a:xfrm>
          <a:prstGeom prst="rect">
            <a:avLst/>
          </a:prstGeom>
          <a:noFill/>
        </p:spPr>
        <p:txBody>
          <a:bodyPr wrap="square">
            <a:spAutoFit/>
          </a:bodyPr>
          <a:lstStyle/>
          <a:p>
            <a:pPr algn="ctr" rtl="1"/>
            <a:r>
              <a:rPr lang="he-IL" sz="2400" b="1" dirty="0">
                <a:latin typeface="Segoe UI Semibold" panose="020B0702040204020203" pitchFamily="34" charset="0"/>
                <a:cs typeface="Segoe UI Semibold" panose="020B0702040204020203" pitchFamily="34" charset="0"/>
              </a:rPr>
              <a:t>סיכום והמלצות</a:t>
            </a:r>
            <a:endParaRPr lang="he-IL" sz="2400" dirty="0">
              <a:latin typeface="Segoe UI Semilight" panose="020B0402040204020203" pitchFamily="34" charset="0"/>
              <a:cs typeface="Segoe UI Semilight" panose="020B0402040204020203" pitchFamily="34" charset="0"/>
            </a:endParaRPr>
          </a:p>
        </p:txBody>
      </p:sp>
      <p:sp>
        <p:nvSpPr>
          <p:cNvPr id="6" name="TextBox 2">
            <a:extLst>
              <a:ext uri="{FF2B5EF4-FFF2-40B4-BE49-F238E27FC236}">
                <a16:creationId xmlns:a16="http://schemas.microsoft.com/office/drawing/2014/main" id="{5443D5FC-297F-5331-8C65-746BC466831F}"/>
              </a:ext>
            </a:extLst>
          </p:cNvPr>
          <p:cNvSpPr txBox="1"/>
          <p:nvPr/>
        </p:nvSpPr>
        <p:spPr>
          <a:xfrm>
            <a:off x="1101170" y="3403525"/>
            <a:ext cx="6941631" cy="830997"/>
          </a:xfrm>
          <a:prstGeom prst="rect">
            <a:avLst/>
          </a:prstGeom>
          <a:noFill/>
        </p:spPr>
        <p:txBody>
          <a:bodyPr wrap="square">
            <a:spAutoFit/>
          </a:bodyPr>
          <a:lstStyle/>
          <a:p>
            <a:pPr marL="285750" lvl="1" indent="-285750" algn="just" rtl="1">
              <a:buFont typeface="Arial" panose="020B0604020202020204" pitchFamily="34" charset="0"/>
              <a:buChar char="•"/>
            </a:pPr>
            <a:r>
              <a:rPr lang="he-IL" sz="1600" dirty="0">
                <a:solidFill>
                  <a:srgbClr val="111111"/>
                </a:solidFill>
                <a:latin typeface="Segoe UI Semibold" panose="020B0702040204020203" pitchFamily="34" charset="0"/>
                <a:cs typeface="Segoe UI Semibold" panose="020B0702040204020203" pitchFamily="34" charset="0"/>
              </a:rPr>
              <a:t>מומלץ לערוך קמפיין שיווקי על בסיס הפופולאריות של מוצרי החברה הממותגים, יש לבחון שילוב של הנ"ל עם קמפיין בטיחות בדרכים ויצירת ליין קסדות ומוצרי בטיחות ממותגים.  </a:t>
            </a:r>
          </a:p>
        </p:txBody>
      </p:sp>
      <p:sp>
        <p:nvSpPr>
          <p:cNvPr id="7" name="TextBox 2">
            <a:extLst>
              <a:ext uri="{FF2B5EF4-FFF2-40B4-BE49-F238E27FC236}">
                <a16:creationId xmlns:a16="http://schemas.microsoft.com/office/drawing/2014/main" id="{745C8962-922E-2DFF-CE0B-2532ACCA2366}"/>
              </a:ext>
            </a:extLst>
          </p:cNvPr>
          <p:cNvSpPr txBox="1"/>
          <p:nvPr/>
        </p:nvSpPr>
        <p:spPr>
          <a:xfrm>
            <a:off x="1101170" y="1705325"/>
            <a:ext cx="6941631" cy="584775"/>
          </a:xfrm>
          <a:prstGeom prst="rect">
            <a:avLst/>
          </a:prstGeom>
          <a:noFill/>
        </p:spPr>
        <p:txBody>
          <a:bodyPr wrap="square">
            <a:spAutoFit/>
          </a:bodyPr>
          <a:lstStyle/>
          <a:p>
            <a:pPr marL="228600" indent="-228600" algn="just" rtl="1">
              <a:spcBef>
                <a:spcPts val="0"/>
              </a:spcBef>
              <a:spcAft>
                <a:spcPts val="0"/>
              </a:spcAft>
              <a:buFont typeface="Wingdings" panose="05000000000000000000" pitchFamily="2" charset="2"/>
              <a:buChar char="v"/>
            </a:pPr>
            <a:r>
              <a:rPr lang="he-IL" sz="1600" dirty="0">
                <a:solidFill>
                  <a:srgbClr val="111111"/>
                </a:solidFill>
                <a:latin typeface="Segoe UI Semibold" panose="020B0702040204020203" pitchFamily="34" charset="0"/>
                <a:cs typeface="Segoe UI Semibold" panose="020B0702040204020203" pitchFamily="34" charset="0"/>
              </a:rPr>
              <a:t>המחצית השנייה בשנה מאופיינת כרווחית יותר מן הראשונה בדגש על חודש נובמבר.</a:t>
            </a:r>
            <a:r>
              <a:rPr lang="he-IL" sz="1600" dirty="0">
                <a:solidFill>
                  <a:srgbClr val="111111"/>
                </a:solidFill>
                <a:effectLst/>
                <a:latin typeface="Segoe UI Semibold" panose="020B0702040204020203" pitchFamily="34" charset="0"/>
                <a:cs typeface="Segoe UI Semibold" panose="020B0702040204020203" pitchFamily="34" charset="0"/>
              </a:rPr>
              <a:t> </a:t>
            </a:r>
            <a:endParaRPr lang="he-IL" sz="1050" dirty="0">
              <a:latin typeface="Segoe UI Semibold" panose="020B0702040204020203" pitchFamily="34" charset="0"/>
              <a:cs typeface="Segoe UI Semibold" panose="020B0702040204020203" pitchFamily="34" charset="0"/>
            </a:endParaRPr>
          </a:p>
        </p:txBody>
      </p:sp>
      <p:sp>
        <p:nvSpPr>
          <p:cNvPr id="8" name="TextBox 2">
            <a:extLst>
              <a:ext uri="{FF2B5EF4-FFF2-40B4-BE49-F238E27FC236}">
                <a16:creationId xmlns:a16="http://schemas.microsoft.com/office/drawing/2014/main" id="{D2E47A33-D9EF-4B74-5295-144CD9D6ECD0}"/>
              </a:ext>
            </a:extLst>
          </p:cNvPr>
          <p:cNvSpPr txBox="1"/>
          <p:nvPr/>
        </p:nvSpPr>
        <p:spPr>
          <a:xfrm>
            <a:off x="1101170" y="2748461"/>
            <a:ext cx="6941631" cy="584775"/>
          </a:xfrm>
          <a:prstGeom prst="rect">
            <a:avLst/>
          </a:prstGeom>
          <a:noFill/>
        </p:spPr>
        <p:txBody>
          <a:bodyPr wrap="square">
            <a:spAutoFit/>
          </a:bodyPr>
          <a:lstStyle/>
          <a:p>
            <a:pPr marL="285750" lvl="1" indent="-285750" algn="just" rtl="1">
              <a:buFont typeface="Arial" panose="020B0604020202020204" pitchFamily="34" charset="0"/>
              <a:buChar char="•"/>
            </a:pPr>
            <a:r>
              <a:rPr lang="he-IL" sz="1600" dirty="0">
                <a:solidFill>
                  <a:srgbClr val="111111"/>
                </a:solidFill>
                <a:latin typeface="Segoe UI Semibold" panose="020B0702040204020203" pitchFamily="34" charset="0"/>
                <a:cs typeface="Segoe UI Semibold" panose="020B0702040204020203" pitchFamily="34" charset="0"/>
              </a:rPr>
              <a:t>יש להגביל את המוכרים בכמות/גודל ההנחות המוענקות ללקוחות ובפרט במקרים של הובלה לגירעון</a:t>
            </a:r>
          </a:p>
        </p:txBody>
      </p:sp>
      <p:sp>
        <p:nvSpPr>
          <p:cNvPr id="9" name="TextBox 2">
            <a:extLst>
              <a:ext uri="{FF2B5EF4-FFF2-40B4-BE49-F238E27FC236}">
                <a16:creationId xmlns:a16="http://schemas.microsoft.com/office/drawing/2014/main" id="{ADAB3B8F-5A53-8070-D37A-515493BBBDFA}"/>
              </a:ext>
            </a:extLst>
          </p:cNvPr>
          <p:cNvSpPr txBox="1"/>
          <p:nvPr/>
        </p:nvSpPr>
        <p:spPr>
          <a:xfrm>
            <a:off x="1101170" y="2339618"/>
            <a:ext cx="6941631" cy="338554"/>
          </a:xfrm>
          <a:prstGeom prst="rect">
            <a:avLst/>
          </a:prstGeom>
          <a:noFill/>
        </p:spPr>
        <p:txBody>
          <a:bodyPr wrap="square">
            <a:spAutoFit/>
          </a:bodyPr>
          <a:lstStyle/>
          <a:p>
            <a:pPr algn="just" rtl="1">
              <a:spcBef>
                <a:spcPts val="0"/>
              </a:spcBef>
              <a:spcAft>
                <a:spcPts val="0"/>
              </a:spcAft>
            </a:pPr>
            <a:r>
              <a:rPr lang="he-IL" sz="1600" dirty="0">
                <a:solidFill>
                  <a:srgbClr val="111111"/>
                </a:solidFill>
                <a:latin typeface="Segoe UI Semibold" panose="020B0702040204020203" pitchFamily="34" charset="0"/>
                <a:cs typeface="Segoe UI Semibold" panose="020B0702040204020203" pitchFamily="34" charset="0"/>
              </a:rPr>
              <a:t>המלצותינו:</a:t>
            </a:r>
            <a:endParaRPr lang="he-IL" sz="1000" dirty="0">
              <a:solidFill>
                <a:srgbClr val="111111"/>
              </a:solidFill>
              <a:latin typeface="Segoe UI Semibold" panose="020B0702040204020203" pitchFamily="34" charset="0"/>
              <a:cs typeface="Segoe UI Semibold" panose="020B0702040204020203" pitchFamily="34" charset="0"/>
            </a:endParaRPr>
          </a:p>
        </p:txBody>
      </p:sp>
      <p:sp>
        <p:nvSpPr>
          <p:cNvPr id="10" name="TextBox 2">
            <a:extLst>
              <a:ext uri="{FF2B5EF4-FFF2-40B4-BE49-F238E27FC236}">
                <a16:creationId xmlns:a16="http://schemas.microsoft.com/office/drawing/2014/main" id="{20FF639A-7C3F-6250-043F-C82A6D90FA51}"/>
              </a:ext>
            </a:extLst>
          </p:cNvPr>
          <p:cNvSpPr txBox="1"/>
          <p:nvPr/>
        </p:nvSpPr>
        <p:spPr>
          <a:xfrm>
            <a:off x="1101170" y="4206777"/>
            <a:ext cx="6941631" cy="307777"/>
          </a:xfrm>
          <a:prstGeom prst="rect">
            <a:avLst/>
          </a:prstGeom>
          <a:noFill/>
        </p:spPr>
        <p:txBody>
          <a:bodyPr wrap="square">
            <a:spAutoFit/>
          </a:bodyPr>
          <a:lstStyle/>
          <a:p>
            <a:pPr algn="ctr" rtl="1">
              <a:spcBef>
                <a:spcPts val="0"/>
              </a:spcBef>
              <a:spcAft>
                <a:spcPts val="0"/>
              </a:spcAft>
            </a:pPr>
            <a:r>
              <a:rPr lang="he-IL" dirty="0">
                <a:solidFill>
                  <a:schemeClr val="accent1">
                    <a:lumMod val="50000"/>
                  </a:schemeClr>
                </a:solidFill>
              </a:rPr>
              <a:t>הערות והארות </a:t>
            </a:r>
            <a:r>
              <a:rPr lang="he-IL" dirty="0">
                <a:solidFill>
                  <a:schemeClr val="accent1">
                    <a:lumMod val="50000"/>
                  </a:schemeClr>
                </a:solidFill>
                <a:sym typeface="Wingdings" panose="05000000000000000000" pitchFamily="2" charset="2"/>
              </a:rPr>
              <a:t></a:t>
            </a:r>
            <a:endParaRPr lang="he-IL" dirty="0">
              <a:solidFill>
                <a:schemeClr val="accent1">
                  <a:lumMod val="50000"/>
                </a:schemeClr>
              </a:solidFill>
            </a:endParaRPr>
          </a:p>
        </p:txBody>
      </p:sp>
    </p:spTree>
    <p:extLst>
      <p:ext uri="{BB962C8B-B14F-4D97-AF65-F5344CB8AC3E}">
        <p14:creationId xmlns:p14="http://schemas.microsoft.com/office/powerpoint/2010/main" val="67584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6" name="TextBox 5">
            <a:extLst>
              <a:ext uri="{FF2B5EF4-FFF2-40B4-BE49-F238E27FC236}">
                <a16:creationId xmlns:a16="http://schemas.microsoft.com/office/drawing/2014/main" id="{23EDBB05-342C-AACA-6EE2-2F8F423702B9}"/>
              </a:ext>
            </a:extLst>
          </p:cNvPr>
          <p:cNvSpPr txBox="1"/>
          <p:nvPr/>
        </p:nvSpPr>
        <p:spPr>
          <a:xfrm>
            <a:off x="0" y="308362"/>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667107" y="1377546"/>
            <a:ext cx="6201546" cy="2092881"/>
          </a:xfrm>
          <a:prstGeom prst="rect">
            <a:avLst/>
          </a:prstGeom>
          <a:noFill/>
        </p:spPr>
        <p:txBody>
          <a:bodyPr wrap="square">
            <a:spAutoFit/>
          </a:bodyPr>
          <a:lstStyle/>
          <a:p>
            <a:pPr algn="just" rtl="1">
              <a:lnSpc>
                <a:spcPct val="150000"/>
              </a:lnSpc>
              <a:spcBef>
                <a:spcPts val="0"/>
              </a:spcBef>
              <a:spcAft>
                <a:spcPts val="0"/>
              </a:spcAft>
            </a:pPr>
            <a:br>
              <a:rPr lang="en-US" b="0" dirty="0">
                <a:effectLst/>
              </a:rPr>
            </a:br>
            <a:r>
              <a:rPr lang="he-IL" sz="1800" b="0" i="0" u="none" strike="noStrike" dirty="0">
                <a:solidFill>
                  <a:srgbClr val="000000"/>
                </a:solidFill>
                <a:effectLst/>
                <a:latin typeface="Arial" panose="020B0604020202020204" pitchFamily="34" charset="0"/>
              </a:rPr>
              <a:t>החברה שבה נעסוק הינה יצרנית וקמעונאית בינלאומית של אופניים, שמוכרת אופניים, אביזרי אופניים ומוצרים נלווים.</a:t>
            </a:r>
          </a:p>
          <a:p>
            <a:pPr algn="just" rtl="1">
              <a:lnSpc>
                <a:spcPct val="150000"/>
              </a:lnSpc>
              <a:spcBef>
                <a:spcPts val="0"/>
              </a:spcBef>
              <a:spcAft>
                <a:spcPts val="0"/>
              </a:spcAft>
            </a:pPr>
            <a:r>
              <a:rPr lang="he-IL" sz="1800" b="0" i="0" u="none" strike="noStrike" dirty="0">
                <a:solidFill>
                  <a:srgbClr val="000000"/>
                </a:solidFill>
                <a:effectLst/>
                <a:latin typeface="Arial" panose="020B0604020202020204" pitchFamily="34" charset="0"/>
              </a:rPr>
              <a:t>לחברה מספר מחלקות בהם מכירות, שיווק, ייצור, רכש ומשאבי אנוש.</a:t>
            </a:r>
            <a:endParaRPr lang="he-IL" b="0" dirty="0">
              <a:effectLst/>
            </a:endParaRPr>
          </a:p>
          <a:p>
            <a:br>
              <a:rPr lang="he-IL" dirty="0"/>
            </a:br>
            <a:endParaRPr lang="he-IL" dirty="0"/>
          </a:p>
        </p:txBody>
      </p:sp>
      <p:sp>
        <p:nvSpPr>
          <p:cNvPr id="5" name="TextBox 4">
            <a:extLst>
              <a:ext uri="{FF2B5EF4-FFF2-40B4-BE49-F238E27FC236}">
                <a16:creationId xmlns:a16="http://schemas.microsoft.com/office/drawing/2014/main" id="{42A9E286-9036-093F-B512-F58444F64018}"/>
              </a:ext>
            </a:extLst>
          </p:cNvPr>
          <p:cNvSpPr txBox="1"/>
          <p:nvPr/>
        </p:nvSpPr>
        <p:spPr>
          <a:xfrm>
            <a:off x="2050503" y="308362"/>
            <a:ext cx="5235498" cy="954107"/>
          </a:xfrm>
          <a:prstGeom prst="rect">
            <a:avLst/>
          </a:prstGeom>
          <a:noFill/>
        </p:spPr>
        <p:txBody>
          <a:bodyPr wrap="square">
            <a:spAutoFit/>
          </a:bodyPr>
          <a:lstStyle/>
          <a:p>
            <a:pPr algn="ctr" rtl="1"/>
            <a:r>
              <a:rPr lang="he-IL" sz="2800" dirty="0">
                <a:latin typeface="Segoe UI Semibold" panose="020B0702040204020203" pitchFamily="34" charset="0"/>
                <a:cs typeface="Segoe UI Semibold" panose="020B0702040204020203" pitchFamily="34" charset="0"/>
              </a:rPr>
              <a:t>רקע עסקי</a:t>
            </a:r>
          </a:p>
          <a:p>
            <a:pPr algn="ctr" rtl="1"/>
            <a:r>
              <a:rPr lang="he-IL" sz="2800" dirty="0">
                <a:latin typeface="Segoe UI Semibold" panose="020B0702040204020203" pitchFamily="34" charset="0"/>
                <a:cs typeface="Segoe UI Semibold" panose="020B0702040204020203" pitchFamily="34" charset="0"/>
              </a:rPr>
              <a:t> (עולמה של </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AdventureWorks</a:t>
            </a:r>
            <a:r>
              <a:rPr lang="he-IL" sz="2800" dirty="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3840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08CADC2A-F297-EEF4-4F93-477BFEE21DE1}"/>
              </a:ext>
            </a:extLst>
          </p:cNvPr>
          <p:cNvSpPr txBox="1"/>
          <p:nvPr/>
        </p:nvSpPr>
        <p:spPr>
          <a:xfrm>
            <a:off x="0" y="308362"/>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101180" y="1585702"/>
            <a:ext cx="6941631" cy="1769715"/>
          </a:xfrm>
          <a:prstGeom prst="rect">
            <a:avLst/>
          </a:prstGeom>
          <a:noFill/>
        </p:spPr>
        <p:txBody>
          <a:bodyPr wrap="square">
            <a:spAutoFit/>
          </a:bodyPr>
          <a:lstStyle/>
          <a:p>
            <a:pPr marL="285750" indent="-285750" algn="just" rtl="1">
              <a:lnSpc>
                <a:spcPct val="150000"/>
              </a:lnSpc>
              <a:spcBef>
                <a:spcPts val="0"/>
              </a:spcBef>
              <a:spcAft>
                <a:spcPts val="0"/>
              </a:spcAft>
              <a:buFont typeface="Wingdings" panose="05000000000000000000" pitchFamily="2" charset="2"/>
              <a:buChar char="ü"/>
            </a:pPr>
            <a:r>
              <a:rPr lang="he-IL" sz="1800" b="0" i="0" u="none" strike="noStrike" dirty="0">
                <a:solidFill>
                  <a:srgbClr val="000000"/>
                </a:solidFill>
                <a:effectLst/>
                <a:latin typeface="Arial" panose="020B0604020202020204" pitchFamily="34" charset="0"/>
              </a:rPr>
              <a:t>האם קיימת עונתיות בהכנסות / רווחיות ?</a:t>
            </a:r>
            <a:endParaRPr lang="he-IL" sz="2800" b="0" dirty="0">
              <a:effectLst/>
            </a:endParaRPr>
          </a:p>
          <a:p>
            <a:pPr marL="285750" indent="-285750" algn="just" rtl="1">
              <a:lnSpc>
                <a:spcPct val="150000"/>
              </a:lnSpc>
              <a:spcBef>
                <a:spcPts val="0"/>
              </a:spcBef>
              <a:spcAft>
                <a:spcPts val="0"/>
              </a:spcAft>
              <a:buFont typeface="Wingdings" panose="05000000000000000000" pitchFamily="2" charset="2"/>
              <a:buChar char="ü"/>
            </a:pPr>
            <a:r>
              <a:rPr lang="he-IL" sz="1800" b="0" i="0" u="none" strike="noStrike" dirty="0">
                <a:solidFill>
                  <a:srgbClr val="000000"/>
                </a:solidFill>
                <a:effectLst/>
                <a:latin typeface="Arial" panose="020B0604020202020204" pitchFamily="34" charset="0"/>
              </a:rPr>
              <a:t>האם ישנה מגמת עלייה או ירידה בנתוני החברה לאורך החודשים והשנים?</a:t>
            </a:r>
          </a:p>
          <a:p>
            <a:pPr marL="285750" indent="-285750" algn="just" rtl="1">
              <a:lnSpc>
                <a:spcPct val="150000"/>
              </a:lnSpc>
              <a:spcBef>
                <a:spcPts val="0"/>
              </a:spcBef>
              <a:spcAft>
                <a:spcPts val="0"/>
              </a:spcAft>
              <a:buFont typeface="Wingdings" panose="05000000000000000000" pitchFamily="2" charset="2"/>
              <a:buChar char="ü"/>
            </a:pPr>
            <a:r>
              <a:rPr lang="he-IL" sz="1800" dirty="0">
                <a:latin typeface="Arial" panose="020B0604020202020204" pitchFamily="34" charset="0"/>
              </a:rPr>
              <a:t>העלאת מודעות למוצרים עם נתונים קיצוניים.</a:t>
            </a:r>
            <a:endParaRPr lang="he-IL" sz="2800" b="0" dirty="0">
              <a:effectLst/>
            </a:endParaRPr>
          </a:p>
          <a:p>
            <a:br>
              <a:rPr lang="he-IL" dirty="0"/>
            </a:br>
            <a:endParaRPr lang="he-IL" dirty="0"/>
          </a:p>
        </p:txBody>
      </p:sp>
      <p:sp>
        <p:nvSpPr>
          <p:cNvPr id="5" name="TextBox 4">
            <a:extLst>
              <a:ext uri="{FF2B5EF4-FFF2-40B4-BE49-F238E27FC236}">
                <a16:creationId xmlns:a16="http://schemas.microsoft.com/office/drawing/2014/main" id="{42A9E286-9036-093F-B512-F58444F64018}"/>
              </a:ext>
            </a:extLst>
          </p:cNvPr>
          <p:cNvSpPr txBox="1"/>
          <p:nvPr/>
        </p:nvSpPr>
        <p:spPr>
          <a:xfrm>
            <a:off x="3055257" y="308362"/>
            <a:ext cx="2534289" cy="830997"/>
          </a:xfrm>
          <a:prstGeom prst="rect">
            <a:avLst/>
          </a:prstGeom>
          <a:noFill/>
        </p:spPr>
        <p:txBody>
          <a:bodyPr wrap="square">
            <a:spAutoFit/>
          </a:bodyPr>
          <a:lstStyle/>
          <a:p>
            <a:pPr algn="ctr" rtl="1"/>
            <a:r>
              <a:rPr lang="he-IL" sz="2400" b="1" dirty="0">
                <a:latin typeface="Segoe UI Semibold" panose="020B0702040204020203" pitchFamily="34" charset="0"/>
                <a:cs typeface="Segoe UI Semibold" panose="020B0702040204020203" pitchFamily="34" charset="0"/>
              </a:rPr>
              <a:t>שאלות המחקר</a:t>
            </a:r>
          </a:p>
          <a:p>
            <a:pPr algn="ctr" rtl="1"/>
            <a:r>
              <a:rPr lang="he-IL" sz="2400" dirty="0">
                <a:latin typeface="Segoe UI Semilight" panose="020B0402040204020203" pitchFamily="34" charset="0"/>
                <a:cs typeface="Segoe UI Semilight" panose="020B0402040204020203" pitchFamily="34" charset="0"/>
              </a:rPr>
              <a:t> (למה אנחנו פה):</a:t>
            </a:r>
          </a:p>
        </p:txBody>
      </p:sp>
    </p:spTree>
    <p:extLst>
      <p:ext uri="{BB962C8B-B14F-4D97-AF65-F5344CB8AC3E}">
        <p14:creationId xmlns:p14="http://schemas.microsoft.com/office/powerpoint/2010/main" val="48700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08CADC2A-F297-EEF4-4F93-477BFEE21DE1}"/>
              </a:ext>
            </a:extLst>
          </p:cNvPr>
          <p:cNvSpPr txBox="1"/>
          <p:nvPr/>
        </p:nvSpPr>
        <p:spPr>
          <a:xfrm>
            <a:off x="0" y="308362"/>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371600" y="613496"/>
            <a:ext cx="5669728" cy="4196020"/>
          </a:xfrm>
          <a:prstGeom prst="rect">
            <a:avLst/>
          </a:prstGeom>
          <a:noFill/>
        </p:spPr>
        <p:txBody>
          <a:bodyPr wrap="square">
            <a:spAutoFit/>
          </a:bodyPr>
          <a:lstStyle/>
          <a:p>
            <a:pPr algn="just" rtl="1">
              <a:lnSpc>
                <a:spcPct val="150000"/>
              </a:lnSpc>
              <a:spcBef>
                <a:spcPts val="0"/>
              </a:spcBef>
              <a:spcAft>
                <a:spcPts val="0"/>
              </a:spcAft>
            </a:pPr>
            <a:endParaRPr lang="he-IL" sz="1800" dirty="0">
              <a:latin typeface="Arial" panose="020B0604020202020204" pitchFamily="34" charset="0"/>
            </a:endParaRPr>
          </a:p>
          <a:p>
            <a:pPr marL="285750" indent="-285750" algn="just" rtl="1">
              <a:lnSpc>
                <a:spcPct val="150000"/>
              </a:lnSpc>
              <a:buFont typeface="Wingdings" panose="05000000000000000000" pitchFamily="2" charset="2"/>
              <a:buChar char="§"/>
            </a:pPr>
            <a:r>
              <a:rPr lang="he-IL" sz="1800" dirty="0">
                <a:latin typeface="Arial" panose="020B0604020202020204" pitchFamily="34" charset="0"/>
              </a:rPr>
              <a:t>הגדרת המטרה העסקית</a:t>
            </a:r>
          </a:p>
          <a:p>
            <a:pPr marL="285750" indent="-285750" algn="just" rtl="1">
              <a:lnSpc>
                <a:spcPct val="150000"/>
              </a:lnSpc>
              <a:buFont typeface="Wingdings" panose="05000000000000000000" pitchFamily="2" charset="2"/>
              <a:buChar char="§"/>
            </a:pPr>
            <a:r>
              <a:rPr lang="he-IL" sz="1800" dirty="0">
                <a:latin typeface="Arial" panose="020B0604020202020204" pitchFamily="34" charset="0"/>
              </a:rPr>
              <a:t>הכרות ראשונית עם הנתונים</a:t>
            </a:r>
          </a:p>
          <a:p>
            <a:pPr marL="285750" indent="-285750" algn="just" rtl="1">
              <a:lnSpc>
                <a:spcPct val="150000"/>
              </a:lnSpc>
              <a:buFont typeface="Wingdings" panose="05000000000000000000" pitchFamily="2" charset="2"/>
              <a:buChar char="§"/>
            </a:pPr>
            <a:r>
              <a:rPr lang="he-IL" sz="1800" dirty="0">
                <a:latin typeface="Arial" panose="020B0604020202020204" pitchFamily="34" charset="0"/>
              </a:rPr>
              <a:t>בחירת הנתונים הרלוונטיים ביותר</a:t>
            </a:r>
          </a:p>
          <a:p>
            <a:pPr marL="285750" indent="-285750" algn="just" rtl="1">
              <a:lnSpc>
                <a:spcPct val="150000"/>
              </a:lnSpc>
              <a:buFont typeface="Wingdings" panose="05000000000000000000" pitchFamily="2" charset="2"/>
              <a:buChar char="§"/>
            </a:pPr>
            <a:r>
              <a:rPr lang="he-IL" sz="1800" dirty="0">
                <a:latin typeface="Arial" panose="020B0604020202020204" pitchFamily="34" charset="0"/>
              </a:rPr>
              <a:t>בניית פאנל נתונים</a:t>
            </a:r>
          </a:p>
          <a:p>
            <a:pPr marL="285750" indent="-285750" algn="just" rtl="1">
              <a:lnSpc>
                <a:spcPct val="150000"/>
              </a:lnSpc>
              <a:buFont typeface="Wingdings" panose="05000000000000000000" pitchFamily="2" charset="2"/>
              <a:buChar char="§"/>
            </a:pPr>
            <a:r>
              <a:rPr lang="he-IL" sz="1800" dirty="0">
                <a:latin typeface="Arial" panose="020B0604020202020204" pitchFamily="34" charset="0"/>
              </a:rPr>
              <a:t>ניתוח הנתונים ב</a:t>
            </a:r>
            <a:r>
              <a:rPr lang="en-US" sz="1800" dirty="0">
                <a:latin typeface="Arial" panose="020B0604020202020204" pitchFamily="34" charset="0"/>
              </a:rPr>
              <a:t>SQL</a:t>
            </a:r>
            <a:endParaRPr lang="he-IL" sz="1800" dirty="0">
              <a:latin typeface="Arial" panose="020B0604020202020204" pitchFamily="34" charset="0"/>
            </a:endParaRPr>
          </a:p>
          <a:p>
            <a:pPr marL="285750" indent="-285750" algn="just" rtl="1">
              <a:lnSpc>
                <a:spcPct val="150000"/>
              </a:lnSpc>
              <a:buFont typeface="Wingdings" panose="05000000000000000000" pitchFamily="2" charset="2"/>
              <a:buChar char="§"/>
            </a:pPr>
            <a:r>
              <a:rPr lang="he-IL" sz="1800" dirty="0">
                <a:latin typeface="Arial" panose="020B0604020202020204" pitchFamily="34" charset="0"/>
              </a:rPr>
              <a:t>הפקת תוצאות הניתוח</a:t>
            </a:r>
          </a:p>
          <a:p>
            <a:pPr marL="285750" indent="-285750" algn="just" rtl="1">
              <a:lnSpc>
                <a:spcPct val="150000"/>
              </a:lnSpc>
              <a:buFont typeface="Wingdings" panose="05000000000000000000" pitchFamily="2" charset="2"/>
              <a:buChar char="§"/>
            </a:pPr>
            <a:r>
              <a:rPr lang="he-IL" sz="1800" dirty="0">
                <a:latin typeface="Arial" panose="020B0604020202020204" pitchFamily="34" charset="0"/>
              </a:rPr>
              <a:t>הכנה וסידור התוצרים במצגת</a:t>
            </a:r>
          </a:p>
          <a:p>
            <a:pPr algn="r" rtl="1">
              <a:lnSpc>
                <a:spcPct val="150000"/>
              </a:lnSpc>
            </a:pPr>
            <a:r>
              <a:rPr lang="he-IL" sz="1800" dirty="0">
                <a:latin typeface="Arial" panose="020B0604020202020204" pitchFamily="34" charset="0"/>
              </a:rPr>
              <a:t>(תיעוד פנימי וחיצוני בוצע לכל אורך שלבי העבודה)</a:t>
            </a:r>
            <a:br>
              <a:rPr lang="he-IL" sz="1800" dirty="0">
                <a:latin typeface="Arial" panose="020B0604020202020204" pitchFamily="34" charset="0"/>
              </a:rPr>
            </a:br>
            <a:endParaRPr lang="he-IL" sz="1800" dirty="0">
              <a:latin typeface="Arial" panose="020B0604020202020204" pitchFamily="34" charset="0"/>
            </a:endParaRPr>
          </a:p>
        </p:txBody>
      </p:sp>
      <p:sp>
        <p:nvSpPr>
          <p:cNvPr id="5" name="TextBox 4">
            <a:extLst>
              <a:ext uri="{FF2B5EF4-FFF2-40B4-BE49-F238E27FC236}">
                <a16:creationId xmlns:a16="http://schemas.microsoft.com/office/drawing/2014/main" id="{42A9E286-9036-093F-B512-F58444F64018}"/>
              </a:ext>
            </a:extLst>
          </p:cNvPr>
          <p:cNvSpPr txBox="1"/>
          <p:nvPr/>
        </p:nvSpPr>
        <p:spPr>
          <a:xfrm>
            <a:off x="2561772" y="333984"/>
            <a:ext cx="3644632" cy="523220"/>
          </a:xfrm>
          <a:prstGeom prst="rect">
            <a:avLst/>
          </a:prstGeom>
          <a:noFill/>
        </p:spPr>
        <p:txBody>
          <a:bodyPr wrap="square">
            <a:spAutoFit/>
          </a:bodyPr>
          <a:lstStyle/>
          <a:p>
            <a:pPr algn="ctr" rtl="1"/>
            <a:r>
              <a:rPr lang="he-IL" sz="2800" b="1" dirty="0">
                <a:latin typeface="Segoe UI Semibold" panose="020B0702040204020203" pitchFamily="34" charset="0"/>
                <a:cs typeface="Segoe UI Semibold" panose="020B0702040204020203" pitchFamily="34" charset="0"/>
              </a:rPr>
              <a:t>תיאור תהליך העבודה</a:t>
            </a:r>
            <a:endParaRPr lang="he-IL" sz="28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33205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9B98BDF7-3448-14C8-65DB-6EFDD52D2004}"/>
              </a:ext>
            </a:extLst>
          </p:cNvPr>
          <p:cNvSpPr txBox="1"/>
          <p:nvPr/>
        </p:nvSpPr>
        <p:spPr>
          <a:xfrm>
            <a:off x="0" y="308362"/>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044910" y="1402822"/>
            <a:ext cx="6941631" cy="2118593"/>
          </a:xfrm>
          <a:prstGeom prst="rect">
            <a:avLst/>
          </a:prstGeom>
          <a:noFill/>
        </p:spPr>
        <p:txBody>
          <a:bodyPr wrap="square">
            <a:spAutoFit/>
          </a:bodyPr>
          <a:lstStyle/>
          <a:p>
            <a:pPr algn="just" rtl="1">
              <a:lnSpc>
                <a:spcPct val="150000"/>
              </a:lnSpc>
              <a:spcBef>
                <a:spcPts val="0"/>
              </a:spcBef>
              <a:spcAft>
                <a:spcPts val="0"/>
              </a:spcAft>
            </a:pPr>
            <a:r>
              <a:rPr lang="he-IL" sz="1800" b="0" i="0" u="none" strike="noStrike" dirty="0">
                <a:solidFill>
                  <a:srgbClr val="000000"/>
                </a:solidFill>
                <a:effectLst/>
                <a:latin typeface="Arial" panose="020B0604020202020204" pitchFamily="34" charset="0"/>
              </a:rPr>
              <a:t>לצורך העמקה בנבכי הדאטה , חיפשנו חומרי עזר במשאבים הזמינים: </a:t>
            </a:r>
            <a:r>
              <a:rPr lang="en-US" sz="1800" dirty="0" err="1">
                <a:latin typeface="Arial" panose="020B0604020202020204" pitchFamily="34" charset="0"/>
              </a:rPr>
              <a:t>chatGpt</a:t>
            </a:r>
            <a:r>
              <a:rPr lang="he-IL" sz="1800" dirty="0">
                <a:latin typeface="Arial" panose="020B0604020202020204" pitchFamily="34" charset="0"/>
              </a:rPr>
              <a:t>, </a:t>
            </a:r>
            <a:r>
              <a:rPr lang="en-US" sz="1800" dirty="0">
                <a:latin typeface="Arial" panose="020B0604020202020204" pitchFamily="34" charset="0"/>
              </a:rPr>
              <a:t>google</a:t>
            </a:r>
            <a:r>
              <a:rPr lang="he-IL" sz="1800" dirty="0">
                <a:latin typeface="Arial" panose="020B0604020202020204" pitchFamily="34" charset="0"/>
              </a:rPr>
              <a:t>, וכמובן האתר של </a:t>
            </a:r>
            <a:r>
              <a:rPr lang="en-US" sz="1800" dirty="0">
                <a:latin typeface="Arial" panose="020B0604020202020204" pitchFamily="34" charset="0"/>
              </a:rPr>
              <a:t>Microsoft</a:t>
            </a:r>
            <a:r>
              <a:rPr lang="he-IL" sz="1800" dirty="0">
                <a:latin typeface="Arial" panose="020B0604020202020204" pitchFamily="34" charset="0"/>
              </a:rPr>
              <a:t>. </a:t>
            </a:r>
          </a:p>
          <a:p>
            <a:pPr algn="just" rtl="1">
              <a:lnSpc>
                <a:spcPct val="150000"/>
              </a:lnSpc>
              <a:spcBef>
                <a:spcPts val="0"/>
              </a:spcBef>
              <a:spcAft>
                <a:spcPts val="0"/>
              </a:spcAft>
            </a:pPr>
            <a:r>
              <a:rPr lang="he-IL" sz="1800" dirty="0">
                <a:latin typeface="Arial" panose="020B0604020202020204" pitchFamily="34" charset="0"/>
              </a:rPr>
              <a:t>עמית אף מצא קובץ המלקט ומפרט על כל </a:t>
            </a:r>
            <a:r>
              <a:rPr lang="he-IL" sz="1800" dirty="0">
                <a:latin typeface="Arial" panose="020B0604020202020204" pitchFamily="34" charset="0"/>
                <a:hlinkClick r:id="rId3"/>
              </a:rPr>
              <a:t>הטבלאות והקשרים ביניהם.</a:t>
            </a:r>
            <a:endParaRPr lang="he-IL" sz="1800" dirty="0">
              <a:latin typeface="Arial" panose="020B0604020202020204" pitchFamily="34" charset="0"/>
            </a:endParaRPr>
          </a:p>
          <a:p>
            <a:pPr algn="just" rtl="1">
              <a:lnSpc>
                <a:spcPct val="150000"/>
              </a:lnSpc>
              <a:spcBef>
                <a:spcPts val="0"/>
              </a:spcBef>
              <a:spcAft>
                <a:spcPts val="0"/>
              </a:spcAft>
            </a:pPr>
            <a:r>
              <a:rPr lang="he-IL" sz="1800" dirty="0">
                <a:latin typeface="Arial" panose="020B0604020202020204" pitchFamily="34" charset="0"/>
              </a:rPr>
              <a:t>דודי דיבר עם טליה והתברר שברווחיות הכוונה להפחתה של מחיר העלות בלבד אז שינינו דיסקט </a:t>
            </a:r>
            <a:r>
              <a:rPr lang="he-IL" sz="1800" dirty="0">
                <a:latin typeface="Arial" panose="020B0604020202020204" pitchFamily="34" charset="0"/>
                <a:sym typeface="Wingdings" panose="05000000000000000000" pitchFamily="2" charset="2"/>
              </a:rPr>
              <a:t></a:t>
            </a:r>
            <a:endParaRPr lang="he-IL" dirty="0"/>
          </a:p>
        </p:txBody>
      </p:sp>
      <p:sp>
        <p:nvSpPr>
          <p:cNvPr id="5" name="TextBox 4">
            <a:extLst>
              <a:ext uri="{FF2B5EF4-FFF2-40B4-BE49-F238E27FC236}">
                <a16:creationId xmlns:a16="http://schemas.microsoft.com/office/drawing/2014/main" id="{42A9E286-9036-093F-B512-F58444F64018}"/>
              </a:ext>
            </a:extLst>
          </p:cNvPr>
          <p:cNvSpPr txBox="1"/>
          <p:nvPr/>
        </p:nvSpPr>
        <p:spPr>
          <a:xfrm>
            <a:off x="3056743" y="285330"/>
            <a:ext cx="2917963" cy="954107"/>
          </a:xfrm>
          <a:prstGeom prst="rect">
            <a:avLst/>
          </a:prstGeom>
          <a:noFill/>
        </p:spPr>
        <p:txBody>
          <a:bodyPr wrap="square">
            <a:spAutoFit/>
          </a:bodyPr>
          <a:lstStyle/>
          <a:p>
            <a:pPr algn="ctr" rtl="1"/>
            <a:r>
              <a:rPr lang="he-IL" sz="2800" b="1" dirty="0">
                <a:latin typeface="Segoe UI Semibold" panose="020B0702040204020203" pitchFamily="34" charset="0"/>
                <a:cs typeface="Segoe UI Semibold" panose="020B0702040204020203" pitchFamily="34" charset="0"/>
              </a:rPr>
              <a:t>איסוף הדאטה</a:t>
            </a:r>
          </a:p>
          <a:p>
            <a:pPr algn="ctr" rtl="1"/>
            <a:r>
              <a:rPr lang="he-IL" sz="2800" dirty="0">
                <a:latin typeface="Segoe UI Semilight" panose="020B0402040204020203" pitchFamily="34" charset="0"/>
                <a:cs typeface="Segoe UI Semilight" panose="020B0402040204020203" pitchFamily="34" charset="0"/>
              </a:rPr>
              <a:t> (כמעט אבדנו):</a:t>
            </a:r>
          </a:p>
        </p:txBody>
      </p:sp>
    </p:spTree>
    <p:extLst>
      <p:ext uri="{BB962C8B-B14F-4D97-AF65-F5344CB8AC3E}">
        <p14:creationId xmlns:p14="http://schemas.microsoft.com/office/powerpoint/2010/main" val="140393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A39F6493-A96C-32ED-350B-5F409FC21C35}"/>
              </a:ext>
            </a:extLst>
          </p:cNvPr>
          <p:cNvSpPr txBox="1"/>
          <p:nvPr/>
        </p:nvSpPr>
        <p:spPr>
          <a:xfrm>
            <a:off x="0" y="232112"/>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012875" y="870793"/>
            <a:ext cx="6941631" cy="1287532"/>
          </a:xfrm>
          <a:prstGeom prst="rect">
            <a:avLst/>
          </a:prstGeom>
          <a:noFill/>
        </p:spPr>
        <p:txBody>
          <a:bodyPr wrap="square">
            <a:spAutoFit/>
          </a:bodyPr>
          <a:lstStyle/>
          <a:p>
            <a:pPr algn="just" rtl="1">
              <a:lnSpc>
                <a:spcPct val="150000"/>
              </a:lnSpc>
              <a:spcBef>
                <a:spcPts val="0"/>
              </a:spcBef>
              <a:spcAft>
                <a:spcPts val="0"/>
              </a:spcAft>
            </a:pPr>
            <a:r>
              <a:rPr lang="he-IL" sz="1800" b="0" i="0" u="none" strike="noStrike" dirty="0">
                <a:solidFill>
                  <a:srgbClr val="000000"/>
                </a:solidFill>
                <a:effectLst/>
                <a:latin typeface="Arial" panose="020B0604020202020204" pitchFamily="34" charset="0"/>
              </a:rPr>
              <a:t>עברנו על הטבלאות המרכזיות (הזמנות ומוצרים) וראינו מה העמודות הנדרשות למתן מענה על השאלות העסקיות (לא שכחנו את השאלה שלישית). קיבצנו את העמודות לטבלה זמנית עליה נוכל לבצע את הניתוחים השונים:  </a:t>
            </a:r>
            <a:endParaRPr lang="he-IL" dirty="0"/>
          </a:p>
        </p:txBody>
      </p:sp>
      <p:sp>
        <p:nvSpPr>
          <p:cNvPr id="5" name="TextBox 4">
            <a:extLst>
              <a:ext uri="{FF2B5EF4-FFF2-40B4-BE49-F238E27FC236}">
                <a16:creationId xmlns:a16="http://schemas.microsoft.com/office/drawing/2014/main" id="{42A9E286-9036-093F-B512-F58444F64018}"/>
              </a:ext>
            </a:extLst>
          </p:cNvPr>
          <p:cNvSpPr txBox="1"/>
          <p:nvPr/>
        </p:nvSpPr>
        <p:spPr>
          <a:xfrm>
            <a:off x="2757368" y="311338"/>
            <a:ext cx="3629253" cy="523220"/>
          </a:xfrm>
          <a:prstGeom prst="rect">
            <a:avLst/>
          </a:prstGeom>
          <a:noFill/>
        </p:spPr>
        <p:txBody>
          <a:bodyPr wrap="square">
            <a:spAutoFit/>
          </a:bodyPr>
          <a:lstStyle/>
          <a:p>
            <a:pPr algn="ctr" rtl="1"/>
            <a:r>
              <a:rPr lang="he-IL" sz="2800" b="1" dirty="0">
                <a:latin typeface="Segoe UI Semibold" panose="020B0702040204020203" pitchFamily="34" charset="0"/>
                <a:cs typeface="Segoe UI Semibold" panose="020B0702040204020203" pitchFamily="34" charset="0"/>
              </a:rPr>
              <a:t>תהליך הניתוח</a:t>
            </a:r>
          </a:p>
        </p:txBody>
      </p:sp>
      <p:pic>
        <p:nvPicPr>
          <p:cNvPr id="7" name="תמונה 6" descr="תמונה שמכילה טקסט, בתוך מבנה&#10;&#10;התיאור נוצר באופן אוטומטי">
            <a:extLst>
              <a:ext uri="{FF2B5EF4-FFF2-40B4-BE49-F238E27FC236}">
                <a16:creationId xmlns:a16="http://schemas.microsoft.com/office/drawing/2014/main" id="{0C93EC96-BB57-67E3-6FCE-565607C61AC3}"/>
              </a:ext>
            </a:extLst>
          </p:cNvPr>
          <p:cNvPicPr>
            <a:picLocks noChangeAspect="1"/>
          </p:cNvPicPr>
          <p:nvPr/>
        </p:nvPicPr>
        <p:blipFill>
          <a:blip r:embed="rId3"/>
          <a:stretch>
            <a:fillRect/>
          </a:stretch>
        </p:blipFill>
        <p:spPr>
          <a:xfrm>
            <a:off x="499402" y="2194560"/>
            <a:ext cx="7631723" cy="2677959"/>
          </a:xfrm>
          <a:prstGeom prst="rect">
            <a:avLst/>
          </a:prstGeom>
        </p:spPr>
      </p:pic>
    </p:spTree>
    <p:extLst>
      <p:ext uri="{BB962C8B-B14F-4D97-AF65-F5344CB8AC3E}">
        <p14:creationId xmlns:p14="http://schemas.microsoft.com/office/powerpoint/2010/main" val="352200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A39F6493-A96C-32ED-350B-5F409FC21C35}"/>
              </a:ext>
            </a:extLst>
          </p:cNvPr>
          <p:cNvSpPr txBox="1"/>
          <p:nvPr/>
        </p:nvSpPr>
        <p:spPr>
          <a:xfrm>
            <a:off x="0" y="260243"/>
            <a:ext cx="9144000" cy="4330545"/>
          </a:xfrm>
          <a:prstGeom prst="rect">
            <a:avLst/>
          </a:prstGeom>
          <a:solidFill>
            <a:schemeClr val="bg1">
              <a:alpha val="35000"/>
            </a:schemeClr>
          </a:solidFill>
        </p:spPr>
        <p:txBody>
          <a:bodyPr wrap="square" rtlCol="1">
            <a:spAutoFit/>
          </a:bodyPr>
          <a:lstStyle/>
          <a:p>
            <a:endParaRPr lang="he-IL" dirty="0"/>
          </a:p>
        </p:txBody>
      </p:sp>
      <p:sp>
        <p:nvSpPr>
          <p:cNvPr id="5" name="TextBox 4">
            <a:extLst>
              <a:ext uri="{FF2B5EF4-FFF2-40B4-BE49-F238E27FC236}">
                <a16:creationId xmlns:a16="http://schemas.microsoft.com/office/drawing/2014/main" id="{42A9E286-9036-093F-B512-F58444F64018}"/>
              </a:ext>
            </a:extLst>
          </p:cNvPr>
          <p:cNvSpPr txBox="1"/>
          <p:nvPr/>
        </p:nvSpPr>
        <p:spPr>
          <a:xfrm>
            <a:off x="1937662" y="480439"/>
            <a:ext cx="4796296" cy="523220"/>
          </a:xfrm>
          <a:prstGeom prst="rect">
            <a:avLst/>
          </a:prstGeom>
          <a:noFill/>
        </p:spPr>
        <p:txBody>
          <a:bodyPr wrap="square">
            <a:spAutoFit/>
          </a:bodyPr>
          <a:lstStyle/>
          <a:p>
            <a:pPr algn="ctr" rtl="1"/>
            <a:r>
              <a:rPr lang="he-IL" sz="2800" b="1" dirty="0">
                <a:latin typeface="Segoe UI Semibold" panose="020B0702040204020203" pitchFamily="34" charset="0"/>
                <a:cs typeface="Segoe UI Semibold" panose="020B0702040204020203" pitchFamily="34" charset="0"/>
              </a:rPr>
              <a:t>האם קיימת עונתיות ברווחיות?</a:t>
            </a:r>
          </a:p>
        </p:txBody>
      </p:sp>
      <p:graphicFrame>
        <p:nvGraphicFramePr>
          <p:cNvPr id="6" name="Chart 1">
            <a:extLst>
              <a:ext uri="{FF2B5EF4-FFF2-40B4-BE49-F238E27FC236}">
                <a16:creationId xmlns:a16="http://schemas.microsoft.com/office/drawing/2014/main" id="{00383051-49B8-C8CA-2C42-B6892088749D}"/>
              </a:ext>
            </a:extLst>
          </p:cNvPr>
          <p:cNvGraphicFramePr>
            <a:graphicFrameLocks/>
          </p:cNvGraphicFramePr>
          <p:nvPr>
            <p:extLst>
              <p:ext uri="{D42A27DB-BD31-4B8C-83A1-F6EECF244321}">
                <p14:modId xmlns:p14="http://schemas.microsoft.com/office/powerpoint/2010/main" val="4091229833"/>
              </p:ext>
            </p:extLst>
          </p:nvPr>
        </p:nvGraphicFramePr>
        <p:xfrm>
          <a:off x="567245" y="1126441"/>
          <a:ext cx="7911025" cy="2890618"/>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מחבר ישר 6">
            <a:extLst>
              <a:ext uri="{FF2B5EF4-FFF2-40B4-BE49-F238E27FC236}">
                <a16:creationId xmlns:a16="http://schemas.microsoft.com/office/drawing/2014/main" id="{55777368-8C00-575D-4742-4C2525B5CFC5}"/>
              </a:ext>
            </a:extLst>
          </p:cNvPr>
          <p:cNvCxnSpPr/>
          <p:nvPr/>
        </p:nvCxnSpPr>
        <p:spPr>
          <a:xfrm>
            <a:off x="6154617" y="1561514"/>
            <a:ext cx="0" cy="2060917"/>
          </a:xfrm>
          <a:prstGeom prst="line">
            <a:avLst/>
          </a:prstGeom>
          <a:ln w="9525" cap="flat" cmpd="sng" algn="ctr">
            <a:solidFill>
              <a:srgbClr val="05051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מחבר ישר 7">
            <a:extLst>
              <a:ext uri="{FF2B5EF4-FFF2-40B4-BE49-F238E27FC236}">
                <a16:creationId xmlns:a16="http://schemas.microsoft.com/office/drawing/2014/main" id="{822DB62F-9E68-4B01-B30B-24B3B94585BB}"/>
              </a:ext>
            </a:extLst>
          </p:cNvPr>
          <p:cNvCxnSpPr/>
          <p:nvPr/>
        </p:nvCxnSpPr>
        <p:spPr>
          <a:xfrm>
            <a:off x="4511154" y="1542461"/>
            <a:ext cx="0" cy="2060917"/>
          </a:xfrm>
          <a:prstGeom prst="line">
            <a:avLst/>
          </a:prstGeom>
          <a:ln w="9525" cap="flat" cmpd="sng" algn="ctr">
            <a:solidFill>
              <a:srgbClr val="05051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מחבר ישר 8">
            <a:extLst>
              <a:ext uri="{FF2B5EF4-FFF2-40B4-BE49-F238E27FC236}">
                <a16:creationId xmlns:a16="http://schemas.microsoft.com/office/drawing/2014/main" id="{BA3C98C3-F449-7E0F-8A62-B0374CDA6DCA}"/>
              </a:ext>
            </a:extLst>
          </p:cNvPr>
          <p:cNvCxnSpPr/>
          <p:nvPr/>
        </p:nvCxnSpPr>
        <p:spPr>
          <a:xfrm>
            <a:off x="2851057" y="1577921"/>
            <a:ext cx="0" cy="2060917"/>
          </a:xfrm>
          <a:prstGeom prst="line">
            <a:avLst/>
          </a:prstGeom>
          <a:ln w="9525" cap="flat" cmpd="sng" algn="ctr">
            <a:solidFill>
              <a:srgbClr val="05051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תיבת טקסט 9">
            <a:extLst>
              <a:ext uri="{FF2B5EF4-FFF2-40B4-BE49-F238E27FC236}">
                <a16:creationId xmlns:a16="http://schemas.microsoft.com/office/drawing/2014/main" id="{98B689E3-6690-8148-FFEB-8824A4E157BE}"/>
              </a:ext>
            </a:extLst>
          </p:cNvPr>
          <p:cNvSpPr txBox="1"/>
          <p:nvPr/>
        </p:nvSpPr>
        <p:spPr>
          <a:xfrm>
            <a:off x="1688185" y="1577921"/>
            <a:ext cx="682283" cy="261610"/>
          </a:xfrm>
          <a:prstGeom prst="rect">
            <a:avLst/>
          </a:prstGeom>
          <a:noFill/>
          <a:ln>
            <a:noFill/>
          </a:ln>
        </p:spPr>
        <p:txBody>
          <a:bodyPr wrap="square" rtlCol="1">
            <a:spAutoFit/>
          </a:bodyPr>
          <a:lstStyle/>
          <a:p>
            <a:r>
              <a:rPr lang="he-IL" sz="1100" dirty="0">
                <a:latin typeface="Segoe UI Semibold" panose="020B0702040204020203" pitchFamily="34" charset="0"/>
                <a:cs typeface="Segoe UI Semibold" panose="020B0702040204020203" pitchFamily="34" charset="0"/>
              </a:rPr>
              <a:t>רבעון א</a:t>
            </a:r>
          </a:p>
        </p:txBody>
      </p:sp>
      <p:sp>
        <p:nvSpPr>
          <p:cNvPr id="12" name="תיבת טקסט 11">
            <a:extLst>
              <a:ext uri="{FF2B5EF4-FFF2-40B4-BE49-F238E27FC236}">
                <a16:creationId xmlns:a16="http://schemas.microsoft.com/office/drawing/2014/main" id="{AA27EAA4-D3EC-5626-A60B-AFB1797C5514}"/>
              </a:ext>
            </a:extLst>
          </p:cNvPr>
          <p:cNvSpPr txBox="1"/>
          <p:nvPr/>
        </p:nvSpPr>
        <p:spPr>
          <a:xfrm>
            <a:off x="5032666" y="1589639"/>
            <a:ext cx="682283" cy="261610"/>
          </a:xfrm>
          <a:prstGeom prst="rect">
            <a:avLst/>
          </a:prstGeom>
          <a:noFill/>
          <a:ln>
            <a:noFill/>
          </a:ln>
        </p:spPr>
        <p:txBody>
          <a:bodyPr wrap="square" rtlCol="1">
            <a:spAutoFit/>
          </a:bodyPr>
          <a:lstStyle/>
          <a:p>
            <a:r>
              <a:rPr lang="he-IL" sz="1100" dirty="0">
                <a:latin typeface="Segoe UI Semibold" panose="020B0702040204020203" pitchFamily="34" charset="0"/>
                <a:cs typeface="Segoe UI Semibold" panose="020B0702040204020203" pitchFamily="34" charset="0"/>
              </a:rPr>
              <a:t>רבעון ג</a:t>
            </a:r>
          </a:p>
        </p:txBody>
      </p:sp>
      <p:sp>
        <p:nvSpPr>
          <p:cNvPr id="13" name="תיבת טקסט 12">
            <a:extLst>
              <a:ext uri="{FF2B5EF4-FFF2-40B4-BE49-F238E27FC236}">
                <a16:creationId xmlns:a16="http://schemas.microsoft.com/office/drawing/2014/main" id="{A18A460E-48D2-AA67-4709-34C5A8E50A3B}"/>
              </a:ext>
            </a:extLst>
          </p:cNvPr>
          <p:cNvSpPr txBox="1"/>
          <p:nvPr/>
        </p:nvSpPr>
        <p:spPr>
          <a:xfrm>
            <a:off x="6604829" y="1584947"/>
            <a:ext cx="682283" cy="261610"/>
          </a:xfrm>
          <a:prstGeom prst="rect">
            <a:avLst/>
          </a:prstGeom>
          <a:noFill/>
          <a:ln>
            <a:noFill/>
          </a:ln>
        </p:spPr>
        <p:txBody>
          <a:bodyPr wrap="square" rtlCol="1">
            <a:spAutoFit/>
          </a:bodyPr>
          <a:lstStyle/>
          <a:p>
            <a:r>
              <a:rPr lang="he-IL" sz="1100" dirty="0">
                <a:latin typeface="Segoe UI Semibold" panose="020B0702040204020203" pitchFamily="34" charset="0"/>
                <a:cs typeface="Segoe UI Semibold" panose="020B0702040204020203" pitchFamily="34" charset="0"/>
              </a:rPr>
              <a:t>רבעון ד</a:t>
            </a:r>
          </a:p>
        </p:txBody>
      </p:sp>
      <p:sp>
        <p:nvSpPr>
          <p:cNvPr id="14" name="אליפסה 13">
            <a:extLst>
              <a:ext uri="{FF2B5EF4-FFF2-40B4-BE49-F238E27FC236}">
                <a16:creationId xmlns:a16="http://schemas.microsoft.com/office/drawing/2014/main" id="{3255D0B7-BC85-2E46-7057-9668B9F29085}"/>
              </a:ext>
            </a:extLst>
          </p:cNvPr>
          <p:cNvSpPr/>
          <p:nvPr/>
        </p:nvSpPr>
        <p:spPr>
          <a:xfrm>
            <a:off x="6549521" y="1744932"/>
            <a:ext cx="808890" cy="11676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6399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9" name="TextBox 1">
            <a:extLst>
              <a:ext uri="{FF2B5EF4-FFF2-40B4-BE49-F238E27FC236}">
                <a16:creationId xmlns:a16="http://schemas.microsoft.com/office/drawing/2014/main" id="{B6CECA27-E01C-F7C5-2D9F-977534E36394}"/>
              </a:ext>
            </a:extLst>
          </p:cNvPr>
          <p:cNvSpPr txBox="1"/>
          <p:nvPr/>
        </p:nvSpPr>
        <p:spPr>
          <a:xfrm>
            <a:off x="-1" y="348004"/>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101183" y="3809663"/>
            <a:ext cx="6941631" cy="1138773"/>
          </a:xfrm>
          <a:prstGeom prst="rect">
            <a:avLst/>
          </a:prstGeom>
          <a:noFill/>
        </p:spPr>
        <p:txBody>
          <a:bodyPr wrap="square">
            <a:spAutoFit/>
          </a:bodyPr>
          <a:lstStyle/>
          <a:p>
            <a:pPr marL="285750" indent="-285750" algn="just" rtl="1">
              <a:spcBef>
                <a:spcPts val="0"/>
              </a:spcBef>
              <a:spcAft>
                <a:spcPts val="0"/>
              </a:spcAft>
              <a:buFont typeface="Arial" panose="020B0604020202020204" pitchFamily="34" charset="0"/>
              <a:buChar char="•"/>
            </a:pPr>
            <a:r>
              <a:rPr lang="he-IL" sz="1800" dirty="0">
                <a:latin typeface="Arial" panose="020B0604020202020204" pitchFamily="34" charset="0"/>
                <a:cs typeface="Arial" panose="020B0604020202020204" pitchFamily="34" charset="0"/>
              </a:rPr>
              <a:t>לאחר חבלי לידה בשנתה הראשונה של החברה, כיום המגמה חיובית</a:t>
            </a:r>
          </a:p>
          <a:p>
            <a:pPr marL="285750" indent="-285750" algn="just" rtl="1">
              <a:buFont typeface="Arial" panose="020B0604020202020204" pitchFamily="34" charset="0"/>
              <a:buChar char="•"/>
            </a:pPr>
            <a:r>
              <a:rPr lang="he-IL" sz="1800" dirty="0">
                <a:latin typeface="Arial" panose="020B0604020202020204" pitchFamily="34" charset="0"/>
                <a:cs typeface="Arial" panose="020B0604020202020204" pitchFamily="34" charset="0"/>
              </a:rPr>
              <a:t>חודש נובמבר מאופיין כחודש החזק ביותר ברבעון 4 בכל שנה, ובסה"כ כחודש הרווחי ביותר</a:t>
            </a:r>
          </a:p>
          <a:p>
            <a:pPr marL="285750" indent="-285750" algn="just" rtl="1">
              <a:buFont typeface="Arial" panose="020B0604020202020204" pitchFamily="34" charset="0"/>
              <a:buChar char="•"/>
            </a:pPr>
            <a:endParaRPr lang="he-IL" dirty="0">
              <a:latin typeface="Segoe UI Semilight" panose="020B0402040204020203" pitchFamily="34" charset="0"/>
              <a:cs typeface="Segoe UI Semilight" panose="020B0402040204020203" pitchFamily="34" charset="0"/>
            </a:endParaRPr>
          </a:p>
        </p:txBody>
      </p:sp>
      <p:sp>
        <p:nvSpPr>
          <p:cNvPr id="5" name="TextBox 4">
            <a:extLst>
              <a:ext uri="{FF2B5EF4-FFF2-40B4-BE49-F238E27FC236}">
                <a16:creationId xmlns:a16="http://schemas.microsoft.com/office/drawing/2014/main" id="{42A9E286-9036-093F-B512-F58444F64018}"/>
              </a:ext>
            </a:extLst>
          </p:cNvPr>
          <p:cNvSpPr txBox="1"/>
          <p:nvPr/>
        </p:nvSpPr>
        <p:spPr>
          <a:xfrm>
            <a:off x="1331999" y="284307"/>
            <a:ext cx="6710815" cy="707886"/>
          </a:xfrm>
          <a:prstGeom prst="rect">
            <a:avLst/>
          </a:prstGeom>
          <a:noFill/>
        </p:spPr>
        <p:txBody>
          <a:bodyPr wrap="square">
            <a:spAutoFit/>
          </a:bodyPr>
          <a:lstStyle/>
          <a:p>
            <a:pPr algn="ctr" rtl="1"/>
            <a:r>
              <a:rPr lang="he-IL" sz="2000" dirty="0">
                <a:latin typeface="Segoe UI Semibold" panose="020B0702040204020203" pitchFamily="34" charset="0"/>
                <a:cs typeface="Segoe UI Semibold" panose="020B0702040204020203" pitchFamily="34" charset="0"/>
              </a:rPr>
              <a:t>האם ישנה מגמת עלייה או ירידה בנתוני החברה לאורך החודשים והשנים?</a:t>
            </a:r>
          </a:p>
        </p:txBody>
      </p:sp>
      <p:graphicFrame>
        <p:nvGraphicFramePr>
          <p:cNvPr id="7" name="Chart 1">
            <a:extLst>
              <a:ext uri="{FF2B5EF4-FFF2-40B4-BE49-F238E27FC236}">
                <a16:creationId xmlns:a16="http://schemas.microsoft.com/office/drawing/2014/main" id="{A06D16B3-C2EE-3305-D088-F626CEA2F24D}"/>
              </a:ext>
            </a:extLst>
          </p:cNvPr>
          <p:cNvGraphicFramePr>
            <a:graphicFrameLocks/>
          </p:cNvGraphicFramePr>
          <p:nvPr>
            <p:extLst>
              <p:ext uri="{D42A27DB-BD31-4B8C-83A1-F6EECF244321}">
                <p14:modId xmlns:p14="http://schemas.microsoft.com/office/powerpoint/2010/main" val="2298955338"/>
              </p:ext>
            </p:extLst>
          </p:nvPr>
        </p:nvGraphicFramePr>
        <p:xfrm>
          <a:off x="-1" y="974559"/>
          <a:ext cx="9144000" cy="2835104"/>
        </p:xfrm>
        <a:graphic>
          <a:graphicData uri="http://schemas.openxmlformats.org/drawingml/2006/chart">
            <c:chart xmlns:c="http://schemas.openxmlformats.org/drawingml/2006/chart" xmlns:r="http://schemas.openxmlformats.org/officeDocument/2006/relationships" r:id="rId3"/>
          </a:graphicData>
        </a:graphic>
      </p:graphicFrame>
      <p:sp>
        <p:nvSpPr>
          <p:cNvPr id="8" name="תיבת טקסט 7">
            <a:extLst>
              <a:ext uri="{FF2B5EF4-FFF2-40B4-BE49-F238E27FC236}">
                <a16:creationId xmlns:a16="http://schemas.microsoft.com/office/drawing/2014/main" id="{B197FE12-0825-12EF-AD96-E6D12D53785C}"/>
              </a:ext>
            </a:extLst>
          </p:cNvPr>
          <p:cNvSpPr txBox="1"/>
          <p:nvPr/>
        </p:nvSpPr>
        <p:spPr>
          <a:xfrm>
            <a:off x="1332000" y="1402313"/>
            <a:ext cx="453600" cy="261610"/>
          </a:xfrm>
          <a:prstGeom prst="rect">
            <a:avLst/>
          </a:prstGeom>
          <a:noFill/>
        </p:spPr>
        <p:txBody>
          <a:bodyPr wrap="square" rtlCol="1">
            <a:spAutoFit/>
          </a:bodyPr>
          <a:lstStyle/>
          <a:p>
            <a:pPr algn="ctr"/>
            <a:r>
              <a:rPr lang="he-IL" sz="1100" dirty="0">
                <a:latin typeface="Segoe UI Semilight" panose="020B0402040204020203" pitchFamily="34" charset="0"/>
                <a:cs typeface="Segoe UI Semilight" panose="020B0402040204020203" pitchFamily="34" charset="0"/>
              </a:rPr>
              <a:t>2011</a:t>
            </a:r>
          </a:p>
        </p:txBody>
      </p:sp>
    </p:spTree>
    <p:extLst>
      <p:ext uri="{BB962C8B-B14F-4D97-AF65-F5344CB8AC3E}">
        <p14:creationId xmlns:p14="http://schemas.microsoft.com/office/powerpoint/2010/main" val="177600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TextBox 1">
            <a:extLst>
              <a:ext uri="{FF2B5EF4-FFF2-40B4-BE49-F238E27FC236}">
                <a16:creationId xmlns:a16="http://schemas.microsoft.com/office/drawing/2014/main" id="{A39F6493-A96C-32ED-350B-5F409FC21C35}"/>
              </a:ext>
            </a:extLst>
          </p:cNvPr>
          <p:cNvSpPr txBox="1"/>
          <p:nvPr/>
        </p:nvSpPr>
        <p:spPr>
          <a:xfrm>
            <a:off x="0" y="260243"/>
            <a:ext cx="9144000" cy="4330545"/>
          </a:xfrm>
          <a:prstGeom prst="rect">
            <a:avLst/>
          </a:prstGeom>
          <a:solidFill>
            <a:schemeClr val="bg1">
              <a:alpha val="35000"/>
            </a:schemeClr>
          </a:solidFill>
        </p:spPr>
        <p:txBody>
          <a:bodyPr wrap="square" rtlCol="1">
            <a:spAutoFit/>
          </a:bodyPr>
          <a:lstStyle/>
          <a:p>
            <a:endParaRPr lang="he-IL" dirty="0"/>
          </a:p>
        </p:txBody>
      </p:sp>
      <p:sp>
        <p:nvSpPr>
          <p:cNvPr id="3" name="TextBox 2">
            <a:extLst>
              <a:ext uri="{FF2B5EF4-FFF2-40B4-BE49-F238E27FC236}">
                <a16:creationId xmlns:a16="http://schemas.microsoft.com/office/drawing/2014/main" id="{42D221CF-88E4-E8F6-E750-3908BA2D9458}"/>
              </a:ext>
            </a:extLst>
          </p:cNvPr>
          <p:cNvSpPr txBox="1"/>
          <p:nvPr/>
        </p:nvSpPr>
        <p:spPr>
          <a:xfrm>
            <a:off x="1249335" y="3866929"/>
            <a:ext cx="6546845" cy="646331"/>
          </a:xfrm>
          <a:prstGeom prst="rect">
            <a:avLst/>
          </a:prstGeom>
          <a:noFill/>
        </p:spPr>
        <p:txBody>
          <a:bodyPr wrap="square">
            <a:spAutoFit/>
          </a:bodyPr>
          <a:lstStyle/>
          <a:p>
            <a:pPr marL="285750" indent="-285750" algn="just" rtl="1">
              <a:buFont typeface="Arial" panose="020B0604020202020204" pitchFamily="34" charset="0"/>
              <a:buChar char="•"/>
            </a:pPr>
            <a:r>
              <a:rPr lang="he-IL" sz="1800" dirty="0">
                <a:latin typeface="Arial" panose="020B0604020202020204" pitchFamily="34" charset="0"/>
              </a:rPr>
              <a:t>המגמה השנתית בעלייה למרות ירידה משמעותית ב2012.</a:t>
            </a:r>
          </a:p>
          <a:p>
            <a:pPr marL="285750" indent="-285750" algn="just" rtl="1">
              <a:buFont typeface="Arial" panose="020B0604020202020204" pitchFamily="34" charset="0"/>
              <a:buChar char="•"/>
            </a:pPr>
            <a:r>
              <a:rPr lang="he-IL" sz="1800" dirty="0">
                <a:latin typeface="Arial" panose="020B0604020202020204" pitchFamily="34" charset="0"/>
              </a:rPr>
              <a:t>שנת 2014 מסתמנת כרווחית ביותר בפער קטן לעומת 2013.</a:t>
            </a:r>
          </a:p>
        </p:txBody>
      </p:sp>
      <p:sp>
        <p:nvSpPr>
          <p:cNvPr id="5" name="TextBox 4">
            <a:extLst>
              <a:ext uri="{FF2B5EF4-FFF2-40B4-BE49-F238E27FC236}">
                <a16:creationId xmlns:a16="http://schemas.microsoft.com/office/drawing/2014/main" id="{42A9E286-9036-093F-B512-F58444F64018}"/>
              </a:ext>
            </a:extLst>
          </p:cNvPr>
          <p:cNvSpPr txBox="1"/>
          <p:nvPr/>
        </p:nvSpPr>
        <p:spPr>
          <a:xfrm>
            <a:off x="827315" y="402652"/>
            <a:ext cx="7091130" cy="400110"/>
          </a:xfrm>
          <a:prstGeom prst="rect">
            <a:avLst/>
          </a:prstGeom>
          <a:noFill/>
        </p:spPr>
        <p:txBody>
          <a:bodyPr wrap="square">
            <a:spAutoFit/>
          </a:bodyPr>
          <a:lstStyle/>
          <a:p>
            <a:pPr algn="ctr" rtl="1"/>
            <a:r>
              <a:rPr lang="he-IL" sz="2000" b="1" dirty="0">
                <a:latin typeface="Segoe UI Semibold" panose="020B0702040204020203" pitchFamily="34" charset="0"/>
                <a:cs typeface="Segoe UI Semibold" panose="020B0702040204020203" pitchFamily="34" charset="0"/>
              </a:rPr>
              <a:t>האם ישנה מגמת עלייה או ירידה בנתוני החברה לאורך השנים?</a:t>
            </a:r>
          </a:p>
        </p:txBody>
      </p:sp>
      <p:graphicFrame>
        <p:nvGraphicFramePr>
          <p:cNvPr id="7" name="Chart 2">
            <a:extLst>
              <a:ext uri="{FF2B5EF4-FFF2-40B4-BE49-F238E27FC236}">
                <a16:creationId xmlns:a16="http://schemas.microsoft.com/office/drawing/2014/main" id="{0FD3D9C3-4D51-5146-AEB1-EF90F29D8AAF}"/>
              </a:ext>
            </a:extLst>
          </p:cNvPr>
          <p:cNvGraphicFramePr>
            <a:graphicFrameLocks/>
          </p:cNvGraphicFramePr>
          <p:nvPr>
            <p:extLst>
              <p:ext uri="{D42A27DB-BD31-4B8C-83A1-F6EECF244321}">
                <p14:modId xmlns:p14="http://schemas.microsoft.com/office/powerpoint/2010/main" val="1584476282"/>
              </p:ext>
            </p:extLst>
          </p:nvPr>
        </p:nvGraphicFramePr>
        <p:xfrm>
          <a:off x="566527" y="984101"/>
          <a:ext cx="8010946" cy="2882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0473614"/>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625</TotalTime>
  <Words>1019</Words>
  <Application>Microsoft Office PowerPoint</Application>
  <PresentationFormat>On-screen Show (16:9)</PresentationFormat>
  <Paragraphs>102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Maven Pro</vt:lpstr>
      <vt:lpstr>Segoe UI Semibold</vt:lpstr>
      <vt:lpstr>Segoe UI Semilight</vt:lpstr>
      <vt:lpstr>Nunito</vt:lpstr>
      <vt:lpstr>Arial</vt: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מושקי ליפסקר</dc:creator>
  <cp:lastModifiedBy>עמית בושנסקי</cp:lastModifiedBy>
  <cp:revision>17</cp:revision>
  <dcterms:modified xsi:type="dcterms:W3CDTF">2023-05-07T10:21:18Z</dcterms:modified>
</cp:coreProperties>
</file>