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146847057" r:id="rId11"/>
    <p:sldId id="2146847056" r:id="rId12"/>
    <p:sldId id="2146847058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504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12/25/2024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12/25/2024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12/25/2024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12/25/2024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Employment Burnout Analysis (EBA) 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20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algn="r"/>
            <a:r>
              <a:rPr lang="en-US" sz="2000" b="1" dirty="0">
                <a:solidFill>
                  <a:schemeClr val="bg2"/>
                </a:solidFill>
                <a:latin typeface="Arial"/>
                <a:cs typeface="Arial"/>
              </a:rPr>
              <a:t>AMIT CHAUHAN </a:t>
            </a:r>
            <a:br>
              <a:rPr lang="en-US" sz="2000" b="1" dirty="0">
                <a:solidFill>
                  <a:schemeClr val="bg2"/>
                </a:solidFill>
                <a:latin typeface="Arial"/>
                <a:cs typeface="Arial"/>
              </a:rPr>
            </a:br>
            <a:r>
              <a:rPr lang="en-US" sz="2000" b="1" dirty="0">
                <a:solidFill>
                  <a:schemeClr val="bg2"/>
                </a:solidFill>
                <a:latin typeface="Arial"/>
                <a:cs typeface="Arial"/>
              </a:rPr>
              <a:t>SRM INSTITUTE OF SCIENCE AND TECHNOLOGY</a:t>
            </a:r>
            <a:br>
              <a:rPr lang="en-US" sz="2000" b="1" dirty="0">
                <a:solidFill>
                  <a:schemeClr val="bg2"/>
                </a:solidFill>
                <a:latin typeface="Arial"/>
                <a:cs typeface="Arial"/>
              </a:rPr>
            </a:br>
            <a:r>
              <a:rPr lang="en-US" sz="2000" b="1" dirty="0">
                <a:solidFill>
                  <a:schemeClr val="bg2"/>
                </a:solidFill>
                <a:latin typeface="Arial"/>
                <a:cs typeface="Arial"/>
              </a:rPr>
              <a:t>ECE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647675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dirty="0">
                <a:solidFill>
                  <a:srgbClr val="0F0F0F"/>
                </a:solidFill>
                <a:ea typeface="+mn-lt"/>
                <a:cs typeface="+mn-lt"/>
              </a:rPr>
              <a:t>Summary of the analysis, key findings, and the performance of the model.</a:t>
            </a:r>
          </a:p>
          <a:p>
            <a:pPr marL="305435" indent="-305435"/>
            <a:r>
              <a:rPr lang="en-US" sz="2800" dirty="0">
                <a:solidFill>
                  <a:srgbClr val="0F0F0F"/>
                </a:solidFill>
                <a:ea typeface="+mn-lt"/>
                <a:cs typeface="+mn-lt"/>
              </a:rPr>
              <a:t>Emphasize the importance of predicting employee burnout to mitigate its effects on organizations.</a:t>
            </a:r>
          </a:p>
          <a:p>
            <a:pPr marL="305435" indent="-305435"/>
            <a:r>
              <a:rPr lang="en-US" sz="2800" dirty="0">
                <a:solidFill>
                  <a:srgbClr val="0F0F0F"/>
                </a:solidFill>
                <a:ea typeface="+mn-lt"/>
                <a:cs typeface="+mn-lt"/>
              </a:rPr>
              <a:t>Briefly touch upon the limitations of the current model and the scope for further improvements.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14" y="658560"/>
            <a:ext cx="11029615" cy="4673324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305435" indent="-305435"/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Model Improvements: Explore more complex models, fine-tune hyperparameters, or consider deep learning approaches for better accuracy.</a:t>
            </a:r>
          </a:p>
          <a:p>
            <a:pPr marL="305435" indent="-305435"/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Data Collection: Gather more granular data (e.g., daily reports or continuous monitoring of employee well-being).</a:t>
            </a:r>
          </a:p>
          <a:p>
            <a:pPr marL="305435" indent="-305435"/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Real-time Deployment: Implement real-time prediction systems in organizations to monitor burnout risks continuously.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Key Resources : </a:t>
            </a:r>
            <a:endParaRPr lang="en-IN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IBM Technical sessions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Burnout studies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Online references: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https://www.apa.org/monitor/2022/01/special-burnout-stress</a:t>
            </a: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  <a:p>
            <a:pPr marL="305435" indent="-305435"/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Problem Statement 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Development Approach </a:t>
            </a:r>
            <a:endParaRPr lang="en-US" dirty="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solidFill>
                <a:schemeClr val="tx1"/>
              </a:solidFill>
              <a:latin typeface="Arial"/>
              <a:cs typeface="Calibri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Result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Conclusion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References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dirty="0">
                <a:solidFill>
                  <a:schemeClr val="tx1"/>
                </a:solidFill>
              </a:rPr>
              <a:t>Employee burnout is a widespread issue, negatively impacting mental, emotional, and physical well-being.</a:t>
            </a:r>
          </a:p>
          <a:p>
            <a:pPr marL="305435" indent="-305435"/>
            <a:r>
              <a:rPr lang="en-US" sz="2800" dirty="0">
                <a:solidFill>
                  <a:schemeClr val="tx1"/>
                </a:solidFill>
              </a:rPr>
              <a:t>Burnout results in decreased productivity, absenteeism, and increased turnover rates.</a:t>
            </a:r>
          </a:p>
          <a:p>
            <a:pPr marL="305435" indent="-305435"/>
            <a:r>
              <a:rPr lang="en-US" sz="2800" dirty="0">
                <a:solidFill>
                  <a:schemeClr val="tx1"/>
                </a:solidFill>
              </a:rPr>
              <a:t>Predicting and identifying burnout early helps organizations take preventative actions to support employees.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1088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4972940" cy="4673324"/>
          </a:xfrm>
        </p:spPr>
        <p:txBody>
          <a:bodyPr>
            <a:normAutofit/>
          </a:bodyPr>
          <a:lstStyle/>
          <a:p>
            <a:r>
              <a:rPr lang="en-IN" b="1" dirty="0"/>
              <a:t>System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Hardware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Processor: Intel Core i5/i7 (or equivalent)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RAM: 8 GB (16 GB recommended)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Storage: 50 GB free 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Optional: GPU for faster training (NVIDIA with CUDA support)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Software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Python 3.7+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Jupyter</a:t>
            </a:r>
            <a:r>
              <a:rPr lang="en-IN" dirty="0"/>
              <a:t> Notebook, VS Code/PyCharm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Operating System: Windows/Linux/macOS</a:t>
            </a:r>
          </a:p>
          <a:p>
            <a:pPr marL="305435" indent="-305435"/>
            <a:endParaRPr lang="en-IN" sz="2800" b="1" dirty="0">
              <a:solidFill>
                <a:srgbClr val="0F0F0F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DAD14BF-6071-955A-CCD3-6844CE3C8D43}"/>
              </a:ext>
            </a:extLst>
          </p:cNvPr>
          <p:cNvSpPr txBox="1">
            <a:spLocks/>
          </p:cNvSpPr>
          <p:nvPr/>
        </p:nvSpPr>
        <p:spPr>
          <a:xfrm>
            <a:off x="5130217" y="397002"/>
            <a:ext cx="4972940" cy="4673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Libraries Required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 Processing: 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Pandas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numpyVisualization</a:t>
            </a:r>
            <a:r>
              <a:rPr lang="en-IN" dirty="0"/>
              <a:t>: </a:t>
            </a:r>
            <a:r>
              <a:rPr lang="en-IN" dirty="0" err="1"/>
              <a:t>matplotlib,seaborn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Machine Learning: scikit-learn, </a:t>
            </a:r>
            <a:r>
              <a:rPr lang="en-IN" dirty="0" err="1"/>
              <a:t>xgboost</a:t>
            </a:r>
            <a:r>
              <a:rPr lang="en-IN" dirty="0"/>
              <a:t>, imbalanced-learn.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Model Evaluation: scikit-learn, matplotlib/seaborn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Deployment: Flask/Django, Docker, Heroku/AWS</a:t>
            </a:r>
          </a:p>
        </p:txBody>
      </p:sp>
      <p:pic>
        <p:nvPicPr>
          <p:cNvPr id="13" name="Picture 12" descr="A diagram of data visualization&#10;&#10;Description automatically generated">
            <a:extLst>
              <a:ext uri="{FF2B5EF4-FFF2-40B4-BE49-F238E27FC236}">
                <a16:creationId xmlns:a16="http://schemas.microsoft.com/office/drawing/2014/main" id="{53547704-947F-5400-A840-D24837D04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467" y="986236"/>
            <a:ext cx="198482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0247675" cy="5327375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dirty="0">
                <a:solidFill>
                  <a:schemeClr val="tx1"/>
                </a:solidFill>
              </a:rPr>
              <a:t>Data Loading: Import the dataset and explore its structure.</a:t>
            </a:r>
          </a:p>
          <a:p>
            <a:pPr marL="305435" indent="-305435"/>
            <a:r>
              <a:rPr lang="en-US" sz="2400" dirty="0">
                <a:solidFill>
                  <a:schemeClr val="tx1"/>
                </a:solidFill>
              </a:rPr>
              <a:t>Data Preprocessing: Handle missing values, encode categories, and scale features.</a:t>
            </a:r>
          </a:p>
          <a:p>
            <a:pPr marL="305435" indent="-305435"/>
            <a:r>
              <a:rPr lang="en-US" sz="2400" dirty="0">
                <a:solidFill>
                  <a:schemeClr val="tx1"/>
                </a:solidFill>
              </a:rPr>
              <a:t>Exploratory Data Analysis (EDA): Visualize data, analyze correlations, and detect outliers.</a:t>
            </a:r>
          </a:p>
          <a:p>
            <a:pPr marL="305435" indent="-305435"/>
            <a:r>
              <a:rPr lang="en-US" sz="2400" dirty="0">
                <a:solidFill>
                  <a:schemeClr val="tx1"/>
                </a:solidFill>
              </a:rPr>
              <a:t>Feature Engineering: Create and select relevant features for model improvement.</a:t>
            </a:r>
          </a:p>
          <a:p>
            <a:pPr marL="305435" indent="-305435"/>
            <a:r>
              <a:rPr lang="en-US" sz="2400" dirty="0">
                <a:solidFill>
                  <a:schemeClr val="tx1"/>
                </a:solidFill>
              </a:rPr>
              <a:t>Model Building: Split the data, train models (e.g., logistic regression, </a:t>
            </a:r>
            <a:r>
              <a:rPr lang="en-US" sz="2400" dirty="0" err="1">
                <a:solidFill>
                  <a:schemeClr val="tx1"/>
                </a:solidFill>
              </a:rPr>
              <a:t>XGBoost</a:t>
            </a:r>
            <a:r>
              <a:rPr lang="en-US" sz="2400" dirty="0">
                <a:solidFill>
                  <a:schemeClr val="tx1"/>
                </a:solidFill>
              </a:rPr>
              <a:t>), and validate using cross-validation.</a:t>
            </a:r>
          </a:p>
          <a:p>
            <a:pPr marL="305435" indent="-305435"/>
            <a:r>
              <a:rPr lang="en-US" sz="2400" dirty="0">
                <a:solidFill>
                  <a:schemeClr val="tx1"/>
                </a:solidFill>
              </a:rPr>
              <a:t>Model Evaluation: Assess models using metrics like accuracy, precision, and ROC-AUC.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19" name="Content Placeholder 18" descr="A screenshot of a computer&#10;&#10;Description automatically generated">
            <a:extLst>
              <a:ext uri="{FF2B5EF4-FFF2-40B4-BE49-F238E27FC236}">
                <a16:creationId xmlns:a16="http://schemas.microsoft.com/office/drawing/2014/main" id="{3D096014-AB9A-A13E-A980-1FA1B127A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8468" y="1786467"/>
            <a:ext cx="5558413" cy="4426502"/>
          </a:xfrm>
          <a:prstGeom prst="rect">
            <a:avLst/>
          </a:prstGeom>
        </p:spPr>
      </p:pic>
      <p:pic>
        <p:nvPicPr>
          <p:cNvPr id="3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CD62612-FEFE-CACF-7D1E-4CA550014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66" y="1786467"/>
            <a:ext cx="5579534" cy="4426502"/>
          </a:xfrm>
          <a:prstGeom prst="rect">
            <a:avLst/>
          </a:prstGeom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79511B6-BAAB-5D59-4FFA-DFAF8C289345}"/>
              </a:ext>
            </a:extLst>
          </p:cNvPr>
          <p:cNvSpPr txBox="1">
            <a:spLocks/>
          </p:cNvSpPr>
          <p:nvPr/>
        </p:nvSpPr>
        <p:spPr>
          <a:xfrm>
            <a:off x="660400" y="278479"/>
            <a:ext cx="11029616" cy="3015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en-US" sz="2800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ATTACHED THE 7 SNIPPETS OF CODE</a:t>
            </a:r>
          </a:p>
          <a:p>
            <a:pPr marL="305435" indent="-305435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70C80C5-1252-937A-9D6A-666C307FF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14" y="1198991"/>
            <a:ext cx="4783552" cy="4964742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1143329-6E1C-1C30-C4E5-E35345CFE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98991"/>
            <a:ext cx="4876800" cy="497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2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265A0C61-2D73-2CD8-75BE-1B5E85A37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51" y="956550"/>
            <a:ext cx="5152740" cy="5393449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A59E0B95-06B2-3783-AF8C-34EB1C2A6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956550"/>
            <a:ext cx="5407849" cy="539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31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0FCA721E-BBAA-00CA-3668-AF1E099E6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61" y="874633"/>
            <a:ext cx="5660741" cy="5108734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FFD655B4-5839-DA42-FA8C-01876F841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326" y="874633"/>
            <a:ext cx="4761275" cy="3015975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GITHUB LINK:</a:t>
            </a:r>
            <a:br>
              <a:rPr lang="en-US" sz="28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</a:br>
            <a:r>
              <a:rPr lang="en-US" sz="2000" dirty="0">
                <a:solidFill>
                  <a:schemeClr val="tx1"/>
                </a:solidFill>
                <a:latin typeface="Arial"/>
                <a:ea typeface="+mj-lt"/>
                <a:cs typeface="Arial"/>
              </a:rPr>
              <a:t>https://github.com/AmitC04/EMPLOYMENT-BURNOUT-.git</a:t>
            </a:r>
          </a:p>
          <a:p>
            <a:pPr marL="305435" indent="-305435"/>
            <a:endParaRPr lang="en-US" sz="2800" b="1" dirty="0">
              <a:solidFill>
                <a:schemeClr val="accent1"/>
              </a:solidFill>
              <a:latin typeface="Arial"/>
              <a:ea typeface="+mj-lt"/>
              <a:cs typeface="Arial"/>
            </a:endParaRPr>
          </a:p>
          <a:p>
            <a:pPr marL="305435" indent="-305435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687332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73</TotalTime>
  <Words>442</Words>
  <Application>Microsoft Office PowerPoint</Application>
  <PresentationFormat>Widescreen</PresentationFormat>
  <Paragraphs>61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Employment Burnout Analysis (EBA) Project</vt:lpstr>
      <vt:lpstr>OUTLINE</vt:lpstr>
      <vt:lpstr>Problem Statement</vt:lpstr>
      <vt:lpstr>System  Approach</vt:lpstr>
      <vt:lpstr>Algorithm &amp; Deployment</vt:lpstr>
      <vt:lpstr>Result</vt:lpstr>
      <vt:lpstr>PowerPoint Presentation</vt:lpstr>
      <vt:lpstr>PowerPoint Presentation</vt:lpstr>
      <vt:lpstr>PowerPoint Presentation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Amit Chauhan</cp:lastModifiedBy>
  <cp:revision>25</cp:revision>
  <dcterms:created xsi:type="dcterms:W3CDTF">2021-05-26T16:50:10Z</dcterms:created>
  <dcterms:modified xsi:type="dcterms:W3CDTF">2024-12-25T17:15:44Z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