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7" r:id="rId8"/>
    <p:sldId id="269" r:id="rId9"/>
    <p:sldId id="270"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33"/>
    <a:srgbClr val="EEF0F2"/>
    <a:srgbClr val="D3D8DB"/>
    <a:srgbClr val="B8C0C4"/>
    <a:srgbClr val="9FAAAF"/>
    <a:srgbClr val="080808"/>
    <a:srgbClr val="79888B"/>
    <a:srgbClr val="495255"/>
    <a:srgbClr val="384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4891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04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822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22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0694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017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76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8685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559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997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4DE79-268F-4C1A-8933-263129D2AF90}" type="datetimeFigureOut">
              <a:rPr lang="en-US" smtClean="0"/>
              <a:t>3/29/2025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601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64DE79-268F-4C1A-8933-263129D2AF90}" type="datetimeFigureOut">
              <a:rPr lang="en-US" smtClean="0"/>
              <a:t>3/29/2025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39710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91F5-7368-A5AF-F4EC-AD40353107C2}"/>
              </a:ext>
            </a:extLst>
          </p:cNvPr>
          <p:cNvSpPr>
            <a:spLocks noGrp="1"/>
          </p:cNvSpPr>
          <p:nvPr>
            <p:ph type="ctrTitle"/>
          </p:nvPr>
        </p:nvSpPr>
        <p:spPr>
          <a:xfrm>
            <a:off x="1600200" y="2172447"/>
            <a:ext cx="8991600" cy="1645920"/>
          </a:xfrm>
          <a:solidFill>
            <a:schemeClr val="bg2">
              <a:lumMod val="50000"/>
            </a:schemeClr>
          </a:solidFill>
        </p:spPr>
        <p:txBody>
          <a:bodyPr>
            <a:noAutofit/>
          </a:bodyPr>
          <a:lstStyle/>
          <a:p>
            <a:r>
              <a:rPr lang="en-IN" sz="3600" dirty="0">
                <a:solidFill>
                  <a:schemeClr val="tx1"/>
                </a:solidFill>
                <a:latin typeface="Gloucester MT Extra Condensed" panose="02030808020601010101" pitchFamily="18" charset="0"/>
              </a:rPr>
              <a:t>Fraud detection in financial transactions with machine learning</a:t>
            </a:r>
          </a:p>
        </p:txBody>
      </p:sp>
      <p:sp>
        <p:nvSpPr>
          <p:cNvPr id="3" name="Subtitle 2">
            <a:extLst>
              <a:ext uri="{FF2B5EF4-FFF2-40B4-BE49-F238E27FC236}">
                <a16:creationId xmlns:a16="http://schemas.microsoft.com/office/drawing/2014/main" id="{E29EFCA3-80A1-24EA-2E10-C4D85BC9D79B}"/>
              </a:ext>
            </a:extLst>
          </p:cNvPr>
          <p:cNvSpPr>
            <a:spLocks noGrp="1"/>
          </p:cNvSpPr>
          <p:nvPr>
            <p:ph type="subTitle" idx="1"/>
          </p:nvPr>
        </p:nvSpPr>
        <p:spPr>
          <a:xfrm>
            <a:off x="2695193" y="4032853"/>
            <a:ext cx="6801612" cy="1239894"/>
          </a:xfrm>
        </p:spPr>
        <p:txBody>
          <a:bodyPr>
            <a:noAutofit/>
          </a:bodyPr>
          <a:lstStyle/>
          <a:p>
            <a:r>
              <a:rPr lang="en-IN" sz="1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BD4FBD9-6AD2-DFD3-1EE3-5507FA60A64D}"/>
              </a:ext>
            </a:extLst>
          </p:cNvPr>
          <p:cNvSpPr txBox="1"/>
          <p:nvPr/>
        </p:nvSpPr>
        <p:spPr>
          <a:xfrm>
            <a:off x="-1117600" y="4825513"/>
            <a:ext cx="9084734" cy="1323439"/>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Team Members: Shambho Nangare. </a:t>
            </a:r>
          </a:p>
          <a:p>
            <a:pPr algn="ctr"/>
            <a:r>
              <a:rPr lang="en-US" sz="2000" dirty="0">
                <a:solidFill>
                  <a:srgbClr val="000000"/>
                </a:solidFill>
                <a:latin typeface="Times New Roman" panose="02020603050405020304" pitchFamily="18" charset="0"/>
                <a:cs typeface="Times New Roman" panose="02020603050405020304" pitchFamily="18" charset="0"/>
              </a:rPr>
              <a:t>                    Amit Chavan.</a:t>
            </a:r>
          </a:p>
          <a:p>
            <a:pPr algn="ct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Snehal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Dimble</a:t>
            </a:r>
            <a:r>
              <a:rPr lang="en-US" sz="2000" dirty="0">
                <a:solidFill>
                  <a:srgbClr val="000000"/>
                </a:solidFill>
                <a:latin typeface="Times New Roman" panose="02020603050405020304" pitchFamily="18" charset="0"/>
                <a:cs typeface="Times New Roman" panose="02020603050405020304" pitchFamily="18" charset="0"/>
              </a:rPr>
              <a:t>.</a:t>
            </a:r>
          </a:p>
          <a:p>
            <a:pPr algn="ct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Sayee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Gosavi</a:t>
            </a:r>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3261C8-1B02-7C8B-896F-865B917D31CA}"/>
              </a:ext>
            </a:extLst>
          </p:cNvPr>
          <p:cNvPicPr>
            <a:picLocks noChangeAspect="1"/>
          </p:cNvPicPr>
          <p:nvPr/>
        </p:nvPicPr>
        <p:blipFill>
          <a:blip r:embed="rId2"/>
          <a:stretch>
            <a:fillRect/>
          </a:stretch>
        </p:blipFill>
        <p:spPr>
          <a:xfrm>
            <a:off x="10638366" y="159649"/>
            <a:ext cx="1341617" cy="13265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3026FC49-1F71-C579-3E06-F7B79B7E6B0E}"/>
              </a:ext>
            </a:extLst>
          </p:cNvPr>
          <p:cNvSpPr txBox="1"/>
          <p:nvPr/>
        </p:nvSpPr>
        <p:spPr>
          <a:xfrm>
            <a:off x="1761067" y="4032853"/>
            <a:ext cx="8830733" cy="369332"/>
          </a:xfrm>
          <a:prstGeom prst="rect">
            <a:avLst/>
          </a:prstGeom>
          <a:noFill/>
        </p:spPr>
        <p:txBody>
          <a:bodyPr wrap="square" rtlCol="0">
            <a:spAutoFit/>
          </a:bodyPr>
          <a:lstStyle/>
          <a:p>
            <a:r>
              <a:rPr lang="en-US" sz="1800" b="1" dirty="0">
                <a:solidFill>
                  <a:srgbClr val="000000"/>
                </a:solidFill>
                <a:latin typeface="OpenSans-Bold" pitchFamily="34" charset="0"/>
                <a:ea typeface="OpenSans-Bold" pitchFamily="34" charset="-122"/>
              </a:rPr>
              <a:t>                                                                                  </a:t>
            </a:r>
            <a:r>
              <a:rPr lang="en-US" sz="1800" b="1" dirty="0">
                <a:solidFill>
                  <a:srgbClr val="000000"/>
                </a:solidFill>
                <a:latin typeface="Times New Roman" panose="02020603050405020304" pitchFamily="18" charset="0"/>
                <a:ea typeface="OpenSans-Bold" pitchFamily="34" charset="-122"/>
                <a:cs typeface="Times New Roman" panose="02020603050405020304" pitchFamily="18" charset="0"/>
              </a:rPr>
              <a:t>~ Under the guidance of- Prof. </a:t>
            </a:r>
            <a:r>
              <a:rPr lang="en-US" sz="1800" b="1" dirty="0" err="1">
                <a:solidFill>
                  <a:srgbClr val="000000"/>
                </a:solidFill>
                <a:latin typeface="Times New Roman" panose="02020603050405020304" pitchFamily="18" charset="0"/>
                <a:ea typeface="OpenSans-Bold" pitchFamily="34" charset="-122"/>
                <a:cs typeface="Times New Roman" panose="02020603050405020304" pitchFamily="18" charset="0"/>
              </a:rPr>
              <a:t>Prajyot</a:t>
            </a:r>
            <a:r>
              <a:rPr lang="en-US" sz="1800" b="1" dirty="0">
                <a:solidFill>
                  <a:srgbClr val="000000"/>
                </a:solidFill>
                <a:latin typeface="Times New Roman" panose="02020603050405020304" pitchFamily="18" charset="0"/>
                <a:ea typeface="OpenSans-Bold" pitchFamily="34" charset="-122"/>
                <a:cs typeface="Times New Roman" panose="02020603050405020304" pitchFamily="18" charset="0"/>
              </a:rPr>
              <a:t> Patil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7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0CDDA-3BCB-E6C7-EA13-0956AEFBBDA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3A2E73-219F-3A9F-AD36-43A3C0BB8CC3}"/>
              </a:ext>
            </a:extLst>
          </p:cNvPr>
          <p:cNvSpPr txBox="1"/>
          <p:nvPr/>
        </p:nvSpPr>
        <p:spPr>
          <a:xfrm>
            <a:off x="639099" y="285136"/>
            <a:ext cx="7993624" cy="5355312"/>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Fraud vs Non Fraud</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endParaRPr lang="en-US" b="1" dirty="0"/>
          </a:p>
          <a:p>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4097" name="Picture 1">
            <a:extLst>
              <a:ext uri="{FF2B5EF4-FFF2-40B4-BE49-F238E27FC236}">
                <a16:creationId xmlns:a16="http://schemas.microsoft.com/office/drawing/2014/main" id="{E900D78E-B16E-E51A-BABC-45C9832D2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311" y="1046162"/>
            <a:ext cx="3124200" cy="3343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1AB3CF-B629-1D2E-ED21-D444177D3F14}"/>
              </a:ext>
            </a:extLst>
          </p:cNvPr>
          <p:cNvSpPr txBox="1"/>
          <p:nvPr/>
        </p:nvSpPr>
        <p:spPr>
          <a:xfrm>
            <a:off x="390617" y="4722920"/>
            <a:ext cx="11390051"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dataset is highly imbalanced, with 99.9% of transactions being non-fraudulent and only 0.1% being fraudulent. This severe imbalance can lead to models being biased toward the majority class, causing poor fraud detection. </a:t>
            </a:r>
          </a:p>
          <a:p>
            <a:pPr algn="just"/>
            <a:r>
              <a:rPr lang="en-US" dirty="0">
                <a:latin typeface="Times New Roman" panose="02020603050405020304" pitchFamily="18" charset="0"/>
                <a:cs typeface="Times New Roman" panose="02020603050405020304" pitchFamily="18" charset="0"/>
              </a:rPr>
              <a:t>Handling Imbalance:</a:t>
            </a:r>
          </a:p>
          <a:p>
            <a:pPr algn="just"/>
            <a:r>
              <a:rPr lang="en-US" dirty="0">
                <a:latin typeface="Times New Roman" panose="02020603050405020304" pitchFamily="18" charset="0"/>
                <a:cs typeface="Times New Roman" panose="02020603050405020304" pitchFamily="18" charset="0"/>
              </a:rPr>
              <a:t>Resampling techniques like oversampling (SMOTE)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help. </a:t>
            </a:r>
          </a:p>
          <a:p>
            <a:pPr algn="just"/>
            <a:r>
              <a:rPr lang="en-US" dirty="0">
                <a:latin typeface="Times New Roman" panose="02020603050405020304" pitchFamily="18" charset="0"/>
                <a:cs typeface="Times New Roman" panose="02020603050405020304" pitchFamily="18" charset="0"/>
              </a:rPr>
              <a:t>Cost-sensitive learning and anomaly detection methods can improve fraud detection.</a:t>
            </a:r>
          </a:p>
          <a:p>
            <a:pPr algn="just"/>
            <a:r>
              <a:rPr lang="en-US" dirty="0">
                <a:latin typeface="Times New Roman" panose="02020603050405020304" pitchFamily="18" charset="0"/>
                <a:cs typeface="Times New Roman" panose="02020603050405020304" pitchFamily="18" charset="0"/>
              </a:rPr>
              <a:t>Evaluation with precision, recall, and F1-score is necessary since accuracy alone is misleading in imbalanced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85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479C3-8C95-BD6D-799D-1FA36E5F4F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F5E26BB-3A00-F86B-3BAA-F7919ABD6FE0}"/>
              </a:ext>
            </a:extLst>
          </p:cNvPr>
          <p:cNvSpPr txBox="1"/>
          <p:nvPr/>
        </p:nvSpPr>
        <p:spPr>
          <a:xfrm>
            <a:off x="639099" y="285137"/>
            <a:ext cx="3313469" cy="5632311"/>
          </a:xfrm>
          <a:prstGeom prst="rect">
            <a:avLst/>
          </a:prstGeom>
          <a:noFill/>
        </p:spPr>
        <p:txBody>
          <a:bodyPr wrap="square" rtlCol="0">
            <a:spAutoFit/>
          </a:bodyPr>
          <a:lstStyle/>
          <a:p>
            <a:pPr algn="just">
              <a:defRPr/>
            </a:pPr>
            <a:r>
              <a:rPr lang="en-US" b="1" dirty="0">
                <a:solidFill>
                  <a:schemeClr val="bg2"/>
                </a:solidFill>
                <a:latin typeface="Times New Roman" panose="02020603050405020304" pitchFamily="18" charset="0"/>
                <a:cs typeface="Times New Roman" panose="02020603050405020304" pitchFamily="18" charset="0"/>
              </a:rPr>
              <a:t>Correlation Analysis</a:t>
            </a:r>
          </a:p>
          <a:p>
            <a:pPr algn="just">
              <a:defRPr/>
            </a:pPr>
            <a:endParaRPr lang="en-US" b="1"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endParaRPr lang="en-US" b="1" dirty="0"/>
          </a:p>
          <a:p>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5121" name="Picture 1">
            <a:extLst>
              <a:ext uri="{FF2B5EF4-FFF2-40B4-BE49-F238E27FC236}">
                <a16:creationId xmlns:a16="http://schemas.microsoft.com/office/drawing/2014/main" id="{0576DE54-D1C7-71F4-0147-302686EAD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861" y="940552"/>
            <a:ext cx="5616405" cy="4103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16058D-00E6-F435-ED94-91995BC20C93}"/>
              </a:ext>
            </a:extLst>
          </p:cNvPr>
          <p:cNvSpPr txBox="1"/>
          <p:nvPr/>
        </p:nvSpPr>
        <p:spPr>
          <a:xfrm>
            <a:off x="479394" y="5433134"/>
            <a:ext cx="1137229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correlation matrix shows that </a:t>
            </a:r>
            <a:r>
              <a:rPr lang="en-US" dirty="0" err="1">
                <a:latin typeface="Times New Roman" panose="02020603050405020304" pitchFamily="18" charset="0"/>
                <a:cs typeface="Times New Roman" panose="02020603050405020304" pitchFamily="18" charset="0"/>
              </a:rPr>
              <a:t>oldbalanceDest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newbalanceDest</a:t>
            </a:r>
            <a:r>
              <a:rPr lang="en-US" dirty="0">
                <a:latin typeface="Times New Roman" panose="02020603050405020304" pitchFamily="18" charset="0"/>
                <a:cs typeface="Times New Roman" panose="02020603050405020304" pitchFamily="18" charset="0"/>
              </a:rPr>
              <a:t> have a very high positive correlation (~0.98), meaning they are almost identical. Similarly, </a:t>
            </a:r>
            <a:r>
              <a:rPr lang="en-US" dirty="0" err="1">
                <a:latin typeface="Times New Roman" panose="02020603050405020304" pitchFamily="18" charset="0"/>
                <a:cs typeface="Times New Roman" panose="02020603050405020304" pitchFamily="18" charset="0"/>
              </a:rPr>
              <a:t>oldbalanceOrg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newbalanceOrg</a:t>
            </a:r>
            <a:r>
              <a:rPr lang="en-US" dirty="0">
                <a:latin typeface="Times New Roman" panose="02020603050405020304" pitchFamily="18" charset="0"/>
                <a:cs typeface="Times New Roman" panose="02020603050405020304" pitchFamily="18" charset="0"/>
              </a:rPr>
              <a:t> have a weaker correlation. Amount has a moderate correlation with </a:t>
            </a:r>
            <a:r>
              <a:rPr lang="en-US" dirty="0" err="1">
                <a:latin typeface="Times New Roman" panose="02020603050405020304" pitchFamily="18" charset="0"/>
                <a:cs typeface="Times New Roman" panose="02020603050405020304" pitchFamily="18" charset="0"/>
              </a:rPr>
              <a:t>newbalanceDest</a:t>
            </a:r>
            <a:r>
              <a:rPr lang="en-US" dirty="0">
                <a:latin typeface="Times New Roman" panose="02020603050405020304" pitchFamily="18" charset="0"/>
                <a:cs typeface="Times New Roman" panose="02020603050405020304" pitchFamily="18" charset="0"/>
              </a:rPr>
              <a:t> (~0.46). </a:t>
            </a:r>
            <a:r>
              <a:rPr lang="en-US" dirty="0" err="1">
                <a:latin typeface="Times New Roman" panose="02020603050405020304" pitchFamily="18" charset="0"/>
                <a:cs typeface="Times New Roman" panose="02020603050405020304" pitchFamily="18" charset="0"/>
              </a:rPr>
              <a:t>isFraud</a:t>
            </a:r>
            <a:r>
              <a:rPr lang="en-US" dirty="0">
                <a:latin typeface="Times New Roman" panose="02020603050405020304" pitchFamily="18" charset="0"/>
                <a:cs typeface="Times New Roman" panose="02020603050405020304" pitchFamily="18" charset="0"/>
              </a:rPr>
              <a:t> has weak correlations with all variables, suggesting that fraud detection may rely more on non-linear patterns rather than simple correlations.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69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BC3C03-7820-D6CA-5835-70126DCAA51D}"/>
              </a:ext>
            </a:extLst>
          </p:cNvPr>
          <p:cNvSpPr txBox="1"/>
          <p:nvPr/>
        </p:nvSpPr>
        <p:spPr>
          <a:xfrm>
            <a:off x="4797918" y="279611"/>
            <a:ext cx="237523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600" dirty="0">
                <a:solidFill>
                  <a:srgbClr val="FFFFFF"/>
                </a:solidFill>
                <a:latin typeface="Gloucester MT Extra Condensed" panose="02030808020601010101" pitchFamily="18" charset="0"/>
              </a:rPr>
              <a:t>CONCLUSION</a:t>
            </a: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 </a:t>
            </a:r>
          </a:p>
        </p:txBody>
      </p:sp>
      <p:sp>
        <p:nvSpPr>
          <p:cNvPr id="7" name="TextBox 6">
            <a:extLst>
              <a:ext uri="{FF2B5EF4-FFF2-40B4-BE49-F238E27FC236}">
                <a16:creationId xmlns:a16="http://schemas.microsoft.com/office/drawing/2014/main" id="{349FD683-2399-9650-E5A8-7A7A7CC58EEA}"/>
              </a:ext>
            </a:extLst>
          </p:cNvPr>
          <p:cNvSpPr txBox="1"/>
          <p:nvPr/>
        </p:nvSpPr>
        <p:spPr>
          <a:xfrm>
            <a:off x="370411" y="1393630"/>
            <a:ext cx="11230252" cy="3416320"/>
          </a:xfrm>
          <a:prstGeom prst="rect">
            <a:avLst/>
          </a:prstGeom>
          <a:noFill/>
        </p:spPr>
        <p:txBody>
          <a:bodyPr wrap="square" rtlCol="0">
            <a:spAutoFit/>
          </a:bodyPr>
          <a:lstStyle/>
          <a:p>
            <a:r>
              <a:rPr lang="en-US" dirty="0">
                <a:solidFill>
                  <a:schemeClr val="bg2"/>
                </a:solidFill>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Accuracy: 99.95%</a:t>
            </a:r>
          </a:p>
          <a:p>
            <a:r>
              <a:rPr lang="en-US" dirty="0">
                <a:latin typeface="Times New Roman" panose="02020603050405020304" pitchFamily="18" charset="0"/>
                <a:cs typeface="Times New Roman" panose="02020603050405020304" pitchFamily="18" charset="0"/>
              </a:rPr>
              <a:t>Reliable but slightly less effective than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solidFill>
                  <a:schemeClr val="bg2"/>
                </a:solidFill>
                <a:latin typeface="Times New Roman" panose="02020603050405020304" pitchFamily="18" charset="0"/>
                <a:cs typeface="Times New Roman" panose="02020603050405020304" pitchFamily="18" charset="0"/>
              </a:rPr>
              <a:t>XGBoost</a:t>
            </a:r>
            <a:r>
              <a:rPr lang="en-US" dirty="0">
                <a:solidFill>
                  <a:schemeClr val="bg2"/>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Best-performing model with 99.99% accuracy, precision, recall, and F1-score.</a:t>
            </a:r>
          </a:p>
          <a:p>
            <a:r>
              <a:rPr lang="en-US" dirty="0">
                <a:latin typeface="Times New Roman" panose="02020603050405020304" pitchFamily="18" charset="0"/>
                <a:cs typeface="Times New Roman" panose="02020603050405020304" pitchFamily="18" charset="0"/>
              </a:rPr>
              <a:t>Almost no false positives or false negatives.</a:t>
            </a:r>
          </a:p>
          <a:p>
            <a:r>
              <a:rPr lang="en-US" dirty="0">
                <a:latin typeface="Times New Roman" panose="02020603050405020304" pitchFamily="18" charset="0"/>
                <a:cs typeface="Times New Roman" panose="02020603050405020304" pitchFamily="18" charset="0"/>
              </a:rPr>
              <a:t>Most efficient model for fraud detection.</a:t>
            </a:r>
          </a:p>
          <a:p>
            <a:endParaRPr lang="en-US" dirty="0">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Conclusion &amp; Recommendation:</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the best model for deployment due to its perfect classification performance.</a:t>
            </a:r>
          </a:p>
          <a:p>
            <a:r>
              <a:rPr lang="en-US" dirty="0">
                <a:latin typeface="Times New Roman" panose="02020603050405020304" pitchFamily="18" charset="0"/>
                <a:cs typeface="Times New Roman" panose="02020603050405020304" pitchFamily="18" charset="0"/>
              </a:rPr>
              <a:t>Random Forest is a strong alternative with high accuracy.</a:t>
            </a:r>
          </a:p>
          <a:p>
            <a:endParaRPr lang="en-US" dirty="0">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Final Decision: </a:t>
            </a:r>
            <a:r>
              <a:rPr lang="en-US" dirty="0">
                <a:latin typeface="Times New Roman" panose="02020603050405020304" pitchFamily="18" charset="0"/>
                <a:cs typeface="Times New Roman" panose="02020603050405020304" pitchFamily="18" charset="0"/>
              </a:rPr>
              <a:t>Deploy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for optimal fraud detection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1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227604" y="377214"/>
            <a:ext cx="3733547" cy="646331"/>
          </a:xfrm>
          <a:prstGeom prst="rect">
            <a:avLst/>
          </a:prstGeom>
          <a:solidFill>
            <a:schemeClr val="bg2">
              <a:lumMod val="50000"/>
            </a:schemeClr>
          </a:solidFill>
        </p:spPr>
        <p:txBody>
          <a:bodyPr wrap="square" rtlCol="0">
            <a:spAutoFit/>
          </a:bodyPr>
          <a:lstStyle/>
          <a:p>
            <a:pPr algn="ctr"/>
            <a:r>
              <a:rPr lang="en-IN" sz="3600" dirty="0">
                <a:latin typeface="Gloucester MT Extra Condensed" panose="02030808020601010101" pitchFamily="18" charset="0"/>
              </a:rPr>
              <a:t>PROJECT OVERVIEW</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62541"/>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Project Description :</a:t>
            </a:r>
          </a:p>
          <a:p>
            <a:pPr algn="just"/>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Project focuses in detecting fraudulent financial transactions using machine learning models. The goal is to create a real-time fraud detection system that minimizes financial losses and improves transaction security.</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Goal:</a:t>
            </a:r>
          </a:p>
          <a:p>
            <a:pPr algn="just"/>
            <a:r>
              <a:rPr lang="en-IN" sz="1600" dirty="0">
                <a:latin typeface="Times New Roman" panose="02020603050405020304" pitchFamily="18" charset="0"/>
                <a:cs typeface="Times New Roman" panose="02020603050405020304" pitchFamily="18" charset="0"/>
              </a:rPr>
              <a:t>               *  Identify fraudulent transactions with high accuracy.</a:t>
            </a:r>
          </a:p>
          <a:p>
            <a:pPr algn="just"/>
            <a:r>
              <a:rPr lang="en-IN" sz="1600" dirty="0">
                <a:latin typeface="Times New Roman" panose="02020603050405020304" pitchFamily="18" charset="0"/>
                <a:cs typeface="Times New Roman" panose="02020603050405020304" pitchFamily="18" charset="0"/>
              </a:rPr>
              <a:t>               *  Reduce false positives to enhance user experience.</a:t>
            </a:r>
          </a:p>
          <a:p>
            <a:pPr algn="just"/>
            <a:r>
              <a:rPr lang="en-IN" sz="1600" dirty="0">
                <a:latin typeface="Times New Roman" panose="02020603050405020304" pitchFamily="18" charset="0"/>
                <a:cs typeface="Times New Roman" panose="02020603050405020304" pitchFamily="18" charset="0"/>
              </a:rPr>
              <a:t>               *  Implement a scalable and real-time fraud detection system.</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Context:</a:t>
            </a:r>
          </a:p>
          <a:p>
            <a:pPr algn="just"/>
            <a:r>
              <a:rPr lang="en-IN" sz="1600" dirty="0">
                <a:latin typeface="Times New Roman" panose="02020603050405020304" pitchFamily="18" charset="0"/>
                <a:cs typeface="Times New Roman" panose="02020603050405020304" pitchFamily="18" charset="0"/>
              </a:rPr>
              <a:t>               *  Financial fraud is increasing due to the rise in online transactions.</a:t>
            </a:r>
          </a:p>
          <a:p>
            <a:pPr algn="just"/>
            <a:r>
              <a:rPr lang="en-IN" sz="1600" dirty="0">
                <a:latin typeface="Times New Roman" panose="02020603050405020304" pitchFamily="18" charset="0"/>
                <a:cs typeface="Times New Roman" panose="02020603050405020304" pitchFamily="18" charset="0"/>
              </a:rPr>
              <a:t>               *  Traditional rule-based systems fail to detect evolving fraud patterns.</a:t>
            </a:r>
          </a:p>
          <a:p>
            <a:pPr algn="just"/>
            <a:r>
              <a:rPr lang="en-IN" sz="1600" dirty="0">
                <a:latin typeface="Times New Roman" panose="02020603050405020304" pitchFamily="18" charset="0"/>
                <a:cs typeface="Times New Roman" panose="02020603050405020304" pitchFamily="18" charset="0"/>
              </a:rPr>
              <a:t>               *  Machine learning can analyse transaction behaviour to detect anomalies.</a:t>
            </a:r>
          </a:p>
          <a:p>
            <a:pPr algn="just"/>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11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159744" y="368388"/>
            <a:ext cx="3869267"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PROBLEM STATEMENT </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412420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Description of the Problem:  </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Financial fraud is a significant challenge for banks, payment processors, and online businesses. Fraudulent transactions can lead to substantial financial losses and reputational damage. Detecting fraud in real-time is difficult due to the constantly evolving nature of fraudulent techniques and the sheer volume of financial transactions.</a:t>
            </a:r>
          </a:p>
          <a:p>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Why is it Important to Address This Issue?</a:t>
            </a:r>
          </a:p>
          <a:p>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Protects businesses and customers from financial losses.</a:t>
            </a:r>
          </a:p>
          <a:p>
            <a:r>
              <a:rPr lang="en-IN" sz="1600" dirty="0">
                <a:latin typeface="Times New Roman" panose="02020603050405020304" pitchFamily="18" charset="0"/>
                <a:cs typeface="Times New Roman" panose="02020603050405020304" pitchFamily="18" charset="0"/>
              </a:rPr>
              <a:t>                        *  Reduces operational costs associated with fraud investigations.</a:t>
            </a:r>
          </a:p>
          <a:p>
            <a:r>
              <a:rPr lang="en-IN" sz="1600" dirty="0">
                <a:latin typeface="Times New Roman" panose="02020603050405020304" pitchFamily="18" charset="0"/>
                <a:cs typeface="Times New Roman" panose="02020603050405020304" pitchFamily="18" charset="0"/>
              </a:rPr>
              <a:t>                        *  Enhances security and trust in digital transactions.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Key Challenges: </a:t>
            </a:r>
          </a:p>
          <a:p>
            <a:r>
              <a:rPr lang="en-IN" dirty="0">
                <a:latin typeface="Times New Roman" panose="02020603050405020304" pitchFamily="18" charset="0"/>
                <a:cs typeface="Times New Roman" panose="02020603050405020304" pitchFamily="18" charset="0"/>
              </a:rPr>
              <a:t>                     *  Fraudsters continuously change their techniques.</a:t>
            </a:r>
          </a:p>
          <a:p>
            <a:r>
              <a:rPr lang="en-IN" dirty="0">
                <a:latin typeface="Times New Roman" panose="02020603050405020304" pitchFamily="18" charset="0"/>
                <a:cs typeface="Times New Roman" panose="02020603050405020304" pitchFamily="18" charset="0"/>
              </a:rPr>
              <a:t>                     *  The dataset is highly imbalanced (fraud cases are rare).</a:t>
            </a:r>
          </a:p>
          <a:p>
            <a:r>
              <a:rPr lang="en-IN" dirty="0">
                <a:latin typeface="Times New Roman" panose="02020603050405020304" pitchFamily="18" charset="0"/>
                <a:cs typeface="Times New Roman" panose="02020603050405020304" pitchFamily="18" charset="0"/>
              </a:rPr>
              <a:t>                     *  Need for high-speed processing to detect fraud in real-time.</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220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3668678" y="326054"/>
            <a:ext cx="485139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a:ln>
                  <a:noFill/>
                </a:ln>
                <a:solidFill>
                  <a:srgbClr val="FFFFFF"/>
                </a:solidFill>
                <a:effectLst/>
                <a:uLnTx/>
                <a:uFillTx/>
                <a:latin typeface="Gloucester MT Extra Condensed" panose="02030808020601010101" pitchFamily="18" charset="0"/>
                <a:ea typeface="+mn-ea"/>
                <a:cs typeface="+mn-cs"/>
              </a:rPr>
              <a:t>DATA-RELATED INF0RMATION</a:t>
            </a:r>
            <a:endPar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endParaRP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35394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Overview:</a:t>
            </a:r>
          </a:p>
          <a:p>
            <a:pPr lvl="2"/>
            <a:r>
              <a:rPr lang="en-IN" sz="1600" dirty="0">
                <a:latin typeface="Times New Roman" panose="02020603050405020304" pitchFamily="18" charset="0"/>
                <a:cs typeface="Times New Roman" panose="02020603050405020304" pitchFamily="18" charset="0"/>
              </a:rPr>
              <a:t>*  The project uses the financial fraud detection dataset from Kaggle</a:t>
            </a:r>
          </a:p>
          <a:p>
            <a:pPr lvl="2"/>
            <a:r>
              <a:rPr lang="en-IN" sz="1600" dirty="0">
                <a:latin typeface="Times New Roman" panose="02020603050405020304" pitchFamily="18" charset="0"/>
                <a:cs typeface="Times New Roman" panose="02020603050405020304" pitchFamily="18" charset="0"/>
              </a:rPr>
              <a:t>*  This synthetic dataset is designed for binary classification, where transactions are labelled as fraudulent (1)</a:t>
            </a:r>
          </a:p>
          <a:p>
            <a:pPr lvl="2"/>
            <a:r>
              <a:rPr lang="en-IN" sz="1600" dirty="0">
                <a:latin typeface="Times New Roman" panose="02020603050405020304" pitchFamily="18" charset="0"/>
                <a:cs typeface="Times New Roman" panose="02020603050405020304" pitchFamily="18" charset="0"/>
              </a:rPr>
              <a:t>      or non-fraudulent (0).</a:t>
            </a:r>
          </a:p>
          <a:p>
            <a:pPr lvl="2"/>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Structure:</a:t>
            </a: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Number of Records: 6362620</a:t>
            </a:r>
          </a:p>
          <a:p>
            <a:r>
              <a:rPr lang="en-IN" sz="1600" dirty="0">
                <a:latin typeface="Times New Roman" panose="02020603050405020304" pitchFamily="18" charset="0"/>
                <a:cs typeface="Times New Roman" panose="02020603050405020304" pitchFamily="18" charset="0"/>
              </a:rPr>
              <a:t>                *  Number of Columns: 11</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Source:</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Kaggle</a:t>
            </a:r>
          </a:p>
          <a:p>
            <a:pPr marL="285750" indent="-285750">
              <a:buFont typeface="Arial" panose="020B0604020202020204" pitchFamily="34" charset="0"/>
              <a:buChar char="•"/>
            </a:pPr>
            <a:endParaRPr lang="en-IN" dirty="0">
              <a:solidFill>
                <a:schemeClr val="bg2">
                  <a:lumMod val="50000"/>
                </a:schemeClr>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7375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669050" y="326054"/>
            <a:ext cx="2850656"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PROJECT FLOW</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34163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Problem Identification:  </a:t>
            </a:r>
            <a:r>
              <a:rPr lang="en-IN" sz="1600" dirty="0">
                <a:latin typeface="Times New Roman" panose="02020603050405020304" pitchFamily="18" charset="0"/>
                <a:cs typeface="Times New Roman" panose="02020603050405020304" pitchFamily="18" charset="0"/>
              </a:rPr>
              <a:t>Understanding fraud detection challenges.</a:t>
            </a:r>
          </a:p>
          <a:p>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Collection:   </a:t>
            </a:r>
            <a:r>
              <a:rPr lang="en-IN" sz="1600" dirty="0">
                <a:latin typeface="Times New Roman" panose="02020603050405020304" pitchFamily="18" charset="0"/>
                <a:cs typeface="Times New Roman" panose="02020603050405020304" pitchFamily="18" charset="0"/>
              </a:rPr>
              <a:t>Collect transaction data from Kaggle.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Preprocessing:  </a:t>
            </a:r>
            <a:r>
              <a:rPr lang="en-IN" sz="1600" dirty="0">
                <a:latin typeface="Times New Roman" panose="02020603050405020304" pitchFamily="18" charset="0"/>
                <a:cs typeface="Times New Roman" panose="02020603050405020304" pitchFamily="18" charset="0"/>
              </a:rPr>
              <a:t>Handle missing values, normalize data, and balance class distribution.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Feature Engineering:  </a:t>
            </a:r>
            <a:r>
              <a:rPr lang="en-IN" sz="1600" dirty="0">
                <a:latin typeface="Times New Roman" panose="02020603050405020304" pitchFamily="18" charset="0"/>
                <a:cs typeface="Times New Roman" panose="02020603050405020304" pitchFamily="18" charset="0"/>
              </a:rPr>
              <a:t>Create fraud-related features such as transaction frequency, amount anomalies, etc.</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Model selection &amp; Training:  </a:t>
            </a:r>
            <a:r>
              <a:rPr lang="en-IN" sz="1600" dirty="0">
                <a:latin typeface="Times New Roman" panose="02020603050405020304" pitchFamily="18" charset="0"/>
                <a:cs typeface="Times New Roman" panose="02020603050405020304" pitchFamily="18" charset="0"/>
              </a:rPr>
              <a:t>Evaluate Random Forest,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and Deep Learning models.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Performance Evaluation:  </a:t>
            </a:r>
            <a:r>
              <a:rPr lang="en-IN" sz="1600" dirty="0">
                <a:latin typeface="Times New Roman" panose="02020603050405020304" pitchFamily="18" charset="0"/>
                <a:cs typeface="Times New Roman" panose="02020603050405020304" pitchFamily="18" charset="0"/>
              </a:rPr>
              <a:t>Optimize precision, recall, and F1-score.</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42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673283" y="351454"/>
            <a:ext cx="284218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rPr>
              <a:t>METHODOLOGY</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289310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What Methods or Techniques Are Being Used?</a:t>
            </a:r>
          </a:p>
          <a:p>
            <a:r>
              <a:rPr lang="en-IN" sz="1600" dirty="0">
                <a:latin typeface="Times New Roman" panose="02020603050405020304" pitchFamily="18" charset="0"/>
                <a:cs typeface="Times New Roman" panose="02020603050405020304" pitchFamily="18" charset="0"/>
              </a:rPr>
              <a:t>                          *  Data Preprocessing Techniques: Imbalance Data Handling, Feature Engineering, Anomaly Detection Methods.</a:t>
            </a:r>
          </a:p>
          <a:p>
            <a:r>
              <a:rPr lang="en-IN" sz="1600" dirty="0">
                <a:latin typeface="Times New Roman" panose="02020603050405020304" pitchFamily="18" charset="0"/>
                <a:cs typeface="Times New Roman" panose="02020603050405020304" pitchFamily="18" charset="0"/>
              </a:rPr>
              <a:t>                          *  Machine Learning Models:  </a:t>
            </a:r>
            <a:r>
              <a:rPr lang="en-IN" sz="1600" dirty="0" err="1">
                <a:latin typeface="Times New Roman" panose="02020603050405020304" pitchFamily="18" charset="0"/>
                <a:cs typeface="Times New Roman" panose="02020603050405020304" pitchFamily="18" charset="0"/>
              </a:rPr>
              <a:t>XGBoosts</a:t>
            </a:r>
            <a:r>
              <a:rPr lang="en-IN" sz="1600" dirty="0">
                <a:latin typeface="Times New Roman" panose="02020603050405020304" pitchFamily="18" charset="0"/>
                <a:cs typeface="Times New Roman" panose="02020603050405020304" pitchFamily="18" charset="0"/>
              </a:rPr>
              <a:t>, Random Forest, Neural Network, etc.</a:t>
            </a:r>
          </a:p>
          <a:p>
            <a:r>
              <a:rPr lang="en-IN" sz="1600" dirty="0">
                <a:latin typeface="Times New Roman" panose="02020603050405020304" pitchFamily="18" charset="0"/>
                <a:cs typeface="Times New Roman" panose="02020603050405020304" pitchFamily="18" charset="0"/>
              </a:rPr>
              <a:t>                          *  Real-time Processing:  Streaming fraud detection using Pub/Sub.  </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Why Were These Methods Chosen?</a:t>
            </a: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Data preprocessing methods improve fraud detection accuracy by balancing data, enhancing feature representation, </a:t>
            </a:r>
          </a:p>
          <a:p>
            <a:r>
              <a:rPr lang="en-IN" sz="1600" dirty="0">
                <a:latin typeface="Times New Roman" panose="02020603050405020304" pitchFamily="18" charset="0"/>
                <a:cs typeface="Times New Roman" panose="02020603050405020304" pitchFamily="18" charset="0"/>
              </a:rPr>
              <a:t>                              and identifying anomalies in complex transaction patterns.</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provides high accuracy and handles imbalanced data well.</a:t>
            </a:r>
          </a:p>
          <a:p>
            <a:r>
              <a:rPr lang="en-IN" sz="1600" dirty="0">
                <a:latin typeface="Times New Roman" panose="02020603050405020304" pitchFamily="18" charset="0"/>
                <a:cs typeface="Times New Roman" panose="02020603050405020304" pitchFamily="18" charset="0"/>
              </a:rPr>
              <a:t>                          *  Real-time streaming allows fraud detection at transaction time.</a:t>
            </a:r>
            <a:endParaRPr lang="en-IN" dirty="0">
              <a:latin typeface="Times New Roman" panose="02020603050405020304" pitchFamily="18" charset="0"/>
              <a:cs typeface="Times New Roman" panose="02020603050405020304" pitchFamily="18" charset="0"/>
            </a:endParaRP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8598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8C095-6037-EE4D-C465-3303C6EFFB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61034F4-156C-448C-9329-0F632AD27E28}"/>
              </a:ext>
            </a:extLst>
          </p:cNvPr>
          <p:cNvSpPr txBox="1"/>
          <p:nvPr/>
        </p:nvSpPr>
        <p:spPr>
          <a:xfrm>
            <a:off x="3931047" y="312370"/>
            <a:ext cx="4725182"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600" dirty="0">
                <a:solidFill>
                  <a:srgbClr val="FFFFFF"/>
                </a:solidFill>
                <a:latin typeface="Gloucester MT Extra Condensed" panose="02030808020601010101" pitchFamily="18" charset="0"/>
              </a:rPr>
              <a:t>EXPLORATORY DATA ANALYSIS</a:t>
            </a:r>
            <a:endPar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endParaRPr>
          </a:p>
        </p:txBody>
      </p:sp>
      <p:sp>
        <p:nvSpPr>
          <p:cNvPr id="7" name="TextBox 6">
            <a:extLst>
              <a:ext uri="{FF2B5EF4-FFF2-40B4-BE49-F238E27FC236}">
                <a16:creationId xmlns:a16="http://schemas.microsoft.com/office/drawing/2014/main" id="{D7A70FB1-5003-A30D-A1EE-763C5485C10B}"/>
              </a:ext>
            </a:extLst>
          </p:cNvPr>
          <p:cNvSpPr txBox="1"/>
          <p:nvPr/>
        </p:nvSpPr>
        <p:spPr>
          <a:xfrm>
            <a:off x="155950" y="1270001"/>
            <a:ext cx="11883649" cy="5078313"/>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cs typeface="Times New Roman" panose="02020603050405020304" pitchFamily="18" charset="0"/>
              </a:rPr>
              <a:t>What types of transactions appear in the datasets and what are their frequencies?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transaction types are 'CASH_OUT' and 'PAYMENT', while 'TRANSFER' and 'DEBIT' are less frequent.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pattern might suggest that frauds are likely to occur in specific transaction type (such as 'CASH_OUT' or 'PAYMENT'), as this offer ways to withdraw and or funds.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1026" name="Picture 2">
            <a:extLst>
              <a:ext uri="{FF2B5EF4-FFF2-40B4-BE49-F238E27FC236}">
                <a16:creationId xmlns:a16="http://schemas.microsoft.com/office/drawing/2014/main" id="{71E82476-665B-9E51-45E6-43954314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51" y="1950508"/>
            <a:ext cx="3869823" cy="264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2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2484-E083-E256-6E14-FB4F88CFDB2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1F76AA-D5B6-D350-3165-3E14E02B53AF}"/>
              </a:ext>
            </a:extLst>
          </p:cNvPr>
          <p:cNvSpPr txBox="1"/>
          <p:nvPr/>
        </p:nvSpPr>
        <p:spPr>
          <a:xfrm>
            <a:off x="618481" y="197346"/>
            <a:ext cx="9842088" cy="6463308"/>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Which transaction type has highest fraud percentage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appears that the fraud rate of all transaction types are extremely low, with the highest fraud rate being ~0.75% for TRANSFER. This suggest that fraud is relatively rare across all transaction type, but transfer might be slightly more susceptible to fraudulent activity compared to others.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the very low fraud rates, This indicates the highly imbalanced dataset, which is typically in fraud detection problem. This will required techniques like oversampling or anomaly detection during model training to properly identify fraudulent transactions.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2049" name="Picture 1">
            <a:extLst>
              <a:ext uri="{FF2B5EF4-FFF2-40B4-BE49-F238E27FC236}">
                <a16:creationId xmlns:a16="http://schemas.microsoft.com/office/drawing/2014/main" id="{3FC09159-6A92-13A5-B624-6F654616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69" y="978479"/>
            <a:ext cx="4807973" cy="314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7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C8EF-8E89-6684-BFFA-8E9A6261A4F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69F20B-3E5D-3490-3C69-3AD0A5E1D7D9}"/>
              </a:ext>
            </a:extLst>
          </p:cNvPr>
          <p:cNvSpPr txBox="1"/>
          <p:nvPr/>
        </p:nvSpPr>
        <p:spPr>
          <a:xfrm>
            <a:off x="639099" y="137652"/>
            <a:ext cx="9242320" cy="6463308"/>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How are fraudulent transactions distributed over time (steps)?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Consistent Fraud Levels: Fraudulent transaction counts remains stable across days, including steady fraud activity without significant daily fluctuations.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Uniform Fraud Distribution: The absence of extreme peaks or drops suggest that fraudulent activity is evenly distributed, possibly reflecting realistic, continuous fraud attempts rather than event-based spike.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3073" name="Picture 1">
            <a:extLst>
              <a:ext uri="{FF2B5EF4-FFF2-40B4-BE49-F238E27FC236}">
                <a16:creationId xmlns:a16="http://schemas.microsoft.com/office/drawing/2014/main" id="{22FF43CB-A87A-443B-88C2-24DE7FA63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7" y="1307504"/>
            <a:ext cx="7148052" cy="281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852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630</TotalTime>
  <Words>1020</Words>
  <Application>Microsoft Office PowerPoint</Application>
  <PresentationFormat>Widescreen</PresentationFormat>
  <Paragraphs>186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 MT</vt:lpstr>
      <vt:lpstr>Gloucester MT Extra Condensed</vt:lpstr>
      <vt:lpstr>OpenSans-Bold</vt:lpstr>
      <vt:lpstr>Times New Roman</vt:lpstr>
      <vt:lpstr>Wingdings</vt:lpstr>
      <vt:lpstr>Parcel</vt:lpstr>
      <vt:lpstr>Fraud detection in financial transactions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Shambho Nangare</dc:creator>
  <cp:lastModifiedBy>Shambho Nangare</cp:lastModifiedBy>
  <cp:revision>21</cp:revision>
  <dcterms:created xsi:type="dcterms:W3CDTF">2025-02-14T11:58:03Z</dcterms:created>
  <dcterms:modified xsi:type="dcterms:W3CDTF">2025-03-29T08:43:54Z</dcterms:modified>
</cp:coreProperties>
</file>