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6" r:id="rId1"/>
  </p:sldMasterIdLst>
  <p:sldIdLst>
    <p:sldId id="256" r:id="rId2"/>
    <p:sldId id="259" r:id="rId3"/>
    <p:sldId id="258" r:id="rId4"/>
    <p:sldId id="264" r:id="rId5"/>
    <p:sldId id="265" r:id="rId6"/>
    <p:sldId id="261" r:id="rId7"/>
    <p:sldId id="263" r:id="rId8"/>
    <p:sldId id="267" r:id="rId9"/>
    <p:sldId id="262" r:id="rId10"/>
    <p:sldId id="257" r:id="rId11"/>
    <p:sldId id="260" r:id="rId12"/>
    <p:sldId id="271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310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557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786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690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7752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099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644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897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068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16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443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86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041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48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91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822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nyc-taxi-trip-duration" TargetMode="External"/><Relationship Id="rId2" Type="http://schemas.openxmlformats.org/officeDocument/2006/relationships/hyperlink" Target="https://www.kaggle.com/selfishgene/historical-hourly-weather-data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catalog.data.gov/dataset/traffic-collision-data-from-2010-to-present" TargetMode="External"/><Relationship Id="rId4" Type="http://schemas.openxmlformats.org/officeDocument/2006/relationships/hyperlink" Target="https://www.kaggle.com/robikscube/hourly-energy-consumptio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8325E-B450-4D1E-8331-362DDF00F0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New York City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31C56E-CC32-44D0-ABFE-83218C9E4B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Does Bad Weather make it worse?</a:t>
            </a:r>
          </a:p>
        </p:txBody>
      </p:sp>
    </p:spTree>
    <p:extLst>
      <p:ext uri="{BB962C8B-B14F-4D97-AF65-F5344CB8AC3E}">
        <p14:creationId xmlns:p14="http://schemas.microsoft.com/office/powerpoint/2010/main" val="3194755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AB110-2349-4A0C-8564-C9A6B2736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Weather &amp; Collisions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148CC-570D-40F0-BAFD-1F00E4BA70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Does Weather Conditions have an impact on # of collisions that occur?</a:t>
            </a:r>
          </a:p>
        </p:txBody>
      </p:sp>
    </p:spTree>
    <p:extLst>
      <p:ext uri="{BB962C8B-B14F-4D97-AF65-F5344CB8AC3E}">
        <p14:creationId xmlns:p14="http://schemas.microsoft.com/office/powerpoint/2010/main" val="9633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27737A0-D7E0-4415-8E90-FD4F69E76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506CE375-B39D-4C51-A858-F4A383311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64EA8B46-395C-41F6-BE09-548B10809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BC7EDC6D-8B00-48D9-B8FD-9B5285FB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DE4BD3C3-5C1B-4305-BFA1-9054820B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4635ED79-E821-4CFD-9F97-D6137E5DC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92FD5F9A-0D1B-4304-AC95-EA6A4E70E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E9BB96F9-6F99-413C-909E-6FCF017C1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1CCAEE3F-DFD6-4F56-91DF-94C71526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A9965128-6557-433B-B75B-BDF307311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6ACA7D22-11B5-4768-B195-51BF6E7C1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A10AD997-8BE7-4F95-8B7C-4E59DA1AC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DE270B5A-1647-4C9C-BA5F-6BC559F86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7D8AB18-1DD7-4D60-B9FA-190B47BB2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AE3C8994-22F6-4B7D-B50B-80ECD1E2A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DDCDE2FF-5BFC-4807-AB1E-D6928F8F4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63EF93F1-6EAF-4409-A623-76533740E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ED3B5256-3F5C-4FDE-8A9A-5A124E92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ED5D4282-BFB9-4BFC-A20D-18E1C4EEA6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3E6394EB-0752-433A-BA70-AF42B45F1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DF27BE5F-DA8D-4260-9D0D-69E9CE146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9A6E5CBE-AE54-40B7-9A00-E3975FEAC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6C307890-5461-4D51-ADA6-A3DA6D35B8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3F9B7E4B-6412-4B97-AD48-30B1F61F3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D345D359-869B-4305-B7D7-0B5C4FDEC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2F688B27-AEB8-45BD-9597-78A97EE0D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4EB21FA6-8B6A-4699-8408-91E699800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Freeform 6">
            <a:extLst>
              <a:ext uri="{FF2B5EF4-FFF2-40B4-BE49-F238E27FC236}">
                <a16:creationId xmlns:a16="http://schemas.microsoft.com/office/drawing/2014/main" id="{BA1AABB7-0FD0-4445-8B8B-7A0C680C5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54E27926-1B1B-43E1-B66E-BCD3D722D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FCF62FB-9690-4C28-8794-1D59EC65F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74E91BC-D023-4DA8-8CE5-3AF43AD83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1795849"/>
            <a:ext cx="3778870" cy="311481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Graph of Clear Day and # Of Collisions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784019-A3F1-4E4E-BA1F-1B6DB87A05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9649"/>
          <a:stretch/>
        </p:blipFill>
        <p:spPr>
          <a:xfrm>
            <a:off x="4639732" y="10"/>
            <a:ext cx="7552267" cy="6857990"/>
          </a:xfrm>
          <a:prstGeom prst="rect">
            <a:avLst/>
          </a:prstGeom>
        </p:spPr>
      </p:pic>
      <p:sp>
        <p:nvSpPr>
          <p:cNvPr id="49" name="Freeform 5">
            <a:extLst>
              <a:ext uri="{FF2B5EF4-FFF2-40B4-BE49-F238E27FC236}">
                <a16:creationId xmlns:a16="http://schemas.microsoft.com/office/drawing/2014/main" id="{72E9BF2B-2D1E-41E3-ADDD-4CBCC1A6A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BB6BEDE-9EDA-46E6-BA95-9990B6156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279" y="5189400"/>
            <a:ext cx="3778870" cy="544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>
                <a:solidFill>
                  <a:srgbClr val="FEFFFF"/>
                </a:solidFill>
              </a:rPr>
              <a:t>Observations - Higher # of Collisions when the temperature is 20-25C </a:t>
            </a:r>
          </a:p>
        </p:txBody>
      </p:sp>
    </p:spTree>
    <p:extLst>
      <p:ext uri="{BB962C8B-B14F-4D97-AF65-F5344CB8AC3E}">
        <p14:creationId xmlns:p14="http://schemas.microsoft.com/office/powerpoint/2010/main" val="2036482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74E91BC-D023-4DA8-8CE5-3AF43AD83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/>
          <a:lstStyle/>
          <a:p>
            <a:r>
              <a:rPr lang="en-CA"/>
              <a:t>Graphs of Rainy Day, Sleet and Snow Days</a:t>
            </a:r>
            <a:endParaRPr lang="en-C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BB6BEDE-9EDA-46E6-BA95-9990B6156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1344180"/>
          </a:xfrm>
        </p:spPr>
        <p:txBody>
          <a:bodyPr>
            <a:normAutofit lnSpcReduction="10000"/>
          </a:bodyPr>
          <a:lstStyle/>
          <a:p>
            <a:r>
              <a:rPr lang="en-CA" sz="1600"/>
              <a:t>Observations – Rainy Days - Higher # of Collisions when the temperature is 5-15C, Where Sleet/Hail/Freezing Rain and Snow have higher # of collisions when the temperature is 0-5C.</a:t>
            </a:r>
          </a:p>
          <a:p>
            <a:r>
              <a:rPr lang="en-CA" sz="1600"/>
              <a:t>When there is precipitation of any sort (Rain/Snow) accidents are likely to occur between 0-15C.</a:t>
            </a:r>
            <a:endParaRPr lang="en-CA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A4BA70-1B24-4CE0-B584-FC26AEB34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67" y="407297"/>
            <a:ext cx="1175385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028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AB110-2349-4A0C-8564-C9A6B2736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Weather &amp; Cab Rides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148CC-570D-40F0-BAFD-1F00E4BA70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Does Weather Conditions have an impact on # of cab rides that occur?</a:t>
            </a:r>
          </a:p>
        </p:txBody>
      </p:sp>
    </p:spTree>
    <p:extLst>
      <p:ext uri="{BB962C8B-B14F-4D97-AF65-F5344CB8AC3E}">
        <p14:creationId xmlns:p14="http://schemas.microsoft.com/office/powerpoint/2010/main" val="1254367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74E91BC-D023-4DA8-8CE5-3AF43AD83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/>
          <a:lstStyle/>
          <a:p>
            <a:r>
              <a:rPr lang="en-CA"/>
              <a:t>Temperature vs Cab Rides</a:t>
            </a:r>
            <a:endParaRPr lang="en-C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BB6BEDE-9EDA-46E6-BA95-9990B6156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89213" y="5367337"/>
            <a:ext cx="8915400" cy="1015707"/>
          </a:xfrm>
        </p:spPr>
        <p:txBody>
          <a:bodyPr>
            <a:normAutofit/>
          </a:bodyPr>
          <a:lstStyle/>
          <a:p>
            <a:r>
              <a:rPr lang="en-CA" sz="1600"/>
              <a:t>Observations: Low temperatures didn’t result in high cab rides as initially anticipated, we therefore assume that this must mean that they worked remotely/had a snow day. </a:t>
            </a:r>
            <a:endParaRPr lang="en-CA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4C97E6-5C39-4176-B14F-9B32F2158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396" y="694623"/>
            <a:ext cx="7649404" cy="393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989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74E91BC-D023-4DA8-8CE5-3AF43AD83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Weather Conditions vs Cab Rides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BB6BEDE-9EDA-46E6-BA95-9990B6156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713866"/>
          </a:xfrm>
        </p:spPr>
        <p:txBody>
          <a:bodyPr>
            <a:noAutofit/>
          </a:bodyPr>
          <a:lstStyle/>
          <a:p>
            <a:r>
              <a:rPr lang="en-CA" sz="1600" dirty="0"/>
              <a:t>Observations: Cloudy days correlates with high cab rides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B119DC-EB56-4C09-8C28-1F6276361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980" y="776796"/>
            <a:ext cx="5767594" cy="388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639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415D3-6784-444E-BF65-5DC33EBF1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347" y="624110"/>
            <a:ext cx="10493405" cy="1280890"/>
          </a:xfrm>
        </p:spPr>
        <p:txBody>
          <a:bodyPr/>
          <a:lstStyle/>
          <a:p>
            <a:r>
              <a:rPr lang="en-CA" dirty="0"/>
              <a:t>Living in the Big Apple – Does Bad Weather…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475F7C-E250-40C2-8024-054BB01B4E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8976" y="1638670"/>
            <a:ext cx="3187898" cy="3778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608286-BD19-4095-985A-23897D167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562" y="5105400"/>
            <a:ext cx="3114675" cy="1752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0E40C5-B612-43C3-94AC-74110FA35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3087" y="3200652"/>
            <a:ext cx="4581525" cy="2505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CEDA4C-B36D-4329-BE88-692CD0D159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8390" y="1409212"/>
            <a:ext cx="3707075" cy="23883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3986E5-AC98-4C8F-8BE6-05A7F83B8ECB}"/>
              </a:ext>
            </a:extLst>
          </p:cNvPr>
          <p:cNvSpPr txBox="1"/>
          <p:nvPr/>
        </p:nvSpPr>
        <p:spPr>
          <a:xfrm>
            <a:off x="7757168" y="1409212"/>
            <a:ext cx="3087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…cause more accidents?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B245BB-9944-47AE-B79C-A3329CBB509A}"/>
              </a:ext>
            </a:extLst>
          </p:cNvPr>
          <p:cNvSpPr txBox="1"/>
          <p:nvPr/>
        </p:nvSpPr>
        <p:spPr>
          <a:xfrm>
            <a:off x="8717436" y="5797034"/>
            <a:ext cx="3087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…put more folks in cabs?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054362-6ABE-46D2-8A81-FE4CE95F6B04}"/>
              </a:ext>
            </a:extLst>
          </p:cNvPr>
          <p:cNvSpPr txBox="1"/>
          <p:nvPr/>
        </p:nvSpPr>
        <p:spPr>
          <a:xfrm>
            <a:off x="6970237" y="6488668"/>
            <a:ext cx="408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…cost more to heat your home?</a:t>
            </a:r>
          </a:p>
        </p:txBody>
      </p:sp>
    </p:spTree>
    <p:extLst>
      <p:ext uri="{BB962C8B-B14F-4D97-AF65-F5344CB8AC3E}">
        <p14:creationId xmlns:p14="http://schemas.microsoft.com/office/powerpoint/2010/main" val="452983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2E80B-B096-4E9E-979B-863001D58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Gathering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2507C-AF03-4CF2-A88C-2198BB6A52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(The Hardest Part of the Project)</a:t>
            </a:r>
          </a:p>
        </p:txBody>
      </p:sp>
    </p:spTree>
    <p:extLst>
      <p:ext uri="{BB962C8B-B14F-4D97-AF65-F5344CB8AC3E}">
        <p14:creationId xmlns:p14="http://schemas.microsoft.com/office/powerpoint/2010/main" val="1830148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B9A596-75DA-40F6-83CC-5ABB36D7C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Where to Start?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295E6D-F204-41B0-963D-FCAB1A0CEB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Air Quality Index</a:t>
            </a:r>
          </a:p>
          <a:p>
            <a:pPr lvl="1"/>
            <a:r>
              <a:rPr lang="en-CA" dirty="0" err="1"/>
              <a:t>BigQuery</a:t>
            </a:r>
            <a:endParaRPr lang="en-CA" dirty="0"/>
          </a:p>
          <a:p>
            <a:pPr lvl="2"/>
            <a:r>
              <a:rPr lang="en-CA" dirty="0"/>
              <a:t>SQL Skills</a:t>
            </a:r>
          </a:p>
          <a:p>
            <a:pPr lvl="3"/>
            <a:r>
              <a:rPr lang="en-CA" dirty="0"/>
              <a:t>Got Scary</a:t>
            </a:r>
          </a:p>
          <a:p>
            <a:r>
              <a:rPr lang="en-CA" dirty="0"/>
              <a:t>India Air Quality Index</a:t>
            </a:r>
          </a:p>
          <a:p>
            <a:pPr lvl="1"/>
            <a:r>
              <a:rPr lang="en-CA" dirty="0"/>
              <a:t>Only one dataset</a:t>
            </a:r>
          </a:p>
          <a:p>
            <a:pPr lvl="2"/>
            <a:r>
              <a:rPr lang="en-CA" dirty="0"/>
              <a:t>Less comparing</a:t>
            </a:r>
          </a:p>
          <a:p>
            <a:pPr lvl="3"/>
            <a:r>
              <a:rPr lang="en-CA" dirty="0"/>
              <a:t>Not as rich of a data source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651918-89C3-4C5C-B4C2-D41EE721D7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Canadian Political Results with Immigration Changes</a:t>
            </a:r>
          </a:p>
          <a:p>
            <a:pPr lvl="1"/>
            <a:r>
              <a:rPr lang="en-CA" dirty="0"/>
              <a:t>Well…</a:t>
            </a:r>
          </a:p>
          <a:p>
            <a:pPr lvl="2"/>
            <a:r>
              <a:rPr lang="en-CA" dirty="0"/>
              <a:t>Got too</a:t>
            </a:r>
          </a:p>
          <a:p>
            <a:pPr lvl="3"/>
            <a:r>
              <a:rPr lang="en-CA" dirty="0"/>
              <a:t>Political</a:t>
            </a:r>
          </a:p>
          <a:p>
            <a:r>
              <a:rPr lang="en-CA" dirty="0"/>
              <a:t>Endangered Languages comparison to </a:t>
            </a:r>
            <a:r>
              <a:rPr lang="en-CA" dirty="0" err="1"/>
              <a:t>Goodread</a:t>
            </a:r>
            <a:r>
              <a:rPr lang="en-CA" dirty="0"/>
              <a:t> Dataset</a:t>
            </a:r>
          </a:p>
          <a:p>
            <a:pPr lvl="1"/>
            <a:r>
              <a:rPr lang="en-CA" dirty="0"/>
              <a:t>Turns out endangered languages</a:t>
            </a:r>
          </a:p>
          <a:p>
            <a:pPr lvl="2"/>
            <a:r>
              <a:rPr lang="en-CA" dirty="0"/>
              <a:t>Don’t write books….</a:t>
            </a:r>
          </a:p>
          <a:p>
            <a:pPr lvl="3"/>
            <a:r>
              <a:rPr lang="en-CA" dirty="0"/>
              <a:t>(Might be part of the problem?)</a:t>
            </a:r>
          </a:p>
        </p:txBody>
      </p:sp>
    </p:spTree>
    <p:extLst>
      <p:ext uri="{BB962C8B-B14F-4D97-AF65-F5344CB8AC3E}">
        <p14:creationId xmlns:p14="http://schemas.microsoft.com/office/powerpoint/2010/main" val="2144768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B9A596-75DA-40F6-83CC-5ABB36D7C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Big City Living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295E6D-F204-41B0-963D-FCAB1A0CEB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Limited our scope to available datasets and the timeline left in the project</a:t>
            </a:r>
          </a:p>
          <a:p>
            <a:r>
              <a:rPr lang="en-CA" dirty="0"/>
              <a:t>New York</a:t>
            </a:r>
          </a:p>
          <a:p>
            <a:pPr lvl="1"/>
            <a:r>
              <a:rPr lang="en-CA" dirty="0"/>
              <a:t>Similar to Toronto</a:t>
            </a:r>
          </a:p>
          <a:p>
            <a:pPr lvl="1"/>
            <a:r>
              <a:rPr lang="en-CA" dirty="0"/>
              <a:t>Found Collision Data</a:t>
            </a:r>
          </a:p>
          <a:p>
            <a:pPr lvl="1"/>
            <a:r>
              <a:rPr lang="en-CA" dirty="0"/>
              <a:t>Found Weather Data</a:t>
            </a:r>
          </a:p>
          <a:p>
            <a:pPr lvl="1"/>
            <a:r>
              <a:rPr lang="en-CA" dirty="0"/>
              <a:t>Found Cab Data</a:t>
            </a:r>
          </a:p>
          <a:p>
            <a:pPr lvl="1"/>
            <a:r>
              <a:rPr lang="en-CA" dirty="0"/>
              <a:t>Found Energy Usage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651918-89C3-4C5C-B4C2-D41EE721D7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This allows for multiple comparisons across datasets with multiple records (100,000 sets in each RAW file min)</a:t>
            </a:r>
          </a:p>
        </p:txBody>
      </p:sp>
    </p:spTree>
    <p:extLst>
      <p:ext uri="{BB962C8B-B14F-4D97-AF65-F5344CB8AC3E}">
        <p14:creationId xmlns:p14="http://schemas.microsoft.com/office/powerpoint/2010/main" val="190166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77814B-7F7C-476C-B3E5-55EDEC06D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Main Data Sources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D477-8822-4745-9BB3-293638B96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9372" y="1972703"/>
            <a:ext cx="6222383" cy="576262"/>
          </a:xfrm>
        </p:spPr>
        <p:txBody>
          <a:bodyPr/>
          <a:lstStyle/>
          <a:p>
            <a:r>
              <a:rPr lang="en-CA" dirty="0"/>
              <a:t>Kaggle </a:t>
            </a:r>
            <a:r>
              <a:rPr lang="en-CA" dirty="0" err="1"/>
              <a:t>Kaggle</a:t>
            </a:r>
            <a:r>
              <a:rPr lang="en-CA" dirty="0"/>
              <a:t> </a:t>
            </a:r>
            <a:r>
              <a:rPr lang="en-CA" dirty="0" err="1"/>
              <a:t>Kaggle</a:t>
            </a:r>
            <a:r>
              <a:rPr lang="en-CA" dirty="0"/>
              <a:t> &amp; data.gov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A0EB57-3BDE-442E-B682-30D7E4D81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89212" y="2548965"/>
            <a:ext cx="4342893" cy="3931733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**</a:t>
            </a:r>
            <a:r>
              <a:rPr lang="en-US" dirty="0"/>
              <a:t>Historical Hourly Weather Data 2012-2017</a:t>
            </a:r>
            <a:r>
              <a:rPr lang="en-CA" dirty="0"/>
              <a:t>**</a:t>
            </a:r>
          </a:p>
          <a:p>
            <a:pPr lvl="1"/>
            <a:r>
              <a:rPr lang="en-CA" dirty="0">
                <a:hlinkClick r:id="rId2"/>
              </a:rPr>
              <a:t>https://www.kaggle.com/selfishgene/historical-hourly-weather-data</a:t>
            </a:r>
            <a:r>
              <a:rPr lang="en-CA" dirty="0"/>
              <a:t> </a:t>
            </a:r>
          </a:p>
          <a:p>
            <a:r>
              <a:rPr lang="en-CA" dirty="0"/>
              <a:t>**NYC Cab Trip Duration**</a:t>
            </a:r>
          </a:p>
          <a:p>
            <a:pPr lvl="1"/>
            <a:r>
              <a:rPr lang="en-CA" u="sng" dirty="0">
                <a:hlinkClick r:id="rId3"/>
              </a:rPr>
              <a:t>https://www.kaggle.com/c/nyc-taxi-trip-duration</a:t>
            </a:r>
            <a:endParaRPr lang="en-CA" dirty="0"/>
          </a:p>
          <a:p>
            <a:r>
              <a:rPr lang="en-CA" dirty="0"/>
              <a:t>**Hourly Energy Consumption**</a:t>
            </a:r>
          </a:p>
          <a:p>
            <a:pPr lvl="1"/>
            <a:r>
              <a:rPr lang="en-CA" dirty="0">
                <a:hlinkClick r:id="rId4"/>
              </a:rPr>
              <a:t>https://www.kaggle.com/robikscube/hourly-energy-consumption</a:t>
            </a:r>
            <a:endParaRPr lang="en-CA" dirty="0"/>
          </a:p>
          <a:p>
            <a:r>
              <a:rPr lang="en-CA" dirty="0"/>
              <a:t>**Traffic Collision Data**</a:t>
            </a:r>
          </a:p>
          <a:p>
            <a:pPr lvl="1"/>
            <a:r>
              <a:rPr lang="en-CA" dirty="0">
                <a:hlinkClick r:id="rId5"/>
              </a:rPr>
              <a:t>https://catalog.data.gov/dataset/traffic-collision-data-from-2010-to-present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2E25E19-AC32-485F-826F-0D335B0A1B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555084" y="4115449"/>
            <a:ext cx="4253929" cy="42590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dirty="0"/>
              <a:t>Commonality:  Date &amp; Hour Data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92B5D16C-71E0-4E0E-8FF4-66931958B84C}"/>
              </a:ext>
            </a:extLst>
          </p:cNvPr>
          <p:cNvSpPr/>
          <p:nvPr/>
        </p:nvSpPr>
        <p:spPr>
          <a:xfrm>
            <a:off x="6932105" y="2548965"/>
            <a:ext cx="534015" cy="35588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883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0BA1-EA3C-48E4-BBD1-B191F5775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Exploration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E6B97-0D75-4F35-8D04-4A5D58335B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Weather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2DD6B-8DDC-4588-AF53-09CE60B4C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1760070"/>
          </a:xfrm>
        </p:spPr>
        <p:txBody>
          <a:bodyPr/>
          <a:lstStyle/>
          <a:p>
            <a:r>
              <a:rPr lang="en-CA" dirty="0"/>
              <a:t>No weather data beyond November 2017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952C643-79D1-4D0F-9C32-74C9E158F847}"/>
              </a:ext>
            </a:extLst>
          </p:cNvPr>
          <p:cNvSpPr txBox="1">
            <a:spLocks/>
          </p:cNvSpPr>
          <p:nvPr/>
        </p:nvSpPr>
        <p:spPr>
          <a:xfrm>
            <a:off x="2706638" y="4953001"/>
            <a:ext cx="4342893" cy="1760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1299A0D-5D79-4E11-B1B6-200DFE26C1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7D137FB-B452-4CFC-8BDC-0549E252FB9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CA" dirty="0"/>
              <a:t>Figure of Temperature vs Pressure</a:t>
            </a:r>
          </a:p>
        </p:txBody>
      </p:sp>
    </p:spTree>
    <p:extLst>
      <p:ext uri="{BB962C8B-B14F-4D97-AF65-F5344CB8AC3E}">
        <p14:creationId xmlns:p14="http://schemas.microsoft.com/office/powerpoint/2010/main" val="1792626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0BA1-EA3C-48E4-BBD1-B191F5775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Exploration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E6B97-0D75-4F35-8D04-4A5D58335B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Cab Data – New York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2DD6B-8DDC-4588-AF53-09CE60B4C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89212" y="2548965"/>
            <a:ext cx="4342893" cy="2262731"/>
          </a:xfrm>
        </p:spPr>
        <p:txBody>
          <a:bodyPr>
            <a:normAutofit/>
          </a:bodyPr>
          <a:lstStyle/>
          <a:p>
            <a:r>
              <a:rPr lang="en-CA" dirty="0"/>
              <a:t>Started out with over 100,000 records from 2016 alone</a:t>
            </a:r>
          </a:p>
          <a:p>
            <a:r>
              <a:rPr lang="en-CA" dirty="0"/>
              <a:t>Cleaned up all “NA” with </a:t>
            </a:r>
            <a:r>
              <a:rPr lang="en-CA" dirty="0" err="1"/>
              <a:t>dropna</a:t>
            </a:r>
            <a:endParaRPr lang="en-CA" dirty="0"/>
          </a:p>
          <a:p>
            <a:r>
              <a:rPr lang="en-CA" dirty="0"/>
              <a:t>10,000 remaining records</a:t>
            </a:r>
          </a:p>
          <a:p>
            <a:pPr lvl="1"/>
            <a:r>
              <a:rPr lang="en-CA" dirty="0"/>
              <a:t>90% reduction in data on Step 1 of data cleaning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952C643-79D1-4D0F-9C32-74C9E158F847}"/>
              </a:ext>
            </a:extLst>
          </p:cNvPr>
          <p:cNvSpPr txBox="1">
            <a:spLocks/>
          </p:cNvSpPr>
          <p:nvPr/>
        </p:nvSpPr>
        <p:spPr>
          <a:xfrm>
            <a:off x="2706638" y="4953001"/>
            <a:ext cx="4342893" cy="1760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B5466B1-33D8-46E0-A781-B8710F3B5F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1191761"/>
          </a:xfrm>
        </p:spPr>
        <p:txBody>
          <a:bodyPr/>
          <a:lstStyle/>
          <a:p>
            <a:r>
              <a:rPr lang="en-CA" dirty="0" err="1"/>
              <a:t>djd</a:t>
            </a:r>
            <a:endParaRPr lang="en-C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598F400-4160-478A-AD19-9DB4CA42F8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Collision Data 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725D4A3-1B37-4171-A87F-B8658149AA51}"/>
              </a:ext>
            </a:extLst>
          </p:cNvPr>
          <p:cNvSpPr txBox="1">
            <a:spLocks/>
          </p:cNvSpPr>
          <p:nvPr/>
        </p:nvSpPr>
        <p:spPr>
          <a:xfrm>
            <a:off x="7603287" y="3736002"/>
            <a:ext cx="3999001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Energy Data </a:t>
            </a: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689FB385-D809-40E9-B05D-6AE9438C9F4E}"/>
              </a:ext>
            </a:extLst>
          </p:cNvPr>
          <p:cNvSpPr txBox="1">
            <a:spLocks/>
          </p:cNvSpPr>
          <p:nvPr/>
        </p:nvSpPr>
        <p:spPr>
          <a:xfrm>
            <a:off x="7263614" y="4447039"/>
            <a:ext cx="4338674" cy="1191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/>
              <a:t>djd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88448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77814B-7F7C-476C-B3E5-55EDEC06D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Merging Challenges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D477-8822-4745-9BB3-293638B969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Date &amp; Hour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A0EB57-3BDE-442E-B682-30D7E4D81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7948582" cy="3354060"/>
          </a:xfrm>
        </p:spPr>
        <p:txBody>
          <a:bodyPr/>
          <a:lstStyle/>
          <a:p>
            <a:r>
              <a:rPr lang="en-CA" dirty="0"/>
              <a:t>All Data Sets Required Same Data Formatting for Merging</a:t>
            </a:r>
          </a:p>
          <a:p>
            <a:pPr lvl="1"/>
            <a:r>
              <a:rPr lang="en-CA" dirty="0"/>
              <a:t>Objects versus </a:t>
            </a:r>
            <a:r>
              <a:rPr lang="en-CA" dirty="0" err="1"/>
              <a:t>DateTime</a:t>
            </a:r>
            <a:endParaRPr lang="en-CA" dirty="0"/>
          </a:p>
          <a:p>
            <a:r>
              <a:rPr lang="en-CA" dirty="0"/>
              <a:t>But Date &amp; Time not necessary for Analysis:</a:t>
            </a:r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A573C7D5-820D-452E-8E04-40932453517C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36050660"/>
              </p:ext>
            </p:extLst>
          </p:nvPr>
        </p:nvGraphicFramePr>
        <p:xfrm>
          <a:off x="1721854" y="4132840"/>
          <a:ext cx="3675770" cy="1059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885">
                  <a:extLst>
                    <a:ext uri="{9D8B030D-6E8A-4147-A177-3AD203B41FA5}">
                      <a16:colId xmlns:a16="http://schemas.microsoft.com/office/drawing/2014/main" val="3958053208"/>
                    </a:ext>
                  </a:extLst>
                </a:gridCol>
                <a:gridCol w="1837885">
                  <a:extLst>
                    <a:ext uri="{9D8B030D-6E8A-4147-A177-3AD203B41FA5}">
                      <a16:colId xmlns:a16="http://schemas.microsoft.com/office/drawing/2014/main" val="1967447747"/>
                    </a:ext>
                  </a:extLst>
                </a:gridCol>
              </a:tblGrid>
              <a:tr h="591811">
                <a:tc>
                  <a:txBody>
                    <a:bodyPr/>
                    <a:lstStyle/>
                    <a:p>
                      <a:r>
                        <a:rPr lang="en-CA" dirty="0"/>
                        <a:t>Date/Time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Temperature</a:t>
                      </a:r>
                    </a:p>
                    <a:p>
                      <a:r>
                        <a:rPr lang="en-CA" dirty="0"/>
                        <a:t>(ºC)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897433"/>
                  </a:ext>
                </a:extLst>
              </a:tr>
              <a:tr h="419109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77168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4538F308-57E4-442D-BD33-F86529077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66412"/>
              </p:ext>
            </p:extLst>
          </p:nvPr>
        </p:nvGraphicFramePr>
        <p:xfrm>
          <a:off x="6264982" y="4132839"/>
          <a:ext cx="532660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5534">
                  <a:extLst>
                    <a:ext uri="{9D8B030D-6E8A-4147-A177-3AD203B41FA5}">
                      <a16:colId xmlns:a16="http://schemas.microsoft.com/office/drawing/2014/main" val="768856628"/>
                    </a:ext>
                  </a:extLst>
                </a:gridCol>
                <a:gridCol w="1775534">
                  <a:extLst>
                    <a:ext uri="{9D8B030D-6E8A-4147-A177-3AD203B41FA5}">
                      <a16:colId xmlns:a16="http://schemas.microsoft.com/office/drawing/2014/main" val="892681656"/>
                    </a:ext>
                  </a:extLst>
                </a:gridCol>
                <a:gridCol w="1775534">
                  <a:extLst>
                    <a:ext uri="{9D8B030D-6E8A-4147-A177-3AD203B41FA5}">
                      <a16:colId xmlns:a16="http://schemas.microsoft.com/office/drawing/2014/main" val="31473766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Date/Time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Weather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#Accident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99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363546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23D50124-7E3F-4DC7-9E2A-4248518E9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633066"/>
              </p:ext>
            </p:extLst>
          </p:nvPr>
        </p:nvGraphicFramePr>
        <p:xfrm>
          <a:off x="2706703" y="5664528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79576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2193638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17314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Temperature (ºC)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Weather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#Accident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49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671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297467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101</TotalTime>
  <Words>522</Words>
  <Application>Microsoft Office PowerPoint</Application>
  <PresentationFormat>Widescreen</PresentationFormat>
  <Paragraphs>86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Wisp</vt:lpstr>
      <vt:lpstr>New York City </vt:lpstr>
      <vt:lpstr>Living in the Big Apple – Does Bad Weather…</vt:lpstr>
      <vt:lpstr>Data Gathering</vt:lpstr>
      <vt:lpstr>Where to Start?</vt:lpstr>
      <vt:lpstr>Big City Living </vt:lpstr>
      <vt:lpstr>Main Data Sources</vt:lpstr>
      <vt:lpstr>Data Exploration</vt:lpstr>
      <vt:lpstr>Data Exploration</vt:lpstr>
      <vt:lpstr>Data Merging Challenges</vt:lpstr>
      <vt:lpstr>Weather &amp; Collisions</vt:lpstr>
      <vt:lpstr>Graph of Clear Day and # Of Collisions</vt:lpstr>
      <vt:lpstr>Graphs of Rainy Day, Sleet and Snow Days</vt:lpstr>
      <vt:lpstr>Weather &amp; Cab Rides</vt:lpstr>
      <vt:lpstr>Temperature vs Cab Rides</vt:lpstr>
      <vt:lpstr>Weather Conditions vs Cab Rides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York City</dc:title>
  <dc:creator>Christy McKenna</dc:creator>
  <cp:lastModifiedBy>Christy McKenna</cp:lastModifiedBy>
  <cp:revision>16</cp:revision>
  <dcterms:created xsi:type="dcterms:W3CDTF">2019-11-09T17:39:58Z</dcterms:created>
  <dcterms:modified xsi:type="dcterms:W3CDTF">2019-11-13T01:13:41Z</dcterms:modified>
</cp:coreProperties>
</file>