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notesMasterIdLst>
    <p:notesMasterId r:id="rId29"/>
  </p:notesMasterIdLst>
  <p:sldIdLst>
    <p:sldId id="256" r:id="rId2"/>
    <p:sldId id="259" r:id="rId3"/>
    <p:sldId id="258" r:id="rId4"/>
    <p:sldId id="264" r:id="rId5"/>
    <p:sldId id="265" r:id="rId6"/>
    <p:sldId id="261" r:id="rId7"/>
    <p:sldId id="279" r:id="rId8"/>
    <p:sldId id="267" r:id="rId9"/>
    <p:sldId id="263" r:id="rId10"/>
    <p:sldId id="275" r:id="rId11"/>
    <p:sldId id="262" r:id="rId12"/>
    <p:sldId id="277" r:id="rId13"/>
    <p:sldId id="257" r:id="rId14"/>
    <p:sldId id="260" r:id="rId15"/>
    <p:sldId id="271" r:id="rId16"/>
    <p:sldId id="268" r:id="rId17"/>
    <p:sldId id="269" r:id="rId18"/>
    <p:sldId id="270" r:id="rId19"/>
    <p:sldId id="272" r:id="rId20"/>
    <p:sldId id="274" r:id="rId21"/>
    <p:sldId id="276" r:id="rId22"/>
    <p:sldId id="273" r:id="rId23"/>
    <p:sldId id="282" r:id="rId24"/>
    <p:sldId id="283" r:id="rId25"/>
    <p:sldId id="280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D0379-14E3-4838-AC13-330CAFD02963}" type="datetimeFigureOut">
              <a:rPr lang="en-CA" smtClean="0"/>
              <a:t>2019-11-12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7B29E-029C-4380-9CFB-9A26D3DDE8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415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58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303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37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8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915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57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61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2016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81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4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614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233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993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42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767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74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24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232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97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953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Christy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1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Collision – MJ</a:t>
            </a:r>
          </a:p>
          <a:p>
            <a:r>
              <a:rPr lang="en-CA" dirty="0"/>
              <a:t>Cab Data - Shruti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60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5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7B29E-029C-4380-9CFB-9A26D3DDE89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8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1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5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786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0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52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99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9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2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lfishgene/historical-hourly-weather-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talog.data.gov/dataset/traffic-collision-data-from-2010-to-present" TargetMode="External"/><Relationship Id="rId5" Type="http://schemas.openxmlformats.org/officeDocument/2006/relationships/hyperlink" Target="https://www.kaggle.com/robikscube/hourly-energy-consumption" TargetMode="External"/><Relationship Id="rId4" Type="http://schemas.openxmlformats.org/officeDocument/2006/relationships/hyperlink" Target="https://www.kaggle.com/c/nyc-taxi-trip-durati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25E-B450-4D1E-8331-362DDF00F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New York City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1C56E-CC32-44D0-ABFE-83218C9E4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Does Bad Weather make it worse?</a:t>
            </a:r>
          </a:p>
        </p:txBody>
      </p:sp>
    </p:spTree>
    <p:extLst>
      <p:ext uri="{BB962C8B-B14F-4D97-AF65-F5344CB8AC3E}">
        <p14:creationId xmlns:p14="http://schemas.microsoft.com/office/powerpoint/2010/main" val="319475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/>
          <a:lstStyle/>
          <a:p>
            <a:r>
              <a:rPr lang="en-CA"/>
              <a:t>Data Exploration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/>
          <a:lstStyle/>
          <a:p>
            <a:r>
              <a:rPr lang="en-CA"/>
              <a:t>Weather Data</a:t>
            </a:r>
            <a:endParaRPr lang="en-CA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29101-426A-41D5-9147-60AA2ECA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97" y="3226894"/>
            <a:ext cx="117824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Merging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Date &amp; Hour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7948582" cy="3354060"/>
          </a:xfrm>
        </p:spPr>
        <p:txBody>
          <a:bodyPr/>
          <a:lstStyle/>
          <a:p>
            <a:r>
              <a:rPr lang="en-CA" dirty="0"/>
              <a:t>All Data Sets Required Same Data Formatting for Merging</a:t>
            </a:r>
          </a:p>
          <a:p>
            <a:pPr lvl="1"/>
            <a:r>
              <a:rPr lang="en-CA" dirty="0"/>
              <a:t>Objects versus </a:t>
            </a:r>
            <a:r>
              <a:rPr lang="en-CA" dirty="0" err="1"/>
              <a:t>DateTime</a:t>
            </a:r>
            <a:endParaRPr lang="en-CA" dirty="0"/>
          </a:p>
          <a:p>
            <a:r>
              <a:rPr lang="en-CA" dirty="0"/>
              <a:t>But Date &amp; Time not necessary for Analysis: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73C7D5-820D-452E-8E04-4093245351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6050660"/>
              </p:ext>
            </p:extLst>
          </p:nvPr>
        </p:nvGraphicFramePr>
        <p:xfrm>
          <a:off x="1721854" y="4132840"/>
          <a:ext cx="3675770" cy="1059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885">
                  <a:extLst>
                    <a:ext uri="{9D8B030D-6E8A-4147-A177-3AD203B41FA5}">
                      <a16:colId xmlns:a16="http://schemas.microsoft.com/office/drawing/2014/main" val="3958053208"/>
                    </a:ext>
                  </a:extLst>
                </a:gridCol>
                <a:gridCol w="1837885">
                  <a:extLst>
                    <a:ext uri="{9D8B030D-6E8A-4147-A177-3AD203B41FA5}">
                      <a16:colId xmlns:a16="http://schemas.microsoft.com/office/drawing/2014/main" val="1967447747"/>
                    </a:ext>
                  </a:extLst>
                </a:gridCol>
              </a:tblGrid>
              <a:tr h="591811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Temperature</a:t>
                      </a:r>
                    </a:p>
                    <a:p>
                      <a:r>
                        <a:rPr lang="en-CA" dirty="0"/>
                        <a:t>(ºC)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97433"/>
                  </a:ext>
                </a:extLst>
              </a:tr>
              <a:tr h="419109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77168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538F308-57E4-442D-BD33-F8652907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6412"/>
              </p:ext>
            </p:extLst>
          </p:nvPr>
        </p:nvGraphicFramePr>
        <p:xfrm>
          <a:off x="6264982" y="4132839"/>
          <a:ext cx="532660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534">
                  <a:extLst>
                    <a:ext uri="{9D8B030D-6E8A-4147-A177-3AD203B41FA5}">
                      <a16:colId xmlns:a16="http://schemas.microsoft.com/office/drawing/2014/main" val="768856628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892681656"/>
                    </a:ext>
                  </a:extLst>
                </a:gridCol>
                <a:gridCol w="1775534">
                  <a:extLst>
                    <a:ext uri="{9D8B030D-6E8A-4147-A177-3AD203B41FA5}">
                      <a16:colId xmlns:a16="http://schemas.microsoft.com/office/drawing/2014/main" val="314737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9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36354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3D50124-7E3F-4DC7-9E2A-4248518E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33066"/>
              </p:ext>
            </p:extLst>
          </p:nvPr>
        </p:nvGraphicFramePr>
        <p:xfrm>
          <a:off x="2706703" y="566452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7957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21936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7314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Temperature (ºC)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Weather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#Accident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4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71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7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E576-2ECD-4827-B453-66BBD4E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6AC-0277-456E-8DD4-5B9A3E603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98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Collisions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collisions that occur?</a:t>
            </a:r>
          </a:p>
        </p:txBody>
      </p:sp>
    </p:spTree>
    <p:extLst>
      <p:ext uri="{BB962C8B-B14F-4D97-AF65-F5344CB8AC3E}">
        <p14:creationId xmlns:p14="http://schemas.microsoft.com/office/powerpoint/2010/main" val="963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BA1AABB7-0FD0-4445-8B8B-7A0C680C5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4E27926-1B1B-43E1-B66E-BCD3D722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CF62FB-9690-4C28-8794-1D59EC65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1795849"/>
            <a:ext cx="3778870" cy="31148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Graph of Clear Day and # Of Collisions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84019-A3F1-4E4E-BA1F-1B6DB87A05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9649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72E9BF2B-2D1E-41E3-ADDD-4CBCC1A6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79" y="5189400"/>
            <a:ext cx="3778870" cy="544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EFFFF"/>
                </a:solidFill>
              </a:rPr>
              <a:t>Observations - Higher # of Collisions when the temperature is 20-25C </a:t>
            </a:r>
          </a:p>
        </p:txBody>
      </p:sp>
    </p:spTree>
    <p:extLst>
      <p:ext uri="{BB962C8B-B14F-4D97-AF65-F5344CB8AC3E}">
        <p14:creationId xmlns:p14="http://schemas.microsoft.com/office/powerpoint/2010/main" val="203648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Graphs of Rainy Day, Sleet and Snow Days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1344180"/>
          </a:xfrm>
        </p:spPr>
        <p:txBody>
          <a:bodyPr>
            <a:normAutofit lnSpcReduction="10000"/>
          </a:bodyPr>
          <a:lstStyle/>
          <a:p>
            <a:r>
              <a:rPr lang="en-CA" sz="1600"/>
              <a:t>Observations – Rainy Days - Higher # of Collisions when the temperature is 5-15C, Where Sleet/Hail/Freezing Rain and Snow have higher # of collisions when the temperature is 0-5C.</a:t>
            </a:r>
          </a:p>
          <a:p>
            <a:r>
              <a:rPr lang="en-CA" sz="1600"/>
              <a:t>When there is precipitation of any sort (Rain/Snow) accidents are likely to occur between 0-15C.</a:t>
            </a:r>
            <a:endParaRPr lang="en-CA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A4BA70-1B24-4CE0-B584-FC26AEB3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7" y="407297"/>
            <a:ext cx="117538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Cab Rides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# of cab rides that occur?</a:t>
            </a:r>
          </a:p>
        </p:txBody>
      </p:sp>
    </p:spTree>
    <p:extLst>
      <p:ext uri="{BB962C8B-B14F-4D97-AF65-F5344CB8AC3E}">
        <p14:creationId xmlns:p14="http://schemas.microsoft.com/office/powerpoint/2010/main" val="125436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/>
              <a:t>Temperature vs Cab Rides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/>
              <a:t>Observations: Low temperatures didn’t result in high cab rides as initially anticipated, we therefore assume that this must mean that they worked remotely/had a snow day. </a:t>
            </a:r>
            <a:endParaRPr lang="en-CA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C97E6-5C39-4176-B14F-9B32F215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396" y="694623"/>
            <a:ext cx="7649404" cy="39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8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Conditions vs Cab Rides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Cloudy days correlates with high cab rides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119DC-EB56-4C09-8C28-1F627636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80" y="776796"/>
            <a:ext cx="5767594" cy="388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39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B110-2349-4A0C-8564-C9A6B273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Weather &amp; Energy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48CC-570D-40F0-BAFD-1F00E4BA7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Does Weather Conditions have an impact on how much energy a New Yorker uses?</a:t>
            </a:r>
          </a:p>
        </p:txBody>
      </p:sp>
    </p:spTree>
    <p:extLst>
      <p:ext uri="{BB962C8B-B14F-4D97-AF65-F5344CB8AC3E}">
        <p14:creationId xmlns:p14="http://schemas.microsoft.com/office/powerpoint/2010/main" val="29008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15D3-6784-444E-BF65-5DC33EB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47" y="624110"/>
            <a:ext cx="10493405" cy="1280890"/>
          </a:xfrm>
        </p:spPr>
        <p:txBody>
          <a:bodyPr/>
          <a:lstStyle/>
          <a:p>
            <a:r>
              <a:rPr lang="en-CA" dirty="0"/>
              <a:t>Living in the Big Apple – Does Bad Weather…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75F7C-E250-40C2-8024-054BB01B4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976" y="1638670"/>
            <a:ext cx="3187898" cy="377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08286-BD19-4095-985A-23897D16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562" y="5105400"/>
            <a:ext cx="311467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0E40C5-B612-43C3-94AC-74110FA35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87" y="3200652"/>
            <a:ext cx="4581525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CEDA4C-B36D-4329-BE88-692CD0D1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390" y="1409212"/>
            <a:ext cx="3707075" cy="23883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3986E5-AC98-4C8F-8BE6-05A7F83B8ECB}"/>
              </a:ext>
            </a:extLst>
          </p:cNvPr>
          <p:cNvSpPr txBox="1"/>
          <p:nvPr/>
        </p:nvSpPr>
        <p:spPr>
          <a:xfrm>
            <a:off x="7757168" y="1409212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…cause more accidents?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245BB-9944-47AE-B79C-A3329CBB509A}"/>
              </a:ext>
            </a:extLst>
          </p:cNvPr>
          <p:cNvSpPr txBox="1"/>
          <p:nvPr/>
        </p:nvSpPr>
        <p:spPr>
          <a:xfrm>
            <a:off x="8894989" y="2831320"/>
            <a:ext cx="308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…put more folks in cabs?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54362-6ABE-46D2-8A81-FE4CE95F6B04}"/>
              </a:ext>
            </a:extLst>
          </p:cNvPr>
          <p:cNvSpPr txBox="1"/>
          <p:nvPr/>
        </p:nvSpPr>
        <p:spPr>
          <a:xfrm>
            <a:off x="6970237" y="6031720"/>
            <a:ext cx="408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…cost more to heat your home?</a:t>
            </a:r>
          </a:p>
        </p:txBody>
      </p:sp>
    </p:spTree>
    <p:extLst>
      <p:ext uri="{BB962C8B-B14F-4D97-AF65-F5344CB8AC3E}">
        <p14:creationId xmlns:p14="http://schemas.microsoft.com/office/powerpoint/2010/main" val="45298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Temperature vs Energy Consumption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713866"/>
          </a:xfrm>
        </p:spPr>
        <p:txBody>
          <a:bodyPr>
            <a:noAutofit/>
          </a:bodyPr>
          <a:lstStyle/>
          <a:p>
            <a:r>
              <a:rPr lang="en-CA" sz="1600" dirty="0"/>
              <a:t>Observations: A/C requires more energy than Heating does, had expected heating to require more energy than A/C</a:t>
            </a:r>
          </a:p>
          <a:p>
            <a:r>
              <a:rPr lang="en-CA" sz="1600" dirty="0"/>
              <a:t>This is electrical energy only, further analysis into what do New Yorkers have installed in their apartments.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E656E-175C-4D46-8EF7-9A062EB7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78" y="209343"/>
            <a:ext cx="9524379" cy="448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69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Correlation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Relation between energy consumption and other factors e.g. Humidity, Temperature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Brighter the </a:t>
            </a:r>
            <a:r>
              <a:rPr lang="en-US" sz="1600" dirty="0" err="1"/>
              <a:t>colour</a:t>
            </a:r>
            <a:r>
              <a:rPr lang="en-US" sz="1600" dirty="0"/>
              <a:t> – higher the correlation</a:t>
            </a:r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endParaRPr lang="en-US" sz="1600" dirty="0"/>
          </a:p>
          <a:p>
            <a:pPr>
              <a:buClr>
                <a:srgbClr val="F4FC1A"/>
              </a:buClr>
              <a:buFont typeface="Wingdings 3" charset="2"/>
              <a:buChar char=""/>
            </a:pPr>
            <a:r>
              <a:rPr lang="en-US" sz="1600" dirty="0"/>
              <a:t>Darker the </a:t>
            </a:r>
            <a:r>
              <a:rPr lang="en-US" sz="1600" dirty="0" err="1"/>
              <a:t>colour</a:t>
            </a:r>
            <a:r>
              <a:rPr lang="en-US" sz="1600" dirty="0"/>
              <a:t> – lower the correlation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840F0-EE1B-4AC9-9D81-4C49F9017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" r="1705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1FEFB4-FA7D-4E10-A467-DAA948624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6" y="4974390"/>
            <a:ext cx="4419719" cy="12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4E91BC-D023-4DA8-8CE5-3AF43AD8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/>
          <a:lstStyle/>
          <a:p>
            <a:r>
              <a:rPr lang="en-CA" dirty="0"/>
              <a:t>Time of The Day vs Energy Usage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B6BEDE-9EDA-46E6-BA95-9990B6156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5367337"/>
            <a:ext cx="8915400" cy="1015707"/>
          </a:xfrm>
        </p:spPr>
        <p:txBody>
          <a:bodyPr>
            <a:normAutofit/>
          </a:bodyPr>
          <a:lstStyle/>
          <a:p>
            <a:r>
              <a:rPr lang="en-CA" sz="1600" dirty="0"/>
              <a:t>Observations: Highest Consumption rates are between 2pm to 8pm in the evening &amp; the lowest between 2-5am. Time of the Day matters.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53D8B-F431-4059-8874-67827D4B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23" y="283265"/>
            <a:ext cx="9089334" cy="43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6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6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20427"/>
            <a:ext cx="8915400" cy="4998128"/>
          </a:xfrm>
        </p:spPr>
        <p:txBody>
          <a:bodyPr>
            <a:normAutofit/>
          </a:bodyPr>
          <a:lstStyle/>
          <a:p>
            <a:r>
              <a:rPr lang="en-CA" dirty="0"/>
              <a:t>If the sky is clear and it’s 20-25C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If the sky is rainy/snowy and it’s 0-15C</a:t>
            </a:r>
          </a:p>
          <a:p>
            <a:pPr lvl="1"/>
            <a:r>
              <a:rPr lang="en-CA" dirty="0"/>
              <a:t>Don’t go outside you’ll get hurt</a:t>
            </a:r>
          </a:p>
          <a:p>
            <a:r>
              <a:rPr lang="en-CA" dirty="0"/>
              <a:t>When it is snowy and below 0C</a:t>
            </a:r>
          </a:p>
          <a:p>
            <a:pPr lvl="1"/>
            <a:r>
              <a:rPr lang="en-CA" dirty="0"/>
              <a:t>New Yorkers don’t go outside</a:t>
            </a:r>
          </a:p>
          <a:p>
            <a:r>
              <a:rPr lang="en-CA" dirty="0"/>
              <a:t>If it’s cloudy</a:t>
            </a:r>
          </a:p>
          <a:p>
            <a:pPr lvl="1"/>
            <a:r>
              <a:rPr lang="en-CA" dirty="0"/>
              <a:t>Be prepared to pay surge price for an Uber</a:t>
            </a:r>
          </a:p>
          <a:p>
            <a:r>
              <a:rPr lang="en-CA" dirty="0"/>
              <a:t>When it’s warm and above 20C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r>
              <a:rPr lang="en-CA" dirty="0"/>
              <a:t>When it is between 2-8pm</a:t>
            </a:r>
          </a:p>
          <a:p>
            <a:pPr lvl="1"/>
            <a:r>
              <a:rPr lang="en-CA" dirty="0"/>
              <a:t>Don’t be surprised if the energy costs more because folks use more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1A33B-C79C-491B-8B71-D2148A992774}"/>
              </a:ext>
            </a:extLst>
          </p:cNvPr>
          <p:cNvSpPr/>
          <p:nvPr/>
        </p:nvSpPr>
        <p:spPr>
          <a:xfrm rot="20359532">
            <a:off x="6340990" y="2239651"/>
            <a:ext cx="5759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Clear &lt;20C is OK</a:t>
            </a:r>
          </a:p>
        </p:txBody>
      </p:sp>
    </p:spTree>
    <p:extLst>
      <p:ext uri="{BB962C8B-B14F-4D97-AF65-F5344CB8AC3E}">
        <p14:creationId xmlns:p14="http://schemas.microsoft.com/office/powerpoint/2010/main" val="6395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Post Mortem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434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579E-6775-45EA-8565-8A116993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we had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6449-83CB-435E-9899-AD127E45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Weather Normalization</a:t>
            </a:r>
          </a:p>
          <a:p>
            <a:pPr lvl="1"/>
            <a:r>
              <a:rPr lang="en-CA" dirty="0"/>
              <a:t>Normalize all the data sets to aid in more accurate comparisons</a:t>
            </a:r>
          </a:p>
          <a:p>
            <a:pPr lvl="1"/>
            <a:r>
              <a:rPr lang="en-CA" dirty="0"/>
              <a:t># of clear days, # of rainy days </a:t>
            </a:r>
          </a:p>
          <a:p>
            <a:r>
              <a:rPr lang="en-CA" dirty="0"/>
              <a:t>Energy Usage Types</a:t>
            </a:r>
          </a:p>
          <a:p>
            <a:pPr lvl="1"/>
            <a:r>
              <a:rPr lang="en-CA" dirty="0"/>
              <a:t>Take into consideration other sources other than electrical</a:t>
            </a:r>
          </a:p>
          <a:p>
            <a:pPr lvl="1"/>
            <a:r>
              <a:rPr lang="en-CA" dirty="0"/>
              <a:t>What type of energy sources are used in New York households to see if that is part of the difference between heating/Air Conditioning-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481CA-54FD-46F5-ADE3-1FBFACF7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0FF0ED6-4D84-44C9-97AE-70695DF1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95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E80B-B096-4E9E-979B-863001D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Gathering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2507C-AF03-4CF2-A88C-2198BB6A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(The Hardest Part of the Project)</a:t>
            </a:r>
          </a:p>
        </p:txBody>
      </p:sp>
    </p:spTree>
    <p:extLst>
      <p:ext uri="{BB962C8B-B14F-4D97-AF65-F5344CB8AC3E}">
        <p14:creationId xmlns:p14="http://schemas.microsoft.com/office/powerpoint/2010/main" val="1830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Start?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Air Quality Index</a:t>
            </a:r>
          </a:p>
          <a:p>
            <a:pPr lvl="1"/>
            <a:r>
              <a:rPr lang="en-CA" dirty="0" err="1"/>
              <a:t>BigQuery</a:t>
            </a:r>
            <a:endParaRPr lang="en-CA" dirty="0"/>
          </a:p>
          <a:p>
            <a:pPr lvl="2"/>
            <a:r>
              <a:rPr lang="en-CA" dirty="0"/>
              <a:t>SQL Skills</a:t>
            </a:r>
          </a:p>
          <a:p>
            <a:pPr lvl="3"/>
            <a:r>
              <a:rPr lang="en-CA" dirty="0"/>
              <a:t>Got Scary</a:t>
            </a:r>
          </a:p>
          <a:p>
            <a:r>
              <a:rPr lang="en-CA" dirty="0"/>
              <a:t>India Air Quality Index</a:t>
            </a:r>
          </a:p>
          <a:p>
            <a:pPr lvl="1"/>
            <a:r>
              <a:rPr lang="en-CA" dirty="0"/>
              <a:t>Only one dataset</a:t>
            </a:r>
          </a:p>
          <a:p>
            <a:pPr lvl="2"/>
            <a:r>
              <a:rPr lang="en-CA" dirty="0"/>
              <a:t>Less comparing</a:t>
            </a:r>
          </a:p>
          <a:p>
            <a:pPr lvl="3"/>
            <a:r>
              <a:rPr lang="en-CA" dirty="0"/>
              <a:t>Not as rich of a data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Canadian Political Results with Immigration Changes</a:t>
            </a:r>
          </a:p>
          <a:p>
            <a:pPr lvl="1"/>
            <a:r>
              <a:rPr lang="en-CA" dirty="0"/>
              <a:t>Well…</a:t>
            </a:r>
          </a:p>
          <a:p>
            <a:pPr lvl="2"/>
            <a:r>
              <a:rPr lang="en-CA" dirty="0"/>
              <a:t>Got too</a:t>
            </a:r>
          </a:p>
          <a:p>
            <a:pPr lvl="3"/>
            <a:r>
              <a:rPr lang="en-CA" dirty="0"/>
              <a:t>Political</a:t>
            </a:r>
          </a:p>
          <a:p>
            <a:r>
              <a:rPr lang="en-CA" dirty="0"/>
              <a:t>Endangered Languages comparison to </a:t>
            </a:r>
            <a:r>
              <a:rPr lang="en-CA" dirty="0" err="1"/>
              <a:t>Goodread</a:t>
            </a:r>
            <a:r>
              <a:rPr lang="en-CA" dirty="0"/>
              <a:t> Dataset</a:t>
            </a:r>
          </a:p>
          <a:p>
            <a:pPr lvl="1"/>
            <a:r>
              <a:rPr lang="en-CA" dirty="0"/>
              <a:t>Turns out endangered languages</a:t>
            </a:r>
          </a:p>
          <a:p>
            <a:pPr lvl="2"/>
            <a:r>
              <a:rPr lang="en-CA" dirty="0"/>
              <a:t>Don’t write books….</a:t>
            </a:r>
          </a:p>
          <a:p>
            <a:pPr lvl="3"/>
            <a:r>
              <a:rPr lang="en-CA" dirty="0"/>
              <a:t>(Might be part of the problem?)</a:t>
            </a:r>
          </a:p>
        </p:txBody>
      </p:sp>
    </p:spTree>
    <p:extLst>
      <p:ext uri="{BB962C8B-B14F-4D97-AF65-F5344CB8AC3E}">
        <p14:creationId xmlns:p14="http://schemas.microsoft.com/office/powerpoint/2010/main" val="214476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9A596-75DA-40F6-83CC-5ABB36D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City Living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95E6D-F204-41B0-963D-FCAB1A0CEB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Limited our scope to available datasets and the timeline left in the project</a:t>
            </a:r>
          </a:p>
          <a:p>
            <a:r>
              <a:rPr lang="en-CA" dirty="0"/>
              <a:t>New York</a:t>
            </a:r>
          </a:p>
          <a:p>
            <a:pPr lvl="1"/>
            <a:r>
              <a:rPr lang="en-CA" dirty="0"/>
              <a:t>Similar to Toronto</a:t>
            </a:r>
          </a:p>
          <a:p>
            <a:pPr lvl="1"/>
            <a:r>
              <a:rPr lang="en-CA" dirty="0"/>
              <a:t>Found Collision Data</a:t>
            </a:r>
          </a:p>
          <a:p>
            <a:pPr lvl="1"/>
            <a:r>
              <a:rPr lang="en-CA" dirty="0"/>
              <a:t>Found Weather Data</a:t>
            </a:r>
          </a:p>
          <a:p>
            <a:pPr lvl="1"/>
            <a:r>
              <a:rPr lang="en-CA" dirty="0"/>
              <a:t>Found Cab Data</a:t>
            </a:r>
          </a:p>
          <a:p>
            <a:pPr lvl="1"/>
            <a:r>
              <a:rPr lang="en-CA" dirty="0"/>
              <a:t>Found Energy Usage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51918-89C3-4C5C-B4C2-D41EE721D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This allows for multiple comparisons across datasets with multiple records (100,000 sets in each RAW file min)</a:t>
            </a:r>
          </a:p>
        </p:txBody>
      </p:sp>
    </p:spTree>
    <p:extLst>
      <p:ext uri="{BB962C8B-B14F-4D97-AF65-F5344CB8AC3E}">
        <p14:creationId xmlns:p14="http://schemas.microsoft.com/office/powerpoint/2010/main" val="190166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7814B-7F7C-476C-B3E5-55EDEC06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Data 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D477-8822-4745-9BB3-293638B9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2" y="1972703"/>
            <a:ext cx="6222383" cy="576262"/>
          </a:xfrm>
        </p:spPr>
        <p:txBody>
          <a:bodyPr/>
          <a:lstStyle/>
          <a:p>
            <a:r>
              <a:rPr lang="en-CA" dirty="0"/>
              <a:t>Kaggle </a:t>
            </a:r>
            <a:r>
              <a:rPr lang="en-CA" dirty="0" err="1"/>
              <a:t>Kaggle</a:t>
            </a:r>
            <a:r>
              <a:rPr lang="en-CA" dirty="0"/>
              <a:t> </a:t>
            </a:r>
            <a:r>
              <a:rPr lang="en-CA" dirty="0" err="1"/>
              <a:t>Kaggle</a:t>
            </a:r>
            <a:r>
              <a:rPr lang="en-CA" dirty="0"/>
              <a:t> &amp; data.gov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EB57-3BDE-442E-B682-30D7E4D8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39317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**</a:t>
            </a:r>
            <a:r>
              <a:rPr lang="en-US" dirty="0"/>
              <a:t>Historical Hourly Weather Data 2012-2017</a:t>
            </a:r>
            <a:r>
              <a:rPr lang="en-CA" dirty="0"/>
              <a:t>**</a:t>
            </a:r>
          </a:p>
          <a:p>
            <a:pPr lvl="1"/>
            <a:r>
              <a:rPr lang="en-CA" dirty="0">
                <a:hlinkClick r:id="rId3"/>
              </a:rPr>
              <a:t>https://www.kaggle.com/selfishgene/historical-hourly-weather-data</a:t>
            </a:r>
            <a:r>
              <a:rPr lang="en-CA" dirty="0"/>
              <a:t> </a:t>
            </a:r>
          </a:p>
          <a:p>
            <a:r>
              <a:rPr lang="en-CA" dirty="0"/>
              <a:t>**NYC Cab Trip Duration**</a:t>
            </a:r>
          </a:p>
          <a:p>
            <a:pPr lvl="1"/>
            <a:r>
              <a:rPr lang="en-CA" u="sng" dirty="0">
                <a:hlinkClick r:id="rId4"/>
              </a:rPr>
              <a:t>https://www.kaggle.com/c/nyc-taxi-trip-duration</a:t>
            </a:r>
            <a:endParaRPr lang="en-CA" dirty="0"/>
          </a:p>
          <a:p>
            <a:r>
              <a:rPr lang="en-CA" dirty="0"/>
              <a:t>**Hourly Energy Consumption**</a:t>
            </a:r>
          </a:p>
          <a:p>
            <a:pPr lvl="1"/>
            <a:r>
              <a:rPr lang="en-CA" dirty="0">
                <a:hlinkClick r:id="rId5"/>
              </a:rPr>
              <a:t>https://www.kaggle.com/robikscube/hourly-energy-consumption</a:t>
            </a:r>
            <a:endParaRPr lang="en-CA" dirty="0"/>
          </a:p>
          <a:p>
            <a:r>
              <a:rPr lang="en-CA" dirty="0"/>
              <a:t>**Traffic Collision Data**</a:t>
            </a:r>
          </a:p>
          <a:p>
            <a:pPr lvl="1"/>
            <a:r>
              <a:rPr lang="en-CA" dirty="0">
                <a:hlinkClick r:id="rId6"/>
              </a:rPr>
              <a:t>https://catalog.data.gov/dataset/traffic-collision-data-from-2010-to-present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E25E19-AC32-485F-826F-0D335B0A1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55084" y="4115449"/>
            <a:ext cx="4253929" cy="425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Commonality:  Date &amp; Hour Data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2B5D16C-71E0-4E0E-8FF4-66931958B84C}"/>
              </a:ext>
            </a:extLst>
          </p:cNvPr>
          <p:cNvSpPr/>
          <p:nvPr/>
        </p:nvSpPr>
        <p:spPr>
          <a:xfrm>
            <a:off x="6932105" y="2548965"/>
            <a:ext cx="534015" cy="35588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8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2E8C-3362-4E13-9D7A-3F7A6BBE2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Data Exploration/Cleaning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E55E9-27EE-402C-8624-EE8B4944F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65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Cab Data – New York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5"/>
            <a:ext cx="4342893" cy="2262731"/>
          </a:xfrm>
        </p:spPr>
        <p:txBody>
          <a:bodyPr>
            <a:normAutofit/>
          </a:bodyPr>
          <a:lstStyle/>
          <a:p>
            <a:r>
              <a:rPr lang="en-CA" dirty="0"/>
              <a:t>Started out with over 100,000 records from 2016 alone</a:t>
            </a:r>
          </a:p>
          <a:p>
            <a:r>
              <a:rPr lang="en-CA" dirty="0"/>
              <a:t>Cleaned up all “NA” with </a:t>
            </a:r>
            <a:r>
              <a:rPr lang="en-CA" dirty="0" err="1"/>
              <a:t>dropna</a:t>
            </a:r>
            <a:endParaRPr lang="en-CA" dirty="0"/>
          </a:p>
          <a:p>
            <a:r>
              <a:rPr lang="en-CA" dirty="0"/>
              <a:t>10,000 remaining records</a:t>
            </a:r>
          </a:p>
          <a:p>
            <a:pPr lvl="1"/>
            <a:r>
              <a:rPr lang="en-CA" dirty="0"/>
              <a:t>90% reduction in data on Step 1 of data cleaning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5466B1-33D8-46E0-A781-B8710F3B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1191761"/>
          </a:xfrm>
        </p:spPr>
        <p:txBody>
          <a:bodyPr/>
          <a:lstStyle/>
          <a:p>
            <a:r>
              <a:rPr lang="en-CA" dirty="0"/>
              <a:t>**Collision Data </a:t>
            </a:r>
            <a:r>
              <a:rPr lang="en-CA" dirty="0" err="1"/>
              <a:t>DataFrame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98F400-4160-478A-AD19-9DB4CA42F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Collision Data 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725D4A3-1B37-4171-A87F-B8658149AA51}"/>
              </a:ext>
            </a:extLst>
          </p:cNvPr>
          <p:cNvSpPr txBox="1">
            <a:spLocks/>
          </p:cNvSpPr>
          <p:nvPr/>
        </p:nvSpPr>
        <p:spPr>
          <a:xfrm>
            <a:off x="7603287" y="3736002"/>
            <a:ext cx="399900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Energy Data 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689FB385-D809-40E9-B05D-6AE9438C9F4E}"/>
              </a:ext>
            </a:extLst>
          </p:cNvPr>
          <p:cNvSpPr txBox="1">
            <a:spLocks/>
          </p:cNvSpPr>
          <p:nvPr/>
        </p:nvSpPr>
        <p:spPr>
          <a:xfrm>
            <a:off x="7263614" y="4447039"/>
            <a:ext cx="4338674" cy="119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**Energy Data </a:t>
            </a:r>
            <a:r>
              <a:rPr lang="en-CA" dirty="0" err="1"/>
              <a:t>DataFrame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844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0BA1-EA3C-48E4-BBD1-B191F577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E6B97-0D75-4F35-8D04-4A5D5833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Weather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2DD6B-8DDC-4588-AF53-09CE60B4C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1760070"/>
          </a:xfrm>
        </p:spPr>
        <p:txBody>
          <a:bodyPr/>
          <a:lstStyle/>
          <a:p>
            <a:r>
              <a:rPr lang="en-CA" dirty="0"/>
              <a:t>No weather data beyond November 2017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952C643-79D1-4D0F-9C32-74C9E158F847}"/>
              </a:ext>
            </a:extLst>
          </p:cNvPr>
          <p:cNvSpPr txBox="1">
            <a:spLocks/>
          </p:cNvSpPr>
          <p:nvPr/>
        </p:nvSpPr>
        <p:spPr>
          <a:xfrm>
            <a:off x="2706638" y="4953001"/>
            <a:ext cx="4342893" cy="1760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299A0D-5D79-4E11-B1B6-200DFE26C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8E7DFA-37E2-4C5C-B33C-A2E38A80D5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1569FD-5C3D-4528-9F66-6FE28354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66" y="3323872"/>
            <a:ext cx="7633455" cy="254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26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</TotalTime>
  <Words>879</Words>
  <Application>Microsoft Office PowerPoint</Application>
  <PresentationFormat>Widescreen</PresentationFormat>
  <Paragraphs>176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Century Gothic</vt:lpstr>
      <vt:lpstr>Wingdings 3</vt:lpstr>
      <vt:lpstr>Wisp</vt:lpstr>
      <vt:lpstr>New York City </vt:lpstr>
      <vt:lpstr>Living in the Big Apple – Does Bad Weather…</vt:lpstr>
      <vt:lpstr>Data Gathering</vt:lpstr>
      <vt:lpstr>Where to Start?</vt:lpstr>
      <vt:lpstr>Big City Living </vt:lpstr>
      <vt:lpstr>Main Data Sources</vt:lpstr>
      <vt:lpstr>Data Exploration/Cleaning</vt:lpstr>
      <vt:lpstr>Data Exploration</vt:lpstr>
      <vt:lpstr>Data Exploration</vt:lpstr>
      <vt:lpstr>Data Exploration</vt:lpstr>
      <vt:lpstr>Data Merging Challenges</vt:lpstr>
      <vt:lpstr>Data Analysis</vt:lpstr>
      <vt:lpstr>Weather &amp; Collisions</vt:lpstr>
      <vt:lpstr>Graph of Clear Day and # Of Collisions</vt:lpstr>
      <vt:lpstr>Graphs of Rainy Day, Sleet and Snow Days</vt:lpstr>
      <vt:lpstr>Weather &amp; Cab Rides</vt:lpstr>
      <vt:lpstr>Temperature vs Cab Rides</vt:lpstr>
      <vt:lpstr>Weather Conditions vs Cab Rides</vt:lpstr>
      <vt:lpstr>Weather &amp; Energy Usage</vt:lpstr>
      <vt:lpstr>Temperature vs Energy Consumption</vt:lpstr>
      <vt:lpstr>Correlation Chart</vt:lpstr>
      <vt:lpstr>Time of The Day vs Energy Usage</vt:lpstr>
      <vt:lpstr>Discussion</vt:lpstr>
      <vt:lpstr>Main Conclusions</vt:lpstr>
      <vt:lpstr>Post Mortem</vt:lpstr>
      <vt:lpstr>If we had more time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City</dc:title>
  <dc:creator>Christy McKenna</dc:creator>
  <cp:lastModifiedBy>Christy McKenna</cp:lastModifiedBy>
  <cp:revision>24</cp:revision>
  <dcterms:created xsi:type="dcterms:W3CDTF">2019-11-09T17:39:58Z</dcterms:created>
  <dcterms:modified xsi:type="dcterms:W3CDTF">2019-11-13T01:51:51Z</dcterms:modified>
</cp:coreProperties>
</file>