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9"/>
  </p:notesMasterIdLst>
  <p:sldIdLst>
    <p:sldId id="256" r:id="rId2"/>
    <p:sldId id="259" r:id="rId3"/>
    <p:sldId id="258" r:id="rId4"/>
    <p:sldId id="264" r:id="rId5"/>
    <p:sldId id="265" r:id="rId6"/>
    <p:sldId id="261" r:id="rId7"/>
    <p:sldId id="279" r:id="rId8"/>
    <p:sldId id="267" r:id="rId9"/>
    <p:sldId id="263" r:id="rId10"/>
    <p:sldId id="275" r:id="rId11"/>
    <p:sldId id="262" r:id="rId12"/>
    <p:sldId id="277" r:id="rId13"/>
    <p:sldId id="257" r:id="rId14"/>
    <p:sldId id="260" r:id="rId15"/>
    <p:sldId id="271" r:id="rId16"/>
    <p:sldId id="268" r:id="rId17"/>
    <p:sldId id="269" r:id="rId18"/>
    <p:sldId id="270" r:id="rId19"/>
    <p:sldId id="272" r:id="rId20"/>
    <p:sldId id="274" r:id="rId21"/>
    <p:sldId id="276" r:id="rId22"/>
    <p:sldId id="273" r:id="rId23"/>
    <p:sldId id="282" r:id="rId24"/>
    <p:sldId id="283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0379-14E3-4838-AC13-330CAFD02963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B29E-029C-4380-9CFB-9A26D3DDE8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8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0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37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5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6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1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1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1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23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99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7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32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97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Collision – MJ</a:t>
            </a:r>
          </a:p>
          <a:p>
            <a:r>
              <a:rPr lang="en-CA" dirty="0"/>
              <a:t>Cab Data - 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60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5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lfishgene/historical-hourly-weather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talog.data.gov/dataset/traffic-collision-data-from-2010-to-present" TargetMode="External"/><Relationship Id="rId5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kaggle.com/c/nyc-taxi-trip-du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Does Bad Weather make it worse?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CA"/>
              <a:t>Data Exploration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/>
          <a:lstStyle/>
          <a:p>
            <a:r>
              <a:rPr lang="en-CA"/>
              <a:t>Weather Data</a:t>
            </a:r>
            <a:endParaRPr lang="en-CA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29101-426A-41D5-9147-60AA2ECA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7" y="3226894"/>
            <a:ext cx="11782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pPr lvl="1"/>
            <a:r>
              <a:rPr lang="en-CA" dirty="0"/>
              <a:t>Objects versus </a:t>
            </a:r>
            <a:r>
              <a:rPr lang="en-CA" dirty="0" err="1"/>
              <a:t>DateTime</a:t>
            </a:r>
            <a:endParaRPr lang="en-CA" dirty="0"/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576-2ECD-4827-B453-66BBD4E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6AC-0277-456E-8DD4-5B9A3E60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9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collisions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E27926-1B1B-43E1-B66E-BCD3D722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F62FB-9690-4C28-8794-1D59EC65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Graph of Clear Day and # Of Collisions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84019-A3F1-4E4E-BA1F-1B6DB87A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64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72E9BF2B-2D1E-41E3-ADDD-4CBCC1A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Observations - Higher # of Collisions when the temperature is 20-25C </a:t>
            </a:r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Graphs of Rainy Day, Sleet and Snow Days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1344180"/>
          </a:xfrm>
        </p:spPr>
        <p:txBody>
          <a:bodyPr>
            <a:normAutofit lnSpcReduction="10000"/>
          </a:bodyPr>
          <a:lstStyle/>
          <a:p>
            <a:r>
              <a:rPr lang="en-CA" sz="1600"/>
              <a:t>Observations – Rainy Days - Higher # of Collisions when the temperature is 5-15C, Where Sleet/Hail/Freezing Rain and Snow have higher # of collisions when the temperature is 0-5C.</a:t>
            </a:r>
          </a:p>
          <a:p>
            <a:r>
              <a:rPr lang="en-CA" sz="1600"/>
              <a:t>When there is precipitation of any sort (Rain/Snow) accidents are likely to occur between 0-15C.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4BA70-1B24-4CE0-B584-FC26AEB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" y="407297"/>
            <a:ext cx="11753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Cab Rides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cab rides that occur?</a:t>
            </a:r>
          </a:p>
        </p:txBody>
      </p:sp>
    </p:spTree>
    <p:extLst>
      <p:ext uri="{BB962C8B-B14F-4D97-AF65-F5344CB8AC3E}">
        <p14:creationId xmlns:p14="http://schemas.microsoft.com/office/powerpoint/2010/main" val="125436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Temperature vs Cab Rides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/>
              <a:t>Observations: Low temperatures didn’t result in high cab rides as initially anticipated, we therefore assume that this must mean that they worked remotely/had a snow day. 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C97E6-5C39-4176-B14F-9B32F215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96" y="694623"/>
            <a:ext cx="7649404" cy="39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Conditions vs Cab Rides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Cloudy days correlates with high cab rides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119DC-EB56-4C09-8C28-1F627636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80" y="776796"/>
            <a:ext cx="5767594" cy="38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Energy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how much energy a New Yorker uses?</a:t>
            </a:r>
          </a:p>
        </p:txBody>
      </p:sp>
    </p:spTree>
    <p:extLst>
      <p:ext uri="{BB962C8B-B14F-4D97-AF65-F5344CB8AC3E}">
        <p14:creationId xmlns:p14="http://schemas.microsoft.com/office/powerpoint/2010/main" val="29008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894989" y="2831320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031720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vs Energy Consumption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A/C requires more energy than Heating does, had expected heating to require more energy than A/C</a:t>
            </a:r>
          </a:p>
          <a:p>
            <a:r>
              <a:rPr lang="en-CA" sz="1600" dirty="0"/>
              <a:t>This is electrical energy only, further analysis into what do New Yorkers have installed in their apartments.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E656E-175C-4D46-8EF7-9A062EB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78" y="209343"/>
            <a:ext cx="9524379" cy="4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Correlation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Relation between energy consumption and other factors e.g. Humidity, Temperature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Brighter the </a:t>
            </a:r>
            <a:r>
              <a:rPr lang="en-US" sz="1600" dirty="0" err="1"/>
              <a:t>colour</a:t>
            </a:r>
            <a:r>
              <a:rPr lang="en-US" sz="1600" dirty="0"/>
              <a:t> – higher the correlation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Darker the </a:t>
            </a:r>
            <a:r>
              <a:rPr lang="en-US" sz="1600" dirty="0" err="1"/>
              <a:t>colour</a:t>
            </a:r>
            <a:r>
              <a:rPr lang="en-US" sz="1600" dirty="0"/>
              <a:t> – lower the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840F0-EE1B-4AC9-9D81-4C49F9017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" r="1705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FEFB4-FA7D-4E10-A467-DAA94862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6" y="4974390"/>
            <a:ext cx="4419719" cy="1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 dirty="0"/>
              <a:t>Time of The Day vs Energy 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 dirty="0"/>
              <a:t>Observations: Highest Consumption rates are between 2pm to 8pm in the evening &amp; the lowest between 2-5am. Time of the Day matters.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53D8B-F431-4059-8874-67827D4B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3" y="283265"/>
            <a:ext cx="9089334" cy="4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4998128"/>
          </a:xfrm>
        </p:spPr>
        <p:txBody>
          <a:bodyPr>
            <a:normAutofit/>
          </a:bodyPr>
          <a:lstStyle/>
          <a:p>
            <a:r>
              <a:rPr lang="en-CA" dirty="0"/>
              <a:t>If the sky is clear and it’s 20-25C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If the sky is rainy/snowy and it’s 0-15C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When it is snowy and below 0C</a:t>
            </a:r>
          </a:p>
          <a:p>
            <a:pPr lvl="1"/>
            <a:r>
              <a:rPr lang="en-CA" dirty="0"/>
              <a:t>New Yorkers don’t go outside</a:t>
            </a:r>
          </a:p>
          <a:p>
            <a:r>
              <a:rPr lang="en-CA" dirty="0"/>
              <a:t>If it’s cloudy</a:t>
            </a:r>
          </a:p>
          <a:p>
            <a:pPr lvl="1"/>
            <a:r>
              <a:rPr lang="en-CA" dirty="0"/>
              <a:t>Be prepared to pay surge price for an Uber</a:t>
            </a:r>
          </a:p>
          <a:p>
            <a:r>
              <a:rPr lang="en-CA" dirty="0"/>
              <a:t>When it’s warm and above 20C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r>
              <a:rPr lang="en-CA" dirty="0"/>
              <a:t>When it is between 2-8pm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1A33B-C79C-491B-8B71-D2148A992774}"/>
              </a:ext>
            </a:extLst>
          </p:cNvPr>
          <p:cNvSpPr/>
          <p:nvPr/>
        </p:nvSpPr>
        <p:spPr>
          <a:xfrm rot="20359532">
            <a:off x="6340990" y="2239651"/>
            <a:ext cx="5759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 &lt;20C is OK</a:t>
            </a:r>
          </a:p>
        </p:txBody>
      </p:sp>
    </p:spTree>
    <p:extLst>
      <p:ext uri="{BB962C8B-B14F-4D97-AF65-F5344CB8AC3E}">
        <p14:creationId xmlns:p14="http://schemas.microsoft.com/office/powerpoint/2010/main" val="6395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 Mortem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Weather Normalization</a:t>
            </a:r>
          </a:p>
          <a:p>
            <a:pPr lvl="1"/>
            <a:r>
              <a:rPr lang="en-CA" dirty="0"/>
              <a:t>Normalize all the data sets to aid in more accurate comparisons</a:t>
            </a:r>
          </a:p>
          <a:p>
            <a:pPr lvl="1"/>
            <a:r>
              <a:rPr lang="en-CA" dirty="0"/>
              <a:t># of clear days, # of rainy days </a:t>
            </a:r>
          </a:p>
          <a:p>
            <a:r>
              <a:rPr lang="en-CA" dirty="0"/>
              <a:t>Energy Usage Types</a:t>
            </a:r>
          </a:p>
          <a:p>
            <a:pPr lvl="1"/>
            <a:r>
              <a:rPr lang="en-CA" dirty="0"/>
              <a:t>Take into consideration other sources other than electrical</a:t>
            </a:r>
          </a:p>
          <a:p>
            <a:pPr lvl="1"/>
            <a:r>
              <a:rPr lang="en-CA" dirty="0"/>
              <a:t>What type of energy sources are used in New York households to see if that is part of the difference between heating/Air Conditioning-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Limited our scope to available datasets and the timeline left in the project</a:t>
            </a:r>
          </a:p>
          <a:p>
            <a:r>
              <a:rPr lang="en-CA" dirty="0"/>
              <a:t>New York</a:t>
            </a:r>
          </a:p>
          <a:p>
            <a:pPr lvl="1"/>
            <a:r>
              <a:rPr lang="en-CA" dirty="0"/>
              <a:t>Similar to Toronto</a:t>
            </a:r>
          </a:p>
          <a:p>
            <a:pPr lvl="1"/>
            <a:r>
              <a:rPr lang="en-CA" dirty="0"/>
              <a:t>Found Collision Data</a:t>
            </a:r>
          </a:p>
          <a:p>
            <a:pPr lvl="1"/>
            <a:r>
              <a:rPr lang="en-CA" dirty="0"/>
              <a:t>Found Weather Data</a:t>
            </a:r>
          </a:p>
          <a:p>
            <a:pPr lvl="1"/>
            <a:r>
              <a:rPr lang="en-CA" dirty="0"/>
              <a:t>Found Cab Data</a:t>
            </a:r>
          </a:p>
          <a:p>
            <a:pPr lvl="1"/>
            <a:r>
              <a:rPr lang="en-CA" dirty="0"/>
              <a:t>Found Energy Usage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This allows for multiple comparisons across datasets with multiple records (100,000 sets in each RAW file min)</a:t>
            </a:r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2" y="1972703"/>
            <a:ext cx="6222383" cy="576262"/>
          </a:xfrm>
        </p:spPr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r>
              <a:rPr lang="en-CA" dirty="0"/>
              <a:t> &amp; data.gov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9317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**</a:t>
            </a:r>
            <a:r>
              <a:rPr lang="en-US" dirty="0"/>
              <a:t>Historical Hourly Weather Data 2012-2017</a:t>
            </a:r>
            <a:r>
              <a:rPr lang="en-CA" dirty="0"/>
              <a:t>**</a:t>
            </a:r>
          </a:p>
          <a:p>
            <a:pPr lvl="1"/>
            <a:r>
              <a:rPr lang="en-CA" dirty="0">
                <a:hlinkClick r:id="rId3"/>
              </a:rPr>
              <a:t>https://www.kaggle.com/selfishgene/historical-hourly-weather-data</a:t>
            </a:r>
            <a:r>
              <a:rPr lang="en-CA" dirty="0"/>
              <a:t> </a:t>
            </a:r>
          </a:p>
          <a:p>
            <a:r>
              <a:rPr lang="en-CA" dirty="0"/>
              <a:t>**NYC Cab Trip Duration**</a:t>
            </a:r>
          </a:p>
          <a:p>
            <a:pPr lvl="1"/>
            <a:r>
              <a:rPr lang="en-CA" u="sng" dirty="0">
                <a:hlinkClick r:id="rId4"/>
              </a:rPr>
              <a:t>https://www.kaggle.com/c/nyc-taxi-trip-duration</a:t>
            </a:r>
            <a:endParaRPr lang="en-CA" dirty="0"/>
          </a:p>
          <a:p>
            <a:r>
              <a:rPr lang="en-CA" dirty="0"/>
              <a:t>**Hourly Energy Consumption**</a:t>
            </a:r>
          </a:p>
          <a:p>
            <a:pPr lvl="1"/>
            <a:r>
              <a:rPr lang="en-CA" dirty="0">
                <a:hlinkClick r:id="rId5"/>
              </a:rPr>
              <a:t>https://www.kaggle.com/robikscube/hourly-energy-consumption</a:t>
            </a:r>
            <a:endParaRPr lang="en-CA" dirty="0"/>
          </a:p>
          <a:p>
            <a:r>
              <a:rPr lang="en-CA" dirty="0"/>
              <a:t>**Traffic Collision Data**</a:t>
            </a:r>
          </a:p>
          <a:p>
            <a:pPr lvl="1"/>
            <a:r>
              <a:rPr lang="en-CA" dirty="0">
                <a:hlinkClick r:id="rId6"/>
              </a:rPr>
              <a:t>https://catalog.data.gov/dataset/traffic-collision-data-from-2010-to-present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E8C-3362-4E13-9D7A-3F7A6BB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Exploration/Cleaning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55E9-27EE-402C-8624-EE8B4944F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6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Cab Data – New York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2262731"/>
          </a:xfrm>
        </p:spPr>
        <p:txBody>
          <a:bodyPr>
            <a:normAutofit/>
          </a:bodyPr>
          <a:lstStyle/>
          <a:p>
            <a:r>
              <a:rPr lang="en-CA" dirty="0"/>
              <a:t>Started out with over 100,000 records from 2016 alone</a:t>
            </a:r>
          </a:p>
          <a:p>
            <a:r>
              <a:rPr lang="en-CA" dirty="0"/>
              <a:t>Cleaned up all “NA” with </a:t>
            </a:r>
            <a:r>
              <a:rPr lang="en-CA" dirty="0" err="1"/>
              <a:t>dropna</a:t>
            </a:r>
            <a:endParaRPr lang="en-CA" dirty="0"/>
          </a:p>
          <a:p>
            <a:r>
              <a:rPr lang="en-CA" dirty="0"/>
              <a:t>10,000 remaining records</a:t>
            </a:r>
          </a:p>
          <a:p>
            <a:pPr lvl="1"/>
            <a:r>
              <a:rPr lang="en-CA" dirty="0"/>
              <a:t>90% reduction in data on Step 1 of data cleaning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466B1-33D8-46E0-A781-B8710F3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91761"/>
          </a:xfrm>
        </p:spPr>
        <p:txBody>
          <a:bodyPr/>
          <a:lstStyle/>
          <a:p>
            <a:r>
              <a:rPr lang="en-CA" dirty="0"/>
              <a:t>**Collision Data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98F400-4160-478A-AD19-9DB4CA42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Collision Data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725D4A3-1B37-4171-A87F-B8658149AA51}"/>
              </a:ext>
            </a:extLst>
          </p:cNvPr>
          <p:cNvSpPr txBox="1">
            <a:spLocks/>
          </p:cNvSpPr>
          <p:nvPr/>
        </p:nvSpPr>
        <p:spPr>
          <a:xfrm>
            <a:off x="7603287" y="3736002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Energy Data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89FB385-D809-40E9-B05D-6AE9438C9F4E}"/>
              </a:ext>
            </a:extLst>
          </p:cNvPr>
          <p:cNvSpPr txBox="1">
            <a:spLocks/>
          </p:cNvSpPr>
          <p:nvPr/>
        </p:nvSpPr>
        <p:spPr>
          <a:xfrm>
            <a:off x="7263614" y="4447039"/>
            <a:ext cx="4338674" cy="11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**Energy Data </a:t>
            </a:r>
            <a:r>
              <a:rPr lang="en-CA" dirty="0" err="1"/>
              <a:t>DataFrame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4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Weather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760070"/>
          </a:xfrm>
        </p:spPr>
        <p:txBody>
          <a:bodyPr/>
          <a:lstStyle/>
          <a:p>
            <a:r>
              <a:rPr lang="en-CA" dirty="0"/>
              <a:t>No weather data beyond November 2017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8E7DFA-37E2-4C5C-B33C-A2E38A80D5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1569FD-5C3D-4528-9F66-6FE28354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66" y="3323872"/>
            <a:ext cx="7633455" cy="25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879</Words>
  <Application>Microsoft Office PowerPoint</Application>
  <PresentationFormat>Widescreen</PresentationFormat>
  <Paragraphs>176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Data Exploration/Cleaning</vt:lpstr>
      <vt:lpstr>Data Exploration</vt:lpstr>
      <vt:lpstr>Data Exploration</vt:lpstr>
      <vt:lpstr>Data Exploration</vt:lpstr>
      <vt:lpstr>Data Merging Challenges</vt:lpstr>
      <vt:lpstr>Data Analysis</vt:lpstr>
      <vt:lpstr>Weather &amp; Collisions</vt:lpstr>
      <vt:lpstr>Graph of Clear Day and # Of Collisions</vt:lpstr>
      <vt:lpstr>Graphs of Rainy Day, Sleet and Snow Days</vt:lpstr>
      <vt:lpstr>Weather &amp; Cab Rides</vt:lpstr>
      <vt:lpstr>Temperature vs Cab Rides</vt:lpstr>
      <vt:lpstr>Weather Conditions vs Cab Rides</vt:lpstr>
      <vt:lpstr>Weather &amp; Energy Usage</vt:lpstr>
      <vt:lpstr>Temperature vs Energy Consumption</vt:lpstr>
      <vt:lpstr>Correlation Chart</vt:lpstr>
      <vt:lpstr>Time of The Day vs Energy Usage</vt:lpstr>
      <vt:lpstr>Discussion</vt:lpstr>
      <vt:lpstr>Main Conclusions</vt:lpstr>
      <vt:lpstr>Post Mortem</vt:lpstr>
      <vt:lpstr>If we had more time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</dc:title>
  <dc:creator>Christy McKenna</dc:creator>
  <cp:lastModifiedBy>Christy McKenna</cp:lastModifiedBy>
  <cp:revision>25</cp:revision>
  <dcterms:created xsi:type="dcterms:W3CDTF">2019-11-09T17:39:58Z</dcterms:created>
  <dcterms:modified xsi:type="dcterms:W3CDTF">2019-11-13T01:56:27Z</dcterms:modified>
</cp:coreProperties>
</file>