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9"/>
  </p:notesMasterIdLst>
  <p:handoutMasterIdLst>
    <p:handoutMasterId r:id="rId10"/>
  </p:handoutMasterIdLst>
  <p:sldIdLst>
    <p:sldId id="348" r:id="rId2"/>
    <p:sldId id="369" r:id="rId3"/>
    <p:sldId id="370" r:id="rId4"/>
    <p:sldId id="373" r:id="rId5"/>
    <p:sldId id="371" r:id="rId6"/>
    <p:sldId id="372" r:id="rId7"/>
    <p:sldId id="358" r:id="rId8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4A6A"/>
    <a:srgbClr val="E767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5338" autoAdjust="0"/>
  </p:normalViewPr>
  <p:slideViewPr>
    <p:cSldViewPr>
      <p:cViewPr varScale="1">
        <p:scale>
          <a:sx n="117" d="100"/>
          <a:sy n="117" d="100"/>
        </p:scale>
        <p:origin x="-648" y="-112"/>
      </p:cViewPr>
      <p:guideLst>
        <p:guide orient="horz" pos="2160"/>
        <p:guide orient="horz" pos="864"/>
        <p:guide orient="horz" pos="3792"/>
        <p:guide pos="2880"/>
        <p:guide pos="288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7800" y="609600"/>
            <a:ext cx="3962400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3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573024"/>
            <a:ext cx="9144000" cy="6284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26720"/>
            <a:ext cx="6858000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6858000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312819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6934200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95401" y="4740499"/>
            <a:ext cx="3048000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0" y="4740499"/>
            <a:ext cx="3383280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962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931920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371600"/>
            <a:ext cx="3931920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931920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7400"/>
            <a:ext cx="3931920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371600"/>
            <a:ext cx="3931920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057400"/>
            <a:ext cx="3931920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19200"/>
            <a:ext cx="8229600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5943600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3200" y="1371600"/>
            <a:ext cx="2133600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9144000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953000"/>
            <a:ext cx="82296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450487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36" y="4953000"/>
            <a:ext cx="3581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39128" y="1371600"/>
            <a:ext cx="450487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5105400" y="4953000"/>
            <a:ext cx="3581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2971800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953000"/>
            <a:ext cx="2057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3086100" y="1371600"/>
            <a:ext cx="2971800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3543300" y="4953000"/>
            <a:ext cx="2057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6172200" y="1371600"/>
            <a:ext cx="2971800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29400" y="4953000"/>
            <a:ext cx="2057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573024"/>
            <a:ext cx="9144000" cy="6284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26720"/>
            <a:ext cx="6858000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6858000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791200"/>
            <a:ext cx="2743200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6081068"/>
            <a:ext cx="2743200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312819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 userDrawn="1"/>
        </p:nvSpPr>
        <p:spPr>
          <a:xfrm>
            <a:off x="6934200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ltGray">
          <a:xfrm>
            <a:off x="0" y="0"/>
            <a:ext cx="9154736" cy="6867797"/>
            <a:chOff x="0" y="0"/>
            <a:chExt cx="9154736" cy="686779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0" y="0"/>
              <a:ext cx="6409944" cy="68677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457935" y="856"/>
              <a:ext cx="5696801" cy="3154680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 bwMode="ltGray">
            <a:xfrm>
              <a:off x="448524" y="6446044"/>
              <a:ext cx="1099793" cy="173355"/>
              <a:chOff x="-84138" y="5622925"/>
              <a:chExt cx="4330701" cy="682626"/>
            </a:xfrm>
          </p:grpSpPr>
          <p:sp>
            <p:nvSpPr>
              <p:cNvPr id="6" name="Freeform 6"/>
              <p:cNvSpPr>
                <a:spLocks/>
              </p:cNvSpPr>
              <p:nvPr/>
            </p:nvSpPr>
            <p:spPr bwMode="ltGray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/>
              <p:cNvSpPr>
                <a:spLocks/>
              </p:cNvSpPr>
              <p:nvPr/>
            </p:nvSpPr>
            <p:spPr bwMode="ltGray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8"/>
              <p:cNvSpPr>
                <a:spLocks noEditPoints="1"/>
              </p:cNvSpPr>
              <p:nvPr/>
            </p:nvSpPr>
            <p:spPr bwMode="ltGray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/>
              <p:cNvSpPr>
                <a:spLocks noEditPoints="1"/>
              </p:cNvSpPr>
              <p:nvPr/>
            </p:nvSpPr>
            <p:spPr bwMode="ltGray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ltGray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/>
              <p:cNvSpPr>
                <a:spLocks noEditPoints="1"/>
              </p:cNvSpPr>
              <p:nvPr/>
            </p:nvSpPr>
            <p:spPr bwMode="ltGray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/>
              <p:cNvSpPr>
                <a:spLocks noEditPoints="1"/>
              </p:cNvSpPr>
              <p:nvPr/>
            </p:nvSpPr>
            <p:spPr bwMode="ltGray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572000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76600"/>
            <a:ext cx="4572000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 bwMode="ltGray">
          <a:xfrm>
            <a:off x="0" y="2855067"/>
            <a:ext cx="4753484" cy="4002933"/>
            <a:chOff x="0" y="2855067"/>
            <a:chExt cx="4753484" cy="400293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0" y="2855067"/>
              <a:ext cx="4753484" cy="4002933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 bwMode="ltGray">
            <a:xfrm>
              <a:off x="448524" y="6446044"/>
              <a:ext cx="1099793" cy="173355"/>
              <a:chOff x="-84138" y="5622925"/>
              <a:chExt cx="4330701" cy="682626"/>
            </a:xfrm>
            <a:solidFill>
              <a:srgbClr val="FFFFFF"/>
            </a:solidFill>
          </p:grpSpPr>
          <p:sp>
            <p:nvSpPr>
              <p:cNvPr id="19" name="Freeform 18"/>
              <p:cNvSpPr>
                <a:spLocks/>
              </p:cNvSpPr>
              <p:nvPr/>
            </p:nvSpPr>
            <p:spPr bwMode="ltGray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ltGray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ltGray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ltGray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ltGray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 noEditPoints="1"/>
              </p:cNvSpPr>
              <p:nvPr/>
            </p:nvSpPr>
            <p:spPr bwMode="ltGray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 noEditPoints="1"/>
              </p:cNvSpPr>
              <p:nvPr/>
            </p:nvSpPr>
            <p:spPr bwMode="ltGray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85798" y="2593231"/>
            <a:ext cx="3609977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32460" y="457200"/>
            <a:ext cx="365760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ltGray">
          <a:xfrm>
            <a:off x="448524" y="0"/>
            <a:ext cx="8695476" cy="6858000"/>
            <a:chOff x="448524" y="0"/>
            <a:chExt cx="8695476" cy="68580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78096" y="0"/>
              <a:ext cx="4565904" cy="685800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 bwMode="ltGray">
            <a:xfrm>
              <a:off x="448524" y="6446044"/>
              <a:ext cx="1099793" cy="173355"/>
              <a:chOff x="-84138" y="5622925"/>
              <a:chExt cx="4330701" cy="682626"/>
            </a:xfrm>
          </p:grpSpPr>
          <p:sp>
            <p:nvSpPr>
              <p:cNvPr id="17" name="Freeform 6"/>
              <p:cNvSpPr>
                <a:spLocks/>
              </p:cNvSpPr>
              <p:nvPr/>
            </p:nvSpPr>
            <p:spPr bwMode="ltGray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7"/>
              <p:cNvSpPr>
                <a:spLocks/>
              </p:cNvSpPr>
              <p:nvPr/>
            </p:nvSpPr>
            <p:spPr bwMode="ltGray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8"/>
              <p:cNvSpPr>
                <a:spLocks noEditPoints="1"/>
              </p:cNvSpPr>
              <p:nvPr/>
            </p:nvSpPr>
            <p:spPr bwMode="ltGray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9"/>
              <p:cNvSpPr>
                <a:spLocks noEditPoints="1"/>
              </p:cNvSpPr>
              <p:nvPr/>
            </p:nvSpPr>
            <p:spPr bwMode="ltGray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"/>
              <p:cNvSpPr>
                <a:spLocks/>
              </p:cNvSpPr>
              <p:nvPr/>
            </p:nvSpPr>
            <p:spPr bwMode="ltGray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1"/>
              <p:cNvSpPr>
                <a:spLocks noEditPoints="1"/>
              </p:cNvSpPr>
              <p:nvPr/>
            </p:nvSpPr>
            <p:spPr bwMode="ltGray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2"/>
              <p:cNvSpPr>
                <a:spLocks noEditPoints="1"/>
              </p:cNvSpPr>
              <p:nvPr/>
            </p:nvSpPr>
            <p:spPr bwMode="ltGray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2067" y="685800"/>
            <a:ext cx="3291840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92067" y="2362200"/>
            <a:ext cx="3291840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48524" y="0"/>
            <a:ext cx="8695476" cy="6858000"/>
            <a:chOff x="448524" y="0"/>
            <a:chExt cx="8695476" cy="68580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963" y="0"/>
              <a:ext cx="4875037" cy="6858000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448524" y="6446044"/>
              <a:ext cx="1099793" cy="173355"/>
              <a:chOff x="-84138" y="5622925"/>
              <a:chExt cx="4330701" cy="682626"/>
            </a:xfrm>
            <a:solidFill>
              <a:srgbClr val="FFFFFF"/>
            </a:solidFill>
          </p:grpSpPr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9"/>
              <p:cNvSpPr>
                <a:spLocks noEditPoints="1"/>
              </p:cNvSpPr>
              <p:nvPr/>
            </p:nvSpPr>
            <p:spPr bwMode="auto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029200" y="2209800"/>
            <a:ext cx="3291840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29200" y="3886200"/>
            <a:ext cx="3291840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981200"/>
            <a:ext cx="9144000" cy="4876800"/>
            <a:chOff x="0" y="1981200"/>
            <a:chExt cx="9144000" cy="48768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81200"/>
              <a:ext cx="9144000" cy="487680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448524" y="6446044"/>
              <a:ext cx="1099793" cy="173355"/>
              <a:chOff x="-84138" y="5622925"/>
              <a:chExt cx="4330701" cy="682626"/>
            </a:xfrm>
          </p:grpSpPr>
          <p:sp>
            <p:nvSpPr>
              <p:cNvPr id="17" name="Freeform 6"/>
              <p:cNvSpPr>
                <a:spLocks/>
              </p:cNvSpPr>
              <p:nvPr/>
            </p:nvSpPr>
            <p:spPr bwMode="auto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7"/>
              <p:cNvSpPr>
                <a:spLocks/>
              </p:cNvSpPr>
              <p:nvPr/>
            </p:nvSpPr>
            <p:spPr bwMode="auto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8"/>
              <p:cNvSpPr>
                <a:spLocks noEditPoints="1"/>
              </p:cNvSpPr>
              <p:nvPr/>
            </p:nvSpPr>
            <p:spPr bwMode="auto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9"/>
              <p:cNvSpPr>
                <a:spLocks noEditPoints="1"/>
              </p:cNvSpPr>
              <p:nvPr/>
            </p:nvSpPr>
            <p:spPr bwMode="auto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"/>
              <p:cNvSpPr>
                <a:spLocks/>
              </p:cNvSpPr>
              <p:nvPr/>
            </p:nvSpPr>
            <p:spPr bwMode="auto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1"/>
              <p:cNvSpPr>
                <a:spLocks noEditPoints="1"/>
              </p:cNvSpPr>
              <p:nvPr/>
            </p:nvSpPr>
            <p:spPr bwMode="auto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2"/>
              <p:cNvSpPr>
                <a:spLocks noEditPoints="1"/>
              </p:cNvSpPr>
              <p:nvPr/>
            </p:nvSpPr>
            <p:spPr bwMode="auto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95401" y="4740499"/>
            <a:ext cx="3048000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0" y="4740499"/>
            <a:ext cx="3383280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63840" y="342901"/>
            <a:ext cx="822960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42901"/>
            <a:ext cx="7162800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06500"/>
            <a:ext cx="8229600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4274108" y="0"/>
            <a:ext cx="48698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67" y="1676400"/>
            <a:ext cx="5486400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8" y="3276600"/>
            <a:ext cx="5486400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572000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76600"/>
            <a:ext cx="4572000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920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85798" y="2593231"/>
            <a:ext cx="3609977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32460" y="457200"/>
            <a:ext cx="365760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8524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606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2067" y="685800"/>
            <a:ext cx="3291840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92067" y="2362200"/>
            <a:ext cx="3291840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922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029200" y="2209800"/>
            <a:ext cx="3291840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29200" y="3886200"/>
            <a:ext cx="3291840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8524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968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7373816" y="5562600"/>
            <a:ext cx="1770184" cy="13002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05800" y="6883401"/>
            <a:ext cx="838200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7600" y="6464301"/>
            <a:ext cx="3886200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0260" y="6464301"/>
            <a:ext cx="338138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690" r:id="rId11"/>
    <p:sldLayoutId id="2147483691" r:id="rId12"/>
    <p:sldLayoutId id="2147483692" r:id="rId13"/>
    <p:sldLayoutId id="2147483699" r:id="rId14"/>
    <p:sldLayoutId id="2147483693" r:id="rId15"/>
    <p:sldLayoutId id="2147483694" r:id="rId16"/>
    <p:sldLayoutId id="2147483695" r:id="rId17"/>
    <p:sldLayoutId id="2147483705" r:id="rId18"/>
    <p:sldLayoutId id="2147483706" r:id="rId19"/>
    <p:sldLayoutId id="2147483709" r:id="rId20"/>
    <p:sldLayoutId id="2147483708" r:id="rId21"/>
    <p:sldLayoutId id="2147483710" r:id="rId22"/>
    <p:sldLayoutId id="2147483711" r:id="rId23"/>
    <p:sldLayoutId id="2147483712" r:id="rId24"/>
    <p:sldLayoutId id="2147483696" r:id="rId25"/>
    <p:sldLayoutId id="2147483697" r:id="rId2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 GURU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4800600"/>
            <a:ext cx="2743200" cy="1143000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dirty="0"/>
              <a:t>George </a:t>
            </a:r>
            <a:r>
              <a:rPr lang="en-US" sz="1800" dirty="0" err="1"/>
              <a:t>Georgiev</a:t>
            </a:r>
            <a:r>
              <a:rPr lang="en-US" sz="1800" dirty="0"/>
              <a:t> </a:t>
            </a:r>
            <a:r>
              <a:rPr lang="en-US" sz="1800" dirty="0" smtClean="0"/>
              <a:t> </a:t>
            </a:r>
            <a:r>
              <a:rPr lang="en-US" sz="1800" dirty="0" err="1"/>
              <a:t>Amit</a:t>
            </a:r>
            <a:r>
              <a:rPr lang="en-US" sz="1800" dirty="0"/>
              <a:t> </a:t>
            </a:r>
            <a:r>
              <a:rPr lang="en-US" sz="1800" dirty="0" err="1"/>
              <a:t>Dutta</a:t>
            </a:r>
            <a:r>
              <a:rPr lang="en-US" sz="1800" dirty="0"/>
              <a:t> </a:t>
            </a:r>
            <a:r>
              <a:rPr lang="en-US" sz="1800" dirty="0" smtClean="0"/>
              <a:t> </a:t>
            </a:r>
            <a:r>
              <a:rPr lang="en-US" sz="1800" dirty="0" err="1"/>
              <a:t>Mahendra</a:t>
            </a:r>
            <a:r>
              <a:rPr lang="en-US" sz="1800" dirty="0"/>
              <a:t> Kumar </a:t>
            </a:r>
            <a:r>
              <a:rPr lang="en-US" sz="1800" dirty="0" smtClean="0"/>
              <a:t> Jing Xu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6081068"/>
            <a:ext cx="4114800" cy="395932"/>
          </a:xfrm>
        </p:spPr>
        <p:txBody>
          <a:bodyPr/>
          <a:lstStyle/>
          <a:p>
            <a:r>
              <a:rPr lang="en-US" sz="2000" b="1" dirty="0" err="1" smtClean="0">
                <a:solidFill>
                  <a:srgbClr val="FF6600"/>
                </a:solidFill>
              </a:rPr>
              <a:t>Borathon</a:t>
            </a:r>
            <a:r>
              <a:rPr lang="en-US" sz="2000" b="1" dirty="0" smtClean="0">
                <a:solidFill>
                  <a:srgbClr val="FF6600"/>
                </a:solidFill>
              </a:rPr>
              <a:t> November 2014</a:t>
            </a:r>
            <a:endParaRPr lang="en-US" sz="20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9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Triage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r>
              <a:rPr lang="en-US" dirty="0" smtClean="0"/>
              <a:t>When a bug comes in </a:t>
            </a:r>
          </a:p>
          <a:p>
            <a:pPr lvl="1"/>
            <a:r>
              <a:rPr lang="en-US" dirty="0"/>
              <a:t>Which developer should work on it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this a duplicate?</a:t>
            </a:r>
          </a:p>
          <a:p>
            <a:pPr lvl="1"/>
            <a:r>
              <a:rPr lang="en-US" dirty="0" smtClean="0"/>
              <a:t>Is attached log information enough?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3048000" cy="304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5400" y="4191000"/>
            <a:ext cx="5943600" cy="685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i="1" dirty="0" smtClean="0">
                <a:solidFill>
                  <a:srgbClr val="FF0000"/>
                </a:solidFill>
              </a:rPr>
              <a:t>How much time we spend on this?</a:t>
            </a:r>
          </a:p>
        </p:txBody>
      </p:sp>
    </p:spTree>
    <p:extLst>
      <p:ext uri="{BB962C8B-B14F-4D97-AF65-F5344CB8AC3E}">
        <p14:creationId xmlns:p14="http://schemas.microsoft.com/office/powerpoint/2010/main" val="716563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a human </a:t>
            </a:r>
          </a:p>
          <a:p>
            <a:pPr lvl="1"/>
            <a:r>
              <a:rPr lang="en-US" dirty="0" smtClean="0"/>
              <a:t>Every team, one developer is dedicated as team guru</a:t>
            </a:r>
          </a:p>
          <a:p>
            <a:pPr lvl="2"/>
            <a:r>
              <a:rPr lang="en-US" dirty="0" smtClean="0"/>
              <a:t>Learning curve, delays, wrong decisions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By a machine</a:t>
            </a:r>
          </a:p>
          <a:p>
            <a:pPr lvl="1"/>
            <a:r>
              <a:rPr lang="en-US" dirty="0" smtClean="0"/>
              <a:t>With machine learning, powerful processing ability</a:t>
            </a:r>
          </a:p>
          <a:p>
            <a:pPr lvl="2"/>
            <a:r>
              <a:rPr lang="en-US" dirty="0" smtClean="0"/>
              <a:t>Assign bugs to the right developer automatically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2590800"/>
            <a:ext cx="7010400" cy="990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Out of 5000 developers, 500 developers are not able to do any real developing work !!!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(assuming average a team of 10 developers)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5410200"/>
            <a:ext cx="7010400" cy="609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Make those 500 developers free </a:t>
            </a:r>
            <a:endParaRPr lang="en-US" dirty="0" smtClean="0"/>
          </a:p>
        </p:txBody>
      </p:sp>
      <p:sp>
        <p:nvSpPr>
          <p:cNvPr id="8" name="Explosion 1 7"/>
          <p:cNvSpPr/>
          <p:nvPr/>
        </p:nvSpPr>
        <p:spPr>
          <a:xfrm rot="1395485">
            <a:off x="6535636" y="1726841"/>
            <a:ext cx="2556472" cy="1803956"/>
          </a:xfrm>
          <a:prstGeom prst="irregularSeal1">
            <a:avLst/>
          </a:prstGeom>
          <a:solidFill>
            <a:srgbClr val="FFFF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$4,000,000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dirty="0" smtClean="0">
                <a:solidFill>
                  <a:srgbClr val="FF0000"/>
                </a:solidFill>
              </a:rPr>
              <a:t>very year </a:t>
            </a:r>
          </a:p>
        </p:txBody>
      </p:sp>
    </p:spTree>
    <p:extLst>
      <p:ext uri="{BB962C8B-B14F-4D97-AF65-F5344CB8AC3E}">
        <p14:creationId xmlns:p14="http://schemas.microsoft.com/office/powerpoint/2010/main" val="165725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7" grpId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AI-GURU</a:t>
            </a:r>
            <a:endParaRPr lang="en-US" dirty="0"/>
          </a:p>
        </p:txBody>
      </p:sp>
      <p:pic>
        <p:nvPicPr>
          <p:cNvPr id="6" name="Content Placeholder 5" descr="Screen Shot 2014-11-13 at 11.45.4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9" b="6079"/>
          <a:stretch>
            <a:fillRect/>
          </a:stretch>
        </p:blipFill>
        <p:spPr>
          <a:xfrm>
            <a:off x="914400" y="1447800"/>
            <a:ext cx="6880485" cy="3886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Screen Shot 2014-11-14 at 2.38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43000"/>
            <a:ext cx="4098634" cy="152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600" y="5410200"/>
            <a:ext cx="6248400" cy="990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All you need to do is to assign a bug to </a:t>
            </a:r>
            <a:r>
              <a:rPr lang="en-US" dirty="0" smtClean="0">
                <a:solidFill>
                  <a:srgbClr val="FF0000"/>
                </a:solidFill>
              </a:rPr>
              <a:t>AI-GURU.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sz="8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tx2"/>
                </a:solidFill>
              </a:rPr>
              <a:t>The system </a:t>
            </a:r>
            <a:r>
              <a:rPr lang="en-US" sz="1400" dirty="0" smtClean="0">
                <a:solidFill>
                  <a:schemeClr val="tx2"/>
                </a:solidFill>
              </a:rPr>
              <a:t>pools </a:t>
            </a:r>
            <a:r>
              <a:rPr lang="en-US" sz="1400" dirty="0" err="1" smtClean="0">
                <a:solidFill>
                  <a:schemeClr val="tx2"/>
                </a:solidFill>
              </a:rPr>
              <a:t>bugzilla</a:t>
            </a:r>
            <a:r>
              <a:rPr lang="en-US" sz="1400" dirty="0" smtClean="0">
                <a:solidFill>
                  <a:schemeClr val="tx2"/>
                </a:solidFill>
              </a:rPr>
              <a:t> and automatically analyzes and assigns </a:t>
            </a:r>
            <a:r>
              <a:rPr lang="en-US" sz="1400" smtClean="0">
                <a:solidFill>
                  <a:schemeClr val="tx2"/>
                </a:solidFill>
              </a:rPr>
              <a:t>the bugs to </a:t>
            </a:r>
            <a:r>
              <a:rPr lang="en-US" sz="1400" dirty="0" smtClean="0">
                <a:solidFill>
                  <a:schemeClr val="tx2"/>
                </a:solidFill>
              </a:rPr>
              <a:t>the developer who </a:t>
            </a:r>
            <a:r>
              <a:rPr lang="en-US" sz="1400" dirty="0" smtClean="0">
                <a:solidFill>
                  <a:schemeClr val="tx2"/>
                </a:solidFill>
              </a:rPr>
              <a:t>has</a:t>
            </a:r>
            <a:r>
              <a:rPr lang="en-US" sz="1400" dirty="0" smtClean="0">
                <a:solidFill>
                  <a:schemeClr val="tx2"/>
                </a:solidFill>
              </a:rPr>
              <a:t> resolved similar </a:t>
            </a:r>
            <a:r>
              <a:rPr lang="en-US" sz="1400" dirty="0" smtClean="0">
                <a:solidFill>
                  <a:schemeClr val="tx2"/>
                </a:solidFill>
              </a:rPr>
              <a:t>bugs</a:t>
            </a:r>
          </a:p>
        </p:txBody>
      </p:sp>
    </p:spTree>
    <p:extLst>
      <p:ext uri="{BB962C8B-B14F-4D97-AF65-F5344CB8AC3E}">
        <p14:creationId xmlns:p14="http://schemas.microsoft.com/office/powerpoint/2010/main" val="246363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 analyze and prediction</a:t>
            </a:r>
          </a:p>
          <a:p>
            <a:pPr lvl="1"/>
            <a:r>
              <a:rPr lang="en-US" dirty="0" smtClean="0"/>
              <a:t>Machine-learning based approaches </a:t>
            </a:r>
          </a:p>
          <a:p>
            <a:pPr lvl="2"/>
            <a:r>
              <a:rPr lang="en-US" dirty="0" smtClean="0"/>
              <a:t>Feature selection, classification, searching </a:t>
            </a:r>
          </a:p>
          <a:p>
            <a:endParaRPr lang="en-US" dirty="0"/>
          </a:p>
          <a:p>
            <a:r>
              <a:rPr lang="en-US" dirty="0" smtClean="0"/>
              <a:t>Bug triage</a:t>
            </a:r>
          </a:p>
          <a:p>
            <a:pPr lvl="1"/>
            <a:r>
              <a:rPr lang="en-US" dirty="0" smtClean="0"/>
              <a:t>Extract bug log</a:t>
            </a:r>
          </a:p>
          <a:p>
            <a:pPr lvl="2"/>
            <a:r>
              <a:rPr lang="en-US" dirty="0" smtClean="0"/>
              <a:t>Parse Java Exception, C++ </a:t>
            </a:r>
            <a:r>
              <a:rPr lang="en-US" dirty="0" err="1" smtClean="0"/>
              <a:t>backtraces</a:t>
            </a:r>
            <a:r>
              <a:rPr lang="en-US" dirty="0" smtClean="0"/>
              <a:t>…</a:t>
            </a:r>
            <a:endParaRPr lang="en-US" dirty="0"/>
          </a:p>
          <a:p>
            <a:pPr lvl="1"/>
            <a:r>
              <a:rPr lang="en-US" dirty="0" smtClean="0"/>
              <a:t>Index bug log</a:t>
            </a:r>
          </a:p>
          <a:p>
            <a:pPr lvl="2"/>
            <a:r>
              <a:rPr lang="en-US" dirty="0" smtClean="0"/>
              <a:t>Vector space model</a:t>
            </a:r>
            <a:endParaRPr lang="en-US" dirty="0"/>
          </a:p>
          <a:p>
            <a:pPr lvl="1"/>
            <a:r>
              <a:rPr lang="en-US" dirty="0" smtClean="0"/>
              <a:t>Query bug log</a:t>
            </a:r>
          </a:p>
          <a:p>
            <a:pPr lvl="2"/>
            <a:r>
              <a:rPr lang="en-US" dirty="0" smtClean="0"/>
              <a:t>Query most relevant bugs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4495800"/>
            <a:ext cx="2590800" cy="27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886200"/>
            <a:ext cx="2286000" cy="224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4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30200"/>
            <a:ext cx="8229600" cy="812800"/>
          </a:xfrm>
        </p:spPr>
        <p:txBody>
          <a:bodyPr/>
          <a:lstStyle/>
          <a:p>
            <a:r>
              <a:rPr lang="en-US" dirty="0" smtClean="0"/>
              <a:t>Is Elephant Bigger than a Bug?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00260" y="6007101"/>
            <a:ext cx="338138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6</a:t>
            </a:fld>
            <a:endParaRPr lang="en-US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rcRect l="4048" r="4048"/>
          <a:stretch>
            <a:fillRect/>
          </a:stretch>
        </p:blipFill>
        <p:spPr>
          <a:xfrm>
            <a:off x="5988844" y="457200"/>
            <a:ext cx="1524000" cy="762000"/>
          </a:xfrm>
        </p:spPr>
      </p:pic>
      <p:sp>
        <p:nvSpPr>
          <p:cNvPr id="16" name="Round Same Side Corner Rectangle 15"/>
          <p:cNvSpPr/>
          <p:nvPr/>
        </p:nvSpPr>
        <p:spPr>
          <a:xfrm>
            <a:off x="5600700" y="1905000"/>
            <a:ext cx="381000" cy="990600"/>
          </a:xfrm>
          <a:prstGeom prst="round2Same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0" name="Round Same Side Corner Rectangle 19"/>
          <p:cNvSpPr/>
          <p:nvPr/>
        </p:nvSpPr>
        <p:spPr>
          <a:xfrm>
            <a:off x="5981700" y="1905000"/>
            <a:ext cx="381000" cy="990600"/>
          </a:xfrm>
          <a:prstGeom prst="round2Same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Round Same Side Corner Rectangle 20"/>
          <p:cNvSpPr/>
          <p:nvPr/>
        </p:nvSpPr>
        <p:spPr>
          <a:xfrm>
            <a:off x="6362700" y="1905000"/>
            <a:ext cx="381000" cy="990600"/>
          </a:xfrm>
          <a:prstGeom prst="round2Same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2" name="Round Same Side Corner Rectangle 21"/>
          <p:cNvSpPr/>
          <p:nvPr/>
        </p:nvSpPr>
        <p:spPr>
          <a:xfrm>
            <a:off x="6750844" y="1905000"/>
            <a:ext cx="381000" cy="990600"/>
          </a:xfrm>
          <a:prstGeom prst="round2Same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3" name="Round Same Side Corner Rectangle 22"/>
          <p:cNvSpPr/>
          <p:nvPr/>
        </p:nvSpPr>
        <p:spPr>
          <a:xfrm>
            <a:off x="7131844" y="1905000"/>
            <a:ext cx="381000" cy="990600"/>
          </a:xfrm>
          <a:prstGeom prst="round2Same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4" name="Round Same Side Corner Rectangle 23"/>
          <p:cNvSpPr/>
          <p:nvPr/>
        </p:nvSpPr>
        <p:spPr>
          <a:xfrm>
            <a:off x="7512844" y="1905000"/>
            <a:ext cx="381000" cy="990600"/>
          </a:xfrm>
          <a:prstGeom prst="round2Same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26" name="Straight Arrow Connector 25"/>
          <p:cNvCxnSpPr>
            <a:stCxn id="15" idx="2"/>
            <a:endCxn id="16" idx="3"/>
          </p:cNvCxnSpPr>
          <p:nvPr/>
        </p:nvCxnSpPr>
        <p:spPr>
          <a:xfrm flipH="1">
            <a:off x="5791200" y="1219200"/>
            <a:ext cx="959644" cy="685800"/>
          </a:xfrm>
          <a:prstGeom prst="straightConnector1">
            <a:avLst/>
          </a:prstGeom>
          <a:ln w="28575" cmpd="sng">
            <a:solidFill>
              <a:srgbClr val="004A6A"/>
            </a:solidFill>
            <a:miter lim="800000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2"/>
            <a:endCxn id="20" idx="3"/>
          </p:cNvCxnSpPr>
          <p:nvPr/>
        </p:nvCxnSpPr>
        <p:spPr>
          <a:xfrm flipH="1">
            <a:off x="6172200" y="1219200"/>
            <a:ext cx="578644" cy="685800"/>
          </a:xfrm>
          <a:prstGeom prst="straightConnector1">
            <a:avLst/>
          </a:prstGeom>
          <a:ln w="28575" cmpd="sng">
            <a:solidFill>
              <a:srgbClr val="004A6A"/>
            </a:solidFill>
            <a:miter lim="800000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2"/>
            <a:endCxn id="21" idx="3"/>
          </p:cNvCxnSpPr>
          <p:nvPr/>
        </p:nvCxnSpPr>
        <p:spPr>
          <a:xfrm flipH="1">
            <a:off x="6553200" y="1219200"/>
            <a:ext cx="197644" cy="685800"/>
          </a:xfrm>
          <a:prstGeom prst="straightConnector1">
            <a:avLst/>
          </a:prstGeom>
          <a:ln w="28575" cmpd="sng">
            <a:solidFill>
              <a:srgbClr val="004A6A"/>
            </a:solidFill>
            <a:miter lim="800000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2"/>
            <a:endCxn id="22" idx="3"/>
          </p:cNvCxnSpPr>
          <p:nvPr/>
        </p:nvCxnSpPr>
        <p:spPr>
          <a:xfrm>
            <a:off x="6750844" y="1219200"/>
            <a:ext cx="190500" cy="685800"/>
          </a:xfrm>
          <a:prstGeom prst="straightConnector1">
            <a:avLst/>
          </a:prstGeom>
          <a:ln w="28575" cmpd="sng">
            <a:solidFill>
              <a:srgbClr val="004A6A"/>
            </a:solidFill>
            <a:miter lim="800000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2"/>
            <a:endCxn id="23" idx="3"/>
          </p:cNvCxnSpPr>
          <p:nvPr/>
        </p:nvCxnSpPr>
        <p:spPr>
          <a:xfrm>
            <a:off x="6750844" y="1219200"/>
            <a:ext cx="571500" cy="685800"/>
          </a:xfrm>
          <a:prstGeom prst="straightConnector1">
            <a:avLst/>
          </a:prstGeom>
          <a:ln w="28575" cmpd="sng">
            <a:solidFill>
              <a:srgbClr val="004A6A"/>
            </a:solidFill>
            <a:miter lim="800000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4" idx="3"/>
          </p:cNvCxnSpPr>
          <p:nvPr/>
        </p:nvCxnSpPr>
        <p:spPr>
          <a:xfrm>
            <a:off x="6750844" y="1219200"/>
            <a:ext cx="952500" cy="685800"/>
          </a:xfrm>
          <a:prstGeom prst="straightConnector1">
            <a:avLst/>
          </a:prstGeom>
          <a:ln w="28575" cmpd="sng">
            <a:solidFill>
              <a:srgbClr val="004A6A"/>
            </a:solidFill>
            <a:miter lim="800000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065044" y="3429000"/>
            <a:ext cx="1447800" cy="4572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Modeling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844" y="3657600"/>
            <a:ext cx="1250156" cy="2286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3962400"/>
            <a:ext cx="2514600" cy="220027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2209800"/>
            <a:ext cx="1143000" cy="1143000"/>
          </a:xfrm>
          <a:prstGeom prst="rect">
            <a:avLst/>
          </a:prstGeom>
        </p:spPr>
      </p:pic>
      <p:cxnSp>
        <p:nvCxnSpPr>
          <p:cNvPr id="49" name="Elbow Connector 48"/>
          <p:cNvCxnSpPr>
            <a:stCxn id="47" idx="2"/>
          </p:cNvCxnSpPr>
          <p:nvPr/>
        </p:nvCxnSpPr>
        <p:spPr>
          <a:xfrm rot="16200000" flipH="1">
            <a:off x="4057650" y="3143250"/>
            <a:ext cx="1600200" cy="2019300"/>
          </a:xfrm>
          <a:prstGeom prst="bentConnector2">
            <a:avLst/>
          </a:prstGeom>
          <a:ln w="19050">
            <a:solidFill>
              <a:srgbClr val="004A6A"/>
            </a:solidFill>
            <a:miter lim="800000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2895600" y="5410200"/>
            <a:ext cx="3048000" cy="0"/>
          </a:xfrm>
          <a:prstGeom prst="straightConnector1">
            <a:avLst/>
          </a:prstGeom>
          <a:ln w="19050">
            <a:solidFill>
              <a:srgbClr val="004A6A"/>
            </a:solidFill>
            <a:miter lim="800000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352800" y="5562600"/>
            <a:ext cx="24384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6990"/>
                </a:solidFill>
              </a:rPr>
              <a:t>Bug id </a:t>
            </a:r>
            <a:r>
              <a:rPr lang="en-US" dirty="0" smtClean="0">
                <a:solidFill>
                  <a:srgbClr val="006990"/>
                </a:solidFill>
                <a:sym typeface="Wingdings"/>
              </a:rPr>
              <a:t> developer</a:t>
            </a:r>
            <a:endParaRPr lang="en-US" dirty="0" smtClean="0">
              <a:solidFill>
                <a:srgbClr val="006990"/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219200" y="4419600"/>
            <a:ext cx="1582634" cy="1435100"/>
            <a:chOff x="990600" y="4419600"/>
            <a:chExt cx="1582634" cy="1435100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0600" y="4419600"/>
              <a:ext cx="1582634" cy="1435100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676400" y="5105400"/>
              <a:ext cx="838200" cy="3048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 smtClean="0"/>
                <a:t>YOUR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962400" y="4648200"/>
            <a:ext cx="685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3"/>
                </a:solidFill>
              </a:rPr>
              <a:t>query</a:t>
            </a:r>
          </a:p>
        </p:txBody>
      </p:sp>
      <p:cxnSp>
        <p:nvCxnSpPr>
          <p:cNvPr id="67" name="Straight Arrow Connector 66"/>
          <p:cNvCxnSpPr>
            <a:stCxn id="16" idx="1"/>
          </p:cNvCxnSpPr>
          <p:nvPr/>
        </p:nvCxnSpPr>
        <p:spPr>
          <a:xfrm>
            <a:off x="5791200" y="2895600"/>
            <a:ext cx="990600" cy="533400"/>
          </a:xfrm>
          <a:prstGeom prst="straightConnector1">
            <a:avLst/>
          </a:prstGeom>
          <a:ln w="19050">
            <a:solidFill>
              <a:srgbClr val="004A6A"/>
            </a:solidFill>
            <a:miter lim="800000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0" idx="1"/>
          </p:cNvCxnSpPr>
          <p:nvPr/>
        </p:nvCxnSpPr>
        <p:spPr>
          <a:xfrm>
            <a:off x="6172200" y="2895600"/>
            <a:ext cx="609600" cy="533400"/>
          </a:xfrm>
          <a:prstGeom prst="straightConnector1">
            <a:avLst/>
          </a:prstGeom>
          <a:ln w="19050">
            <a:solidFill>
              <a:srgbClr val="004A6A"/>
            </a:solidFill>
            <a:miter lim="800000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1" idx="1"/>
          </p:cNvCxnSpPr>
          <p:nvPr/>
        </p:nvCxnSpPr>
        <p:spPr>
          <a:xfrm>
            <a:off x="6553200" y="2895600"/>
            <a:ext cx="228600" cy="533400"/>
          </a:xfrm>
          <a:prstGeom prst="straightConnector1">
            <a:avLst/>
          </a:prstGeom>
          <a:ln w="19050">
            <a:solidFill>
              <a:srgbClr val="004A6A"/>
            </a:solidFill>
            <a:miter lim="800000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2" idx="1"/>
            <a:endCxn id="43" idx="0"/>
          </p:cNvCxnSpPr>
          <p:nvPr/>
        </p:nvCxnSpPr>
        <p:spPr>
          <a:xfrm flipH="1">
            <a:off x="6788944" y="2895600"/>
            <a:ext cx="152400" cy="533400"/>
          </a:xfrm>
          <a:prstGeom prst="straightConnector1">
            <a:avLst/>
          </a:prstGeom>
          <a:ln w="19050">
            <a:solidFill>
              <a:srgbClr val="004A6A"/>
            </a:solidFill>
            <a:miter lim="800000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3" idx="1"/>
            <a:endCxn id="43" idx="0"/>
          </p:cNvCxnSpPr>
          <p:nvPr/>
        </p:nvCxnSpPr>
        <p:spPr>
          <a:xfrm flipH="1">
            <a:off x="6788944" y="2895600"/>
            <a:ext cx="533400" cy="533400"/>
          </a:xfrm>
          <a:prstGeom prst="straightConnector1">
            <a:avLst/>
          </a:prstGeom>
          <a:ln w="19050">
            <a:solidFill>
              <a:srgbClr val="004A6A"/>
            </a:solidFill>
            <a:miter lim="800000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4" idx="1"/>
            <a:endCxn id="43" idx="0"/>
          </p:cNvCxnSpPr>
          <p:nvPr/>
        </p:nvCxnSpPr>
        <p:spPr>
          <a:xfrm flipH="1">
            <a:off x="6788944" y="2895600"/>
            <a:ext cx="914400" cy="533400"/>
          </a:xfrm>
          <a:prstGeom prst="straightConnector1">
            <a:avLst/>
          </a:prstGeom>
          <a:ln w="19050">
            <a:solidFill>
              <a:srgbClr val="004A6A"/>
            </a:solidFill>
            <a:miter lim="800000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943600" y="2133600"/>
            <a:ext cx="1600200" cy="685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Parse with Antlr4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924800" y="1676400"/>
            <a:ext cx="68580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map</a:t>
            </a:r>
            <a:endParaRPr lang="en-US" dirty="0" smtClean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765" y="1447800"/>
            <a:ext cx="2845288" cy="19050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924800" y="2819400"/>
            <a:ext cx="91440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reduce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711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508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35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4x3_2014_Corporate_Templat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VMware_white_4x3_2014_Corporate_Template.potx</Template>
  <TotalTime>0</TotalTime>
  <Words>220</Words>
  <Application>Microsoft Macintosh PowerPoint</Application>
  <PresentationFormat>On-screen Show (4:3)</PresentationFormat>
  <Paragraphs>65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VMware_white_4x3_2014_Corporate_Template</vt:lpstr>
      <vt:lpstr>AI GURU</vt:lpstr>
      <vt:lpstr>Bug Triage </vt:lpstr>
      <vt:lpstr>Labor</vt:lpstr>
      <vt:lpstr>AI-GURU</vt:lpstr>
      <vt:lpstr>Machine Learning approach</vt:lpstr>
      <vt:lpstr>Is Elephant Bigger than a Bug?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2013-12-10T01:09:27Z</dcterms:created>
  <dcterms:modified xsi:type="dcterms:W3CDTF">2014-11-14T11:55:31Z</dcterms:modified>
</cp:coreProperties>
</file>