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08" r:id="rId2"/>
    <p:sldId id="263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8" r:id="rId21"/>
    <p:sldId id="326" r:id="rId22"/>
    <p:sldId id="32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157E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69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38866-64AE-3A46-A785-A66EDC378854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8B874-E370-1F4C-B8C1-D7B787D2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05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8471E-DFEF-4440-8207-56F7CDD2E14B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4D06C-E85D-4A74-8CA5-8A7E8CC7F2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79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4D06C-E85D-4A74-8CA5-8A7E8CC7F21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53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4D06C-E85D-4A74-8CA5-8A7E8CC7F21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4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2C15-D82D-4D64-9B3F-B6E90D0B39DE}" type="datetime3">
              <a:rPr lang="en-US" smtClean="0"/>
              <a:t>18 October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2012 | UAB | Presenter: Amit Dutta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59B1-0CC9-47E5-A8EC-68F783878C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3E36-34D6-46CA-A3CF-4C8726C5AF37}" type="datetime3">
              <a:rPr lang="en-US" smtClean="0"/>
              <a:t>18 October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2012 | UAB | Presenter: Amit Dutta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59B1-0CC9-47E5-A8EC-68F783878C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2237-041C-421A-B16C-801560311D39}" type="datetime3">
              <a:rPr lang="en-US" smtClean="0"/>
              <a:t>18 October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2012 | UAB | Presenter: Amit Dutta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59B1-0CC9-47E5-A8EC-68F783878C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D3C0-03DC-4376-9DB8-D898CFABE449}" type="datetime3">
              <a:rPr lang="en-US" smtClean="0"/>
              <a:t>18 October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657600" cy="365125"/>
          </a:xfrm>
        </p:spPr>
        <p:txBody>
          <a:bodyPr/>
          <a:lstStyle/>
          <a:p>
            <a:r>
              <a:rPr lang="en-US" smtClean="0"/>
              <a:t>Fall 2012 | UAB | Presenter: Amit Dutta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59B1-0CC9-47E5-A8EC-68F783878C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8A7F-EC16-48DA-8CA3-8A716E2E1A5F}" type="datetime3">
              <a:rPr lang="en-US" smtClean="0"/>
              <a:t>18 October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2012 | UAB | Presenter: Amit Dutta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59B1-0CC9-47E5-A8EC-68F783878C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4CFB-CA88-466E-AB1F-CB3642002C27}" type="datetime3">
              <a:rPr lang="en-US" smtClean="0"/>
              <a:t>18 October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2012 | UAB | Presenter: Amit Dutta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59B1-0CC9-47E5-A8EC-68F783878C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060B-A188-44D7-925E-952A9F269C1F}" type="datetime3">
              <a:rPr lang="en-US" smtClean="0"/>
              <a:t>18 October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2012 | UAB | Presenter: Amit Dutta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59B1-0CC9-47E5-A8EC-68F783878C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CF72-54F8-4B2D-9429-80C49D83B44C}" type="datetime3">
              <a:rPr lang="en-US" smtClean="0"/>
              <a:t>18 October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2012 | UAB | Presenter: Amit Dutta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59B1-0CC9-47E5-A8EC-68F783878C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24E1-A94B-4620-AFF7-4AADFE668B92}" type="datetime3">
              <a:rPr lang="en-US" smtClean="0"/>
              <a:t>18 October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2012 | UAB | Presenter: Amit Dutta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59B1-0CC9-47E5-A8EC-68F783878C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9172-8EDE-466F-A19E-756291C8FEEB}" type="datetime3">
              <a:rPr lang="en-US" smtClean="0"/>
              <a:t>18 October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2012 | UAB | Presenter: Amit Dutta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59B1-0CC9-47E5-A8EC-68F783878C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7042-6904-42E1-B3E4-3BA818CE5FCB}" type="datetime3">
              <a:rPr lang="en-US" smtClean="0"/>
              <a:t>18 October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2012 | UAB | Presenter: Amit Dutta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59B1-0CC9-47E5-A8EC-68F783878C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97CE7-DB30-4994-BE01-5257378190ED}" type="datetime3">
              <a:rPr lang="en-US" smtClean="0"/>
              <a:t>18 October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Fall 2012 | UAB | Presenter: Amit Dutta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759B1-0CC9-47E5-A8EC-68F783878C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4419600"/>
            <a:ext cx="6400800" cy="1752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dirty="0" smtClean="0">
                <a:solidFill>
                  <a:schemeClr val="accent2"/>
                </a:solidFill>
              </a:rPr>
              <a:t>Presenter: </a:t>
            </a:r>
            <a:r>
              <a:rPr lang="en-US" b="1" dirty="0" err="1" smtClean="0">
                <a:solidFill>
                  <a:schemeClr val="accent2"/>
                </a:solidFill>
              </a:rPr>
              <a:t>Amit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</a:rPr>
              <a:t>Dutta</a:t>
            </a:r>
            <a:endParaRPr lang="en-US" b="1" dirty="0" smtClean="0">
              <a:solidFill>
                <a:schemeClr val="accent2"/>
              </a:solidFill>
            </a:endParaRPr>
          </a:p>
          <a:p>
            <a:pPr algn="l"/>
            <a:r>
              <a:rPr lang="en-US" b="1" dirty="0" smtClean="0">
                <a:solidFill>
                  <a:schemeClr val="accent2"/>
                </a:solidFill>
              </a:rPr>
              <a:t>Instructor: </a:t>
            </a:r>
            <a:r>
              <a:rPr lang="en-US" b="1" dirty="0" err="1">
                <a:solidFill>
                  <a:schemeClr val="accent2"/>
                </a:solidFill>
              </a:rPr>
              <a:t>Ragib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</a:rPr>
              <a:t>Hasan</a:t>
            </a:r>
            <a:endParaRPr lang="en-US" b="1" dirty="0" smtClean="0">
              <a:solidFill>
                <a:schemeClr val="accent2"/>
              </a:solidFill>
            </a:endParaRPr>
          </a:p>
          <a:p>
            <a:pPr algn="l"/>
            <a:r>
              <a:rPr lang="en-US" dirty="0" smtClean="0"/>
              <a:t>University of Alabama at Birmingham</a:t>
            </a:r>
            <a:br>
              <a:rPr lang="en-US" dirty="0" smtClean="0"/>
            </a:br>
            <a:r>
              <a:rPr lang="en-US" dirty="0" smtClean="0"/>
              <a:t>CS 491/691/791 Fall 2012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133600"/>
            <a:ext cx="8610600" cy="17526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  <a:cs typeface="Arial" pitchFamily="34" charset="0"/>
              </a:rPr>
              <a:t>Security</a:t>
            </a:r>
            <a:r>
              <a:rPr lang="en-US" sz="5400" dirty="0" smtClean="0">
                <a:cs typeface="Arial" pitchFamily="34" charset="0"/>
              </a:rPr>
              <a:t> and </a:t>
            </a:r>
            <a:r>
              <a:rPr lang="en-US" sz="5400" b="1" dirty="0" smtClean="0">
                <a:solidFill>
                  <a:schemeClr val="accent2"/>
                </a:solidFill>
                <a:cs typeface="Arial" pitchFamily="34" charset="0"/>
              </a:rPr>
              <a:t>Privacy</a:t>
            </a:r>
            <a:r>
              <a:rPr lang="en-US" sz="5400" dirty="0" smtClean="0">
                <a:cs typeface="Arial" pitchFamily="34" charset="0"/>
              </a:rPr>
              <a:t> in </a:t>
            </a:r>
            <a:br>
              <a:rPr lang="en-US" sz="5400" dirty="0" smtClean="0">
                <a:cs typeface="Arial" pitchFamily="34" charset="0"/>
              </a:rPr>
            </a:br>
            <a:r>
              <a:rPr lang="en-US" sz="5400" b="1" dirty="0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Cloud Computing</a:t>
            </a:r>
            <a:endParaRPr lang="en-US" sz="5400" b="1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04800"/>
            <a:ext cx="20574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77275" y="304800"/>
            <a:ext cx="23047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304800"/>
            <a:ext cx="228742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345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 practical verification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 node needs to know if the desired response came from the target datacenter or from some other datacenter.</a:t>
            </a:r>
          </a:p>
          <a:p>
            <a:r>
              <a:rPr lang="en-US" dirty="0" smtClean="0"/>
              <a:t>Determine the origin of data from latency:</a:t>
            </a:r>
          </a:p>
          <a:p>
            <a:pPr lvl="1"/>
            <a:r>
              <a:rPr lang="en-US" dirty="0" err="1" smtClean="0"/>
              <a:t>Haversine</a:t>
            </a:r>
            <a:r>
              <a:rPr lang="en-US" dirty="0" smtClean="0"/>
              <a:t> distance</a:t>
            </a:r>
          </a:p>
          <a:p>
            <a:pPr lvl="2"/>
            <a:r>
              <a:rPr lang="en-US" dirty="0" smtClean="0"/>
              <a:t>Consider the world as a sphere and find distance between two points of a sphere</a:t>
            </a:r>
          </a:p>
          <a:p>
            <a:pPr lvl="1"/>
            <a:r>
              <a:rPr lang="en-US" dirty="0" smtClean="0"/>
              <a:t>Driving distance</a:t>
            </a:r>
          </a:p>
          <a:p>
            <a:pPr lvl="2"/>
            <a:r>
              <a:rPr lang="en-US" dirty="0" smtClean="0"/>
              <a:t>Compare Fiber optic topology with interstate Road topology</a:t>
            </a:r>
          </a:p>
          <a:p>
            <a:pPr lvl="1"/>
            <a:r>
              <a:rPr lang="en-US" dirty="0" smtClean="0"/>
              <a:t>Topology based distance:</a:t>
            </a:r>
          </a:p>
          <a:p>
            <a:pPr lvl="2"/>
            <a:r>
              <a:rPr lang="en-US" dirty="0" smtClean="0"/>
              <a:t>Can not be used because it is based on probing. So, cloud provider may know about the audit in advance.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3748-D8B3-41C5-90FC-B4CFBD7CA9B0}" type="datetime3">
              <a:rPr lang="en-US" smtClean="0"/>
              <a:t>18 October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2012 | UAB | Presenter: Amit Dutta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59B1-0CC9-47E5-A8EC-68F783878C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3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a practical verification </a:t>
            </a:r>
            <a:r>
              <a:rPr lang="en-US" dirty="0" smtClean="0"/>
              <a:t>system (Tools)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PlanetLab</a:t>
            </a:r>
            <a:r>
              <a:rPr lang="en-US" dirty="0"/>
              <a:t> </a:t>
            </a:r>
            <a:r>
              <a:rPr lang="en-US" dirty="0" smtClean="0"/>
              <a:t>(a </a:t>
            </a:r>
            <a:r>
              <a:rPr lang="en-US" dirty="0"/>
              <a:t>group of computers available as a </a:t>
            </a:r>
            <a:r>
              <a:rPr lang="en-US" dirty="0" err="1"/>
              <a:t>testbed</a:t>
            </a:r>
            <a:r>
              <a:rPr lang="en-US" dirty="0"/>
              <a:t> for computer networking and distributed systems </a:t>
            </a:r>
            <a:r>
              <a:rPr lang="en-US" dirty="0" smtClean="0"/>
              <a:t>research)</a:t>
            </a:r>
          </a:p>
          <a:p>
            <a:r>
              <a:rPr lang="en-US" dirty="0" smtClean="0"/>
              <a:t>Latency = TCP Handshaking time / 2</a:t>
            </a:r>
          </a:p>
          <a:p>
            <a:r>
              <a:rPr lang="en-US" dirty="0" err="1" smtClean="0"/>
              <a:t>Geolocation</a:t>
            </a:r>
            <a:r>
              <a:rPr lang="en-US" dirty="0" smtClean="0"/>
              <a:t> predictive models</a:t>
            </a:r>
          </a:p>
          <a:p>
            <a:pPr lvl="1"/>
            <a:r>
              <a:rPr lang="en-US" dirty="0" smtClean="0"/>
              <a:t>(4/5)*(speed of light) upper bound for latency</a:t>
            </a:r>
          </a:p>
          <a:p>
            <a:pPr lvl="1"/>
            <a:r>
              <a:rPr lang="en-US" dirty="0" smtClean="0"/>
              <a:t>Best fit: Fits a liner regression model to a collection of (distance, latency) and then predict from the model.</a:t>
            </a:r>
          </a:p>
          <a:p>
            <a:pPr lvl="1"/>
            <a:r>
              <a:rPr lang="en-US" dirty="0" smtClean="0"/>
              <a:t>Site expected model: Take data from a particular host and fit a linear regression model.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30D87-0A39-4C9B-8B1E-9BEE563BAE47}" type="datetime3">
              <a:rPr lang="en-US" smtClean="0"/>
              <a:t>18 October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2012 | UAB | Presenter: Amit Dutta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59B1-0CC9-47E5-A8EC-68F783878CD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6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Best Distance and Predictive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between the models.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planetlab</a:t>
            </a:r>
            <a:r>
              <a:rPr lang="en-US" dirty="0" smtClean="0"/>
              <a:t> nodes, downloaded an image from Amazon’s S3 from both Seattle, WA and Ashburn, VA 75 times.</a:t>
            </a:r>
          </a:p>
          <a:p>
            <a:r>
              <a:rPr lang="en-US" dirty="0" smtClean="0"/>
              <a:t>Feature </a:t>
            </a:r>
            <a:r>
              <a:rPr lang="en-US" dirty="0" smtClean="0"/>
              <a:t>cleansing: </a:t>
            </a:r>
            <a:r>
              <a:rPr lang="en-US" dirty="0" smtClean="0"/>
              <a:t>Kept removing the unusual data until a stable model is developed.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FF111-1CA0-4D33-AC9D-1C59B22309D8}" type="datetime3">
              <a:rPr lang="en-US" smtClean="0"/>
              <a:t>18 October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2012 | UAB | Presenter: Amit Dutta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59B1-0CC9-47E5-A8EC-68F783878C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3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19876"/>
              </p:ext>
            </p:extLst>
          </p:nvPr>
        </p:nvGraphicFramePr>
        <p:xfrm>
          <a:off x="4410635" y="3048000"/>
          <a:ext cx="4648200" cy="281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075765"/>
                <a:gridCol w="1094621"/>
                <a:gridCol w="1258614"/>
              </a:tblGrid>
              <a:tr h="46990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Avg.Error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Std. Dev.</a:t>
                      </a:r>
                      <a:endParaRPr lang="en-US" dirty="0"/>
                    </a:p>
                  </a:txBody>
                  <a:tcPr/>
                </a:tc>
              </a:tr>
              <a:tr h="4699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Harversine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1526.92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1012.672</a:t>
                      </a:r>
                      <a:endParaRPr lang="en-US" dirty="0"/>
                    </a:p>
                  </a:txBody>
                  <a:tcPr/>
                </a:tc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Harversine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Best 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441.637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459.592</a:t>
                      </a:r>
                      <a:endParaRPr lang="en-US" dirty="0"/>
                    </a:p>
                  </a:txBody>
                  <a:tcPr/>
                </a:tc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Harversine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Site Exp.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531.792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526.440</a:t>
                      </a:r>
                      <a:endParaRPr lang="en-US" dirty="0"/>
                    </a:p>
                  </a:txBody>
                  <a:tcPr/>
                </a:tc>
              </a:tr>
              <a:tr h="469900">
                <a:tc>
                  <a:txBody>
                    <a:bodyPr/>
                    <a:lstStyle/>
                    <a:p>
                      <a:r>
                        <a:rPr lang="en-US" dirty="0" smtClean="0"/>
                        <a:t>Driving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Best 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514.217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542.741</a:t>
                      </a:r>
                      <a:endParaRPr lang="en-US" dirty="0"/>
                    </a:p>
                  </a:txBody>
                  <a:tcPr/>
                </a:tc>
              </a:tr>
              <a:tr h="469900">
                <a:tc>
                  <a:txBody>
                    <a:bodyPr/>
                    <a:lstStyle/>
                    <a:p>
                      <a:r>
                        <a:rPr lang="en-US" dirty="0" smtClean="0"/>
                        <a:t>Driving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Site Exp.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629.340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608.167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F8B3-CE59-4E6A-A356-B8291E9EBD2C}" type="datetime3">
              <a:rPr lang="en-US" smtClean="0"/>
              <a:t>18 October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2012 | UAB | Presenter: Amit Dutta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59B1-0CC9-47E5-A8EC-68F783878CD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2376"/>
            <a:ext cx="3733800" cy="2559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635" y="355226"/>
            <a:ext cx="3886200" cy="2616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65" y="2971800"/>
            <a:ext cx="410583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086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Distance and Predictive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fit model outperformed the Site Expected at 29 of the 34 cities.</a:t>
            </a:r>
          </a:p>
          <a:p>
            <a:r>
              <a:rPr lang="en-US" dirty="0" smtClean="0"/>
              <a:t>Means that local routing information does not improve the predictive capability of a model.</a:t>
            </a:r>
          </a:p>
          <a:p>
            <a:r>
              <a:rPr lang="en-US" dirty="0" smtClean="0"/>
              <a:t>Errors within one stand deviation, which is approximately 900 Km, seem reasonable to tell the distance between many cities.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51CB-501C-4D04-BD4C-8F3A893137A7}" type="datetime3">
              <a:rPr lang="en-US" smtClean="0"/>
              <a:t>18 October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2012 | UAB | Presenter: Amit Dutta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59B1-0CC9-47E5-A8EC-68F783878C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0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Distance and Predictive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Best Fit model, we can get 90% confidence at approximately 975 km and 95% confidence at approximately 1200km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4747-734F-4918-93C1-C12551AED9D0}" type="datetime3">
              <a:rPr lang="en-US" smtClean="0"/>
              <a:t>18 October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2012 | UAB | Presenter: Amit Dutta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59B1-0CC9-47E5-A8EC-68F783878CD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124200"/>
            <a:ext cx="45720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11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Verifying storage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datacenters.</a:t>
            </a:r>
          </a:p>
          <a:p>
            <a:r>
              <a:rPr lang="en-US" dirty="0" smtClean="0"/>
              <a:t>A hierarchical clustering algorithm was used.</a:t>
            </a:r>
          </a:p>
          <a:p>
            <a:r>
              <a:rPr lang="en-US" dirty="0" smtClean="0"/>
              <a:t>Several parameters were tested: counting the highest ranked guesses of </a:t>
            </a:r>
            <a:r>
              <a:rPr lang="en-US" dirty="0" err="1" smtClean="0"/>
              <a:t>geolocation</a:t>
            </a:r>
            <a:r>
              <a:rPr lang="en-US" dirty="0" smtClean="0"/>
              <a:t>, using only measurements that put the datacenter  close to the </a:t>
            </a:r>
            <a:r>
              <a:rPr lang="en-US" dirty="0" err="1" smtClean="0"/>
              <a:t>planetlab</a:t>
            </a:r>
            <a:r>
              <a:rPr lang="en-US" dirty="0" smtClean="0"/>
              <a:t> node, and a combination of these parameters.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2FBB-3773-4B01-9F68-7F818D7268FA}" type="datetime3">
              <a:rPr lang="en-US" smtClean="0"/>
              <a:t>18 October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2012 | UAB | Presenter: Amit Dutta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59B1-0CC9-47E5-A8EC-68F783878C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storage locations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969-0A61-4D9B-989E-E71DD6498F0B}" type="datetime3">
              <a:rPr lang="en-US" smtClean="0"/>
              <a:t>18 October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2012 | UAB | Presenter: </a:t>
            </a:r>
            <a:r>
              <a:rPr lang="en-US" dirty="0" err="1" smtClean="0"/>
              <a:t>Amit</a:t>
            </a:r>
            <a:r>
              <a:rPr lang="en-US" dirty="0" smtClean="0"/>
              <a:t> </a:t>
            </a:r>
            <a:r>
              <a:rPr lang="en-US" dirty="0" err="1" smtClean="0"/>
              <a:t>Dutta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59B1-0CC9-47E5-A8EC-68F783878CD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Precision = </a:t>
            </a:r>
            <a:r>
              <a:rPr lang="en-US" dirty="0" err="1" smtClean="0"/>
              <a:t>tp</a:t>
            </a:r>
            <a:r>
              <a:rPr lang="en-US" dirty="0" smtClean="0"/>
              <a:t>/(</a:t>
            </a:r>
            <a:r>
              <a:rPr lang="en-US" dirty="0" err="1" smtClean="0"/>
              <a:t>tp</a:t>
            </a:r>
            <a:r>
              <a:rPr lang="en-US" dirty="0" smtClean="0"/>
              <a:t> + </a:t>
            </a:r>
            <a:r>
              <a:rPr lang="en-US" dirty="0" err="1" smtClean="0"/>
              <a:t>fp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Recall = </a:t>
            </a:r>
            <a:r>
              <a:rPr lang="en-US" dirty="0" err="1" smtClean="0"/>
              <a:t>tp</a:t>
            </a:r>
            <a:r>
              <a:rPr lang="en-US" dirty="0" smtClean="0"/>
              <a:t>/(</a:t>
            </a:r>
            <a:r>
              <a:rPr lang="en-US" dirty="0" err="1" smtClean="0"/>
              <a:t>tp</a:t>
            </a:r>
            <a:r>
              <a:rPr lang="en-US" dirty="0" smtClean="0"/>
              <a:t> + </a:t>
            </a:r>
            <a:r>
              <a:rPr lang="en-US" dirty="0" err="1" smtClean="0"/>
              <a:t>fn</a:t>
            </a:r>
            <a:r>
              <a:rPr lang="en-US" dirty="0" smtClean="0"/>
              <a:t>)</a:t>
            </a:r>
          </a:p>
          <a:p>
            <a:r>
              <a:rPr lang="en-US" dirty="0" smtClean="0"/>
              <a:t>F1 = 2 x (</a:t>
            </a:r>
            <a:r>
              <a:rPr lang="en-US" dirty="0" err="1" smtClean="0"/>
              <a:t>Precision.Recall</a:t>
            </a:r>
            <a:r>
              <a:rPr lang="en-US" dirty="0" smtClean="0"/>
              <a:t>)/(Precision + Recall)</a:t>
            </a:r>
          </a:p>
          <a:p>
            <a:r>
              <a:rPr lang="en-US" dirty="0" smtClean="0"/>
              <a:t>F1 score 1 is the best and 0 is the worst</a:t>
            </a:r>
          </a:p>
          <a:p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107411"/>
              </p:ext>
            </p:extLst>
          </p:nvPr>
        </p:nvGraphicFramePr>
        <p:xfrm>
          <a:off x="1371600" y="47244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class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62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storage locations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F-1 score versus various parameters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953C-DADF-4B1D-B60F-0BBE532CDA2F}" type="datetime3">
              <a:rPr lang="en-US" smtClean="0"/>
              <a:t>18 October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2012 | UAB | Presenter: Amit Dutta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59B1-0CC9-47E5-A8EC-68F783878CD3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774898"/>
              </p:ext>
            </p:extLst>
          </p:nvPr>
        </p:nvGraphicFramePr>
        <p:xfrm>
          <a:off x="685800" y="2362200"/>
          <a:ext cx="7772400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9625"/>
                <a:gridCol w="744855"/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</a:tblGrid>
              <a:tr h="594360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Ash.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Dall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NYC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Sea.</a:t>
                      </a:r>
                      <a:endParaRPr lang="en-US" dirty="0"/>
                    </a:p>
                  </a:txBody>
                  <a:tcPr/>
                </a:tc>
              </a:tr>
              <a:tr h="594360">
                <a:tc>
                  <a:txBody>
                    <a:bodyPr/>
                    <a:lstStyle/>
                    <a:p>
                      <a:r>
                        <a:rPr lang="en-US" dirty="0" smtClean="0"/>
                        <a:t>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</a:t>
                      </a:r>
                      <a:endParaRPr lang="en-US" dirty="0"/>
                    </a:p>
                  </a:txBody>
                  <a:tcPr/>
                </a:tc>
              </a:tr>
              <a:tr h="594360">
                <a:tc>
                  <a:txBody>
                    <a:bodyPr/>
                    <a:lstStyle/>
                    <a:p>
                      <a:r>
                        <a:rPr lang="en-US" dirty="0" smtClean="0"/>
                        <a:t>Top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</a:t>
                      </a:r>
                      <a:endParaRPr lang="en-US" dirty="0"/>
                    </a:p>
                  </a:txBody>
                  <a:tcPr/>
                </a:tc>
              </a:tr>
              <a:tr h="594360">
                <a:tc>
                  <a:txBody>
                    <a:bodyPr/>
                    <a:lstStyle/>
                    <a:p>
                      <a:r>
                        <a:rPr lang="en-US" dirty="0" smtClean="0"/>
                        <a:t>&lt;250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0.31</a:t>
                      </a:r>
                      <a:endParaRPr lang="en-US" dirty="0"/>
                    </a:p>
                  </a:txBody>
                  <a:tcPr/>
                </a:tc>
              </a:tr>
              <a:tr h="594360">
                <a:tc>
                  <a:txBody>
                    <a:bodyPr/>
                    <a:lstStyle/>
                    <a:p>
                      <a:r>
                        <a:rPr lang="en-US" dirty="0" smtClean="0"/>
                        <a:t>&lt;500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</a:t>
                      </a:r>
                      <a:endParaRPr lang="en-US" dirty="0"/>
                    </a:p>
                  </a:txBody>
                  <a:tcPr/>
                </a:tc>
              </a:tr>
              <a:tr h="594360"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66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storage locations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locations without knowing where the </a:t>
            </a:r>
            <a:r>
              <a:rPr lang="en-US" dirty="0" err="1" smtClean="0"/>
              <a:t>dataceters</a:t>
            </a:r>
            <a:r>
              <a:rPr lang="en-US" dirty="0" smtClean="0"/>
              <a:t> are located (without assumption 1)</a:t>
            </a:r>
          </a:p>
          <a:p>
            <a:pPr lvl="1"/>
            <a:r>
              <a:rPr lang="en-US" dirty="0" smtClean="0"/>
              <a:t>Did not find actual solution</a:t>
            </a:r>
          </a:p>
          <a:p>
            <a:pPr lvl="1"/>
            <a:r>
              <a:rPr lang="en-US" dirty="0" smtClean="0"/>
              <a:t>Reasonable because the cloud customers are more concerned about the diversity in the diversity of the location than the exact one.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567D-B08D-4F10-AEB5-01079582DA2D}" type="datetime3">
              <a:rPr lang="en-US" smtClean="0"/>
              <a:t>18 October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2012 | UAB | Presenter: Amit Dutta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59B1-0CC9-47E5-A8EC-68F783878CD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8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Verifying Data Location and Storage Properties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C87B-8889-40D3-8576-64B144D6E1F7}" type="datetime3">
              <a:rPr lang="en-US" smtClean="0"/>
              <a:t>18 October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733800" cy="365125"/>
          </a:xfrm>
        </p:spPr>
        <p:txBody>
          <a:bodyPr/>
          <a:lstStyle/>
          <a:p>
            <a:r>
              <a:rPr lang="en-US" smtClean="0"/>
              <a:t>Fall 2012 | UAB | Presenter: Amit Dutta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59B1-0CC9-47E5-A8EC-68F783878C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700748"/>
            <a:ext cx="8610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Objective</a:t>
            </a:r>
            <a:r>
              <a:rPr lang="en-US" sz="2800" dirty="0"/>
              <a:t>: Verifying if the cloud provider is storing the files with the agreed level of </a:t>
            </a:r>
            <a:r>
              <a:rPr lang="en-US" sz="2800" dirty="0" smtClean="0"/>
              <a:t>redundancy</a:t>
            </a:r>
            <a:r>
              <a:rPr lang="en-US" sz="2800" dirty="0"/>
              <a:t> </a:t>
            </a:r>
            <a:r>
              <a:rPr lang="en-US" sz="2800" dirty="0" smtClean="0"/>
              <a:t>in multiple geographic locations.</a:t>
            </a:r>
          </a:p>
          <a:p>
            <a:endParaRPr lang="en-US" sz="2800" dirty="0" smtClean="0"/>
          </a:p>
          <a:p>
            <a:r>
              <a:rPr lang="en-US" sz="2800" b="1" dirty="0" smtClean="0"/>
              <a:t>Research Paper:</a:t>
            </a:r>
          </a:p>
          <a:p>
            <a:endParaRPr lang="en-US" sz="2800" dirty="0" smtClean="0"/>
          </a:p>
          <a:p>
            <a:r>
              <a:rPr lang="en-US" sz="2000" dirty="0" err="1" smtClean="0"/>
              <a:t>Karyn</a:t>
            </a:r>
            <a:r>
              <a:rPr lang="en-US" sz="2000" dirty="0" smtClean="0"/>
              <a:t> Benson, Rafael </a:t>
            </a:r>
            <a:r>
              <a:rPr lang="en-US" sz="2000" dirty="0" err="1" smtClean="0"/>
              <a:t>Dowsley</a:t>
            </a:r>
            <a:r>
              <a:rPr lang="en-US" sz="2000" dirty="0" smtClean="0"/>
              <a:t> and </a:t>
            </a:r>
            <a:r>
              <a:rPr lang="en-US" sz="2000" dirty="0" err="1" smtClean="0"/>
              <a:t>Hovav</a:t>
            </a:r>
            <a:r>
              <a:rPr lang="en-US" sz="2000" dirty="0" smtClean="0"/>
              <a:t> </a:t>
            </a:r>
            <a:r>
              <a:rPr lang="en-US" sz="2000" dirty="0" err="1" smtClean="0"/>
              <a:t>Shacham</a:t>
            </a:r>
            <a:r>
              <a:rPr lang="en-US" sz="2000" dirty="0"/>
              <a:t>. </a:t>
            </a:r>
            <a:r>
              <a:rPr lang="en-US" sz="2400" b="1" dirty="0"/>
              <a:t>Do You Know Where Your Cloud Files Are</a:t>
            </a:r>
            <a:r>
              <a:rPr lang="en-US" sz="2400" b="1" dirty="0" smtClean="0"/>
              <a:t>? </a:t>
            </a:r>
            <a:r>
              <a:rPr lang="en-US" sz="2000" dirty="0"/>
              <a:t>In Proceedings of CCSW 2011. ACM Press, Oct. 2011.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storage locations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Detecting changes in location</a:t>
            </a:r>
          </a:p>
          <a:p>
            <a:pPr lvl="1"/>
            <a:r>
              <a:rPr lang="en-US" dirty="0"/>
              <a:t>Should be able to detect even a single packet from unexpected server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Large amount of data from expected location is already in hand.</a:t>
            </a:r>
          </a:p>
          <a:p>
            <a:r>
              <a:rPr lang="en-US" dirty="0" smtClean="0"/>
              <a:t>Did a test with </a:t>
            </a:r>
            <a:r>
              <a:rPr lang="en-US" dirty="0" err="1" smtClean="0"/>
              <a:t>Planetlab</a:t>
            </a:r>
            <a:r>
              <a:rPr lang="en-US" dirty="0" smtClean="0"/>
              <a:t> nodes if they can find out the difference between data downloaded from two source</a:t>
            </a:r>
          </a:p>
          <a:p>
            <a:r>
              <a:rPr lang="en-US" dirty="0" smtClean="0"/>
              <a:t>Prediction methods can tell origin of the data when distance is over 3000 km; with few exceptions, it’s also correct when distance s over 1500km</a:t>
            </a:r>
          </a:p>
          <a:p>
            <a:r>
              <a:rPr lang="en-US" dirty="0" smtClean="0"/>
              <a:t>The datacenters machines are homogenous and thus more predictable.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FCB1-85FA-44ED-A811-2A4D5A41536D}" type="datetime3">
              <a:rPr lang="en-US" smtClean="0"/>
              <a:t>18 October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2012 | UAB | Presenter: Amit Dutta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59B1-0CC9-47E5-A8EC-68F783878C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Uses previous schemes.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Simple approach.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Can detect location approximately without assumption 1.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Can detect change of location after certain distance (e.g. 3000 km).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Does not provide good solution when assumption 1 is not known.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Latency based on small files over internet. In order to build a functional end-to-end system several modifications needed.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Packet loss is not addressed. Service provider would purposefully drop audit packets.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Who is going to provide this verification service? 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Works on stable data.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Advanced clustering algorithms may yield better results.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BBDF-E273-4316-AFD2-8FB15E8D4B1F}" type="datetime3">
              <a:rPr lang="en-US" smtClean="0"/>
              <a:t>18 October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2012 | UAB | Presenter: Amit Dutta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59B1-0CC9-47E5-A8EC-68F783878CD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2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76D7-C601-4D18-9ECA-F001724B348E}" type="datetime3">
              <a:rPr lang="en-US" smtClean="0"/>
              <a:t>18 October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2012 | UAB | Presenter: Amit Dutta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59B1-0CC9-47E5-A8EC-68F783878CD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64645" y="2967335"/>
            <a:ext cx="22147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Thanks</a:t>
            </a:r>
            <a:endParaRPr 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3154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PdP</a:t>
            </a:r>
            <a:r>
              <a:rPr lang="en-US" dirty="0" smtClean="0"/>
              <a:t> </a:t>
            </a:r>
            <a:r>
              <a:rPr lang="en-US" dirty="0"/>
              <a:t>(Proof of data possession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PDP proves the file is present in the </a:t>
            </a:r>
            <a:r>
              <a:rPr lang="en-US" dirty="0" smtClean="0"/>
              <a:t>server.</a:t>
            </a:r>
          </a:p>
          <a:p>
            <a:r>
              <a:rPr lang="en-US" dirty="0" err="1"/>
              <a:t>PoR</a:t>
            </a:r>
            <a:r>
              <a:rPr lang="en-US" dirty="0"/>
              <a:t> (Proofs of </a:t>
            </a:r>
            <a:r>
              <a:rPr lang="en-US" dirty="0" err="1"/>
              <a:t>Retrievability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stored file is </a:t>
            </a:r>
            <a:r>
              <a:rPr lang="en-US" dirty="0" smtClean="0"/>
              <a:t>intact and can be retrieved.</a:t>
            </a:r>
          </a:p>
          <a:p>
            <a:r>
              <a:rPr lang="en-US" dirty="0" smtClean="0"/>
              <a:t>Proof Data was Replicated across Disks</a:t>
            </a:r>
          </a:p>
          <a:p>
            <a:pPr lvl="1"/>
            <a:r>
              <a:rPr lang="en-US" dirty="0" smtClean="0"/>
              <a:t>A protocol that allows a user to verify that his data is replicated on multiple disks.</a:t>
            </a:r>
          </a:p>
          <a:p>
            <a:pPr lvl="1"/>
            <a:r>
              <a:rPr lang="en-US" dirty="0" smtClean="0"/>
              <a:t>Single </a:t>
            </a:r>
            <a:r>
              <a:rPr lang="en-US" dirty="0" err="1" smtClean="0"/>
              <a:t>geolocation</a:t>
            </a:r>
            <a:r>
              <a:rPr lang="en-US" dirty="0" smtClean="0"/>
              <a:t>.</a:t>
            </a:r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AE99-EB24-41A4-9ED6-947631C24887}" type="datetime3">
              <a:rPr lang="en-US" smtClean="0"/>
              <a:t>18 October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2012 | UAB | Presenter: Amit Dutta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59B1-0CC9-47E5-A8EC-68F783878C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6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the concept of </a:t>
            </a:r>
            <a:r>
              <a:rPr lang="en-US" dirty="0" err="1" smtClean="0"/>
              <a:t>PoR</a:t>
            </a:r>
            <a:r>
              <a:rPr lang="en-US" dirty="0" smtClean="0"/>
              <a:t> and Proof of Data replication in multiple disks in multiple </a:t>
            </a:r>
            <a:r>
              <a:rPr lang="en-US" dirty="0" err="1" smtClean="0"/>
              <a:t>geolocation</a:t>
            </a:r>
            <a:r>
              <a:rPr lang="en-US" dirty="0" smtClean="0"/>
              <a:t> context.</a:t>
            </a:r>
          </a:p>
          <a:p>
            <a:r>
              <a:rPr lang="en-US" dirty="0" err="1" smtClean="0"/>
              <a:t>PoR</a:t>
            </a:r>
            <a:r>
              <a:rPr lang="en-US" dirty="0" smtClean="0"/>
              <a:t>: To check if the provider is keeping the whole file in one location and a fraction is other.</a:t>
            </a:r>
          </a:p>
          <a:p>
            <a:r>
              <a:rPr lang="en-US" dirty="0" smtClean="0"/>
              <a:t>Data replication scheme: Imposing a time constraints and some assumption of cloud provider.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8BBD-9A63-483A-9A53-08CA54E9EFBD}" type="datetime3">
              <a:rPr lang="en-US" smtClean="0"/>
              <a:t>18 October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2012 | UAB | Presenter: Amit Dutta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59B1-0CC9-47E5-A8EC-68F783878C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1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Determining the estimated </a:t>
            </a:r>
            <a:r>
              <a:rPr lang="en-US" dirty="0" err="1" smtClean="0"/>
              <a:t>geolocation</a:t>
            </a:r>
            <a:r>
              <a:rPr lang="en-US" dirty="0" smtClean="0"/>
              <a:t> of a host.</a:t>
            </a:r>
          </a:p>
          <a:p>
            <a:r>
              <a:rPr lang="en-US" dirty="0" smtClean="0"/>
              <a:t>Several well known methods:</a:t>
            </a:r>
          </a:p>
          <a:p>
            <a:pPr lvl="1"/>
            <a:r>
              <a:rPr lang="en-US" dirty="0" err="1" smtClean="0"/>
              <a:t>GeoPing</a:t>
            </a:r>
            <a:r>
              <a:rPr lang="en-US" dirty="0" smtClean="0"/>
              <a:t> : Delay is proportional to distance.</a:t>
            </a:r>
          </a:p>
          <a:p>
            <a:pPr lvl="1"/>
            <a:r>
              <a:rPr lang="en-US" dirty="0" smtClean="0"/>
              <a:t>Constraint Based </a:t>
            </a:r>
            <a:r>
              <a:rPr lang="en-US" dirty="0" err="1" smtClean="0"/>
              <a:t>Geolocation</a:t>
            </a:r>
            <a:r>
              <a:rPr lang="en-US" dirty="0" smtClean="0"/>
              <a:t>: uses triangulation technique.</a:t>
            </a:r>
          </a:p>
          <a:p>
            <a:pPr lvl="1"/>
            <a:r>
              <a:rPr lang="en-US" dirty="0" smtClean="0"/>
              <a:t>Shortest Ping: Ping target from all the landmarks and pick the closes.</a:t>
            </a:r>
          </a:p>
          <a:p>
            <a:pPr lvl="1"/>
            <a:r>
              <a:rPr lang="en-US" dirty="0" smtClean="0"/>
              <a:t>Speed of Internet: 4/9 * c; c is the speed of light</a:t>
            </a:r>
          </a:p>
          <a:p>
            <a:pPr lvl="1"/>
            <a:r>
              <a:rPr lang="en-US" dirty="0" smtClean="0"/>
              <a:t>Topology based: Uses </a:t>
            </a:r>
            <a:r>
              <a:rPr lang="en-US" dirty="0" err="1" smtClean="0"/>
              <a:t>traceroute</a:t>
            </a:r>
            <a:r>
              <a:rPr lang="en-US" dirty="0" smtClean="0"/>
              <a:t>, topology and per-hop distance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EA6F-A9F2-41AC-AD78-D61351188849}" type="datetime3">
              <a:rPr lang="en-US" smtClean="0"/>
              <a:t>18 October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2012 | UAB | Presenter: Amit Dutta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59B1-0CC9-47E5-A8EC-68F783878C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2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Theoretical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 (Cloud Provider), n datacenters denoted by </a:t>
            </a:r>
            <a:r>
              <a:rPr lang="en-US" dirty="0" err="1"/>
              <a:t>s</a:t>
            </a:r>
            <a:r>
              <a:rPr lang="en-US" baseline="-25000" dirty="0" err="1" smtClean="0"/>
              <a:t>i</a:t>
            </a:r>
            <a:r>
              <a:rPr lang="en-US" dirty="0" smtClean="0"/>
              <a:t> for </a:t>
            </a:r>
            <a:r>
              <a:rPr lang="en-US" dirty="0"/>
              <a:t>1</a:t>
            </a:r>
            <a:r>
              <a:rPr lang="en-US" dirty="0" smtClean="0"/>
              <a:t> ≤ </a:t>
            </a:r>
            <a:r>
              <a:rPr lang="en-US" dirty="0" err="1" smtClean="0"/>
              <a:t>i</a:t>
            </a:r>
            <a:r>
              <a:rPr lang="en-US" dirty="0" smtClean="0"/>
              <a:t> ≤ n</a:t>
            </a:r>
            <a:endParaRPr lang="en-US" baseline="-25000" dirty="0" smtClean="0"/>
          </a:p>
          <a:p>
            <a:r>
              <a:rPr lang="en-US" dirty="0" smtClean="0"/>
              <a:t>Assumptions:</a:t>
            </a:r>
          </a:p>
          <a:p>
            <a:pPr lvl="1"/>
            <a:r>
              <a:rPr lang="en-US" dirty="0" smtClean="0"/>
              <a:t>All the datacenters location is well known and all the data is stored in these places.</a:t>
            </a:r>
          </a:p>
          <a:p>
            <a:pPr lvl="1"/>
            <a:r>
              <a:rPr lang="en-US" dirty="0" smtClean="0"/>
              <a:t>No exclusive internet connection between the datacenters.</a:t>
            </a:r>
          </a:p>
          <a:p>
            <a:pPr lvl="1"/>
            <a:r>
              <a:rPr lang="en-US" dirty="0" smtClean="0"/>
              <a:t>Have access to a machine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 in every datacenter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 smtClean="0"/>
              <a:t>. </a:t>
            </a:r>
            <a:r>
              <a:rPr lang="en-US" dirty="0" err="1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 should be close to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 smtClean="0"/>
              <a:t>, used for distance and latency calculation.</a:t>
            </a:r>
            <a:endParaRPr lang="en-US" baseline="-25000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8109-AE93-457F-A8D1-82CEE960A2A6}" type="datetime3">
              <a:rPr lang="en-US" smtClean="0"/>
              <a:t>18 October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2012 | UAB | Presenter: Amit Dutta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59B1-0CC9-47E5-A8EC-68F783878C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7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Theoretical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For </a:t>
                </a:r>
                <a:r>
                  <a:rPr lang="en-US" dirty="0" err="1" smtClean="0"/>
                  <a:t>a,b</a:t>
                </a:r>
                <a:r>
                  <a:rPr lang="en-US" dirty="0" smtClean="0"/>
                  <a:t> in {s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,…,s</a:t>
                </a:r>
                <a:r>
                  <a:rPr lang="en-US" baseline="-25000" dirty="0" smtClean="0"/>
                  <a:t>n</a:t>
                </a:r>
                <a:r>
                  <a:rPr lang="en-US" dirty="0" smtClean="0"/>
                  <a:t>,t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,…,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}, Let LB(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 err="1" smtClean="0"/>
                  <a:t>a,b</a:t>
                </a:r>
                <a:r>
                  <a:rPr lang="en-US" dirty="0" smtClean="0"/>
                  <a:t>) is the value so that network latency is greater than </a:t>
                </a:r>
                <a:r>
                  <a:rPr lang="en-US" dirty="0"/>
                  <a:t>LB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 err="1" smtClean="0"/>
                  <a:t>a,b</a:t>
                </a:r>
                <a:r>
                  <a:rPr lang="en-US" dirty="0" smtClean="0"/>
                  <a:t>) with a probability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MLT(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 = Min (</a:t>
                </a:r>
                <a:r>
                  <a:rPr lang="en-US" dirty="0"/>
                  <a:t>LB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 err="1" smtClean="0"/>
                  <a:t>si,sj</a:t>
                </a:r>
                <a:r>
                  <a:rPr lang="en-US" dirty="0" smtClean="0"/>
                  <a:t>) + </a:t>
                </a:r>
                <a:r>
                  <a:rPr lang="en-US" dirty="0"/>
                  <a:t>LB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 err="1" smtClean="0"/>
                  <a:t>sj,ti</a:t>
                </a:r>
                <a:r>
                  <a:rPr lang="en-US" dirty="0" smtClean="0"/>
                  <a:t>)) </a:t>
                </a:r>
              </a:p>
              <a:p>
                <a:pPr lvl="1"/>
                <a:r>
                  <a:rPr lang="en-US" dirty="0" smtClean="0"/>
                  <a:t>[1 ≤ j ≤</a:t>
                </a:r>
                <a:r>
                  <a:rPr lang="en-US" dirty="0"/>
                  <a:t>n</a:t>
                </a:r>
                <a:r>
                  <a:rPr lang="en-US" dirty="0" smtClean="0"/>
                  <a:t> : j ≠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</a:t>
                </a:r>
              </a:p>
              <a:p>
                <a:r>
                  <a:rPr lang="en-US" dirty="0" smtClean="0"/>
                  <a:t>LB(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 err="1" smtClean="0"/>
                  <a:t>ti,si</a:t>
                </a:r>
                <a:r>
                  <a:rPr lang="en-US" dirty="0" smtClean="0"/>
                  <a:t>) and UB(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 err="1" smtClean="0"/>
                  <a:t>ti,si</a:t>
                </a:r>
                <a:r>
                  <a:rPr lang="en-US" dirty="0" smtClean="0"/>
                  <a:t>) is the lower and upper bound of network latency from </a:t>
                </a:r>
                <a:r>
                  <a:rPr lang="en-US" dirty="0" err="1" smtClean="0"/>
                  <a:t>ti</a:t>
                </a:r>
                <a:r>
                  <a:rPr lang="en-US" dirty="0" smtClean="0"/>
                  <a:t> to </a:t>
                </a:r>
                <a:r>
                  <a:rPr lang="en-US" dirty="0" err="1" smtClean="0"/>
                  <a:t>si</a:t>
                </a:r>
                <a:endParaRPr lang="en-US" dirty="0" smtClean="0"/>
              </a:p>
              <a:p>
                <a:r>
                  <a:rPr lang="en-US" dirty="0" smtClean="0"/>
                  <a:t>∆(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 err="1" smtClean="0"/>
                  <a:t>ti,si</a:t>
                </a:r>
                <a:r>
                  <a:rPr lang="en-US" dirty="0" smtClean="0"/>
                  <a:t>) = </a:t>
                </a:r>
                <a:r>
                  <a:rPr lang="en-US" dirty="0"/>
                  <a:t>UB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 err="1"/>
                  <a:t>ti,si</a:t>
                </a:r>
                <a:r>
                  <a:rPr lang="en-US" dirty="0" smtClean="0"/>
                  <a:t>) - </a:t>
                </a:r>
                <a:r>
                  <a:rPr lang="en-US" dirty="0"/>
                  <a:t>LB(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 err="1"/>
                  <a:t>ti,si</a:t>
                </a:r>
                <a:r>
                  <a:rPr lang="en-US" dirty="0" smtClean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7FEB-305B-4D3C-A09C-6E905B7D2ABD}" type="datetime3">
              <a:rPr lang="en-US" smtClean="0"/>
              <a:t>18 October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2012 | UAB | Presenter: Amit Dutta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59B1-0CC9-47E5-A8EC-68F783878C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4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Theoretical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Let Ti be the upper bound of an auditing protocol.</a:t>
                </a:r>
              </a:p>
              <a:p>
                <a:r>
                  <a:rPr lang="en-US" dirty="0" smtClean="0"/>
                  <a:t>Time required in worst case scenario Ti + 2UB(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 err="1"/>
                  <a:t>ti,si</a:t>
                </a:r>
                <a:r>
                  <a:rPr lang="en-US" dirty="0" smtClean="0"/>
                  <a:t>). Not acceptable if time is greater than MLT(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 + LB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 err="1" smtClean="0"/>
                  <a:t>ti,si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We formulate: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     Ti </a:t>
                </a:r>
                <a:r>
                  <a:rPr lang="en-US" dirty="0"/>
                  <a:t>+ 2UB(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 err="1"/>
                  <a:t>ti,si</a:t>
                </a:r>
                <a:r>
                  <a:rPr lang="en-US" dirty="0" smtClean="0"/>
                  <a:t>) ≤ </a:t>
                </a:r>
                <a:r>
                  <a:rPr lang="en-US" dirty="0"/>
                  <a:t>MLT(</a:t>
                </a:r>
                <a:r>
                  <a:rPr lang="en-US" dirty="0" err="1"/>
                  <a:t>i</a:t>
                </a:r>
                <a:r>
                  <a:rPr lang="en-US" dirty="0" smtClean="0"/>
                  <a:t>) + LB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 err="1"/>
                  <a:t>ti,si</a:t>
                </a:r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=&gt; Ti </a:t>
                </a:r>
                <a:r>
                  <a:rPr lang="en-US" dirty="0"/>
                  <a:t>≤ MLT(</a:t>
                </a:r>
                <a:r>
                  <a:rPr lang="en-US" dirty="0" err="1"/>
                  <a:t>i</a:t>
                </a:r>
                <a:r>
                  <a:rPr lang="en-US" dirty="0" smtClean="0"/>
                  <a:t>) + LB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 err="1"/>
                  <a:t>ti,si</a:t>
                </a:r>
                <a:r>
                  <a:rPr lang="en-US" dirty="0" smtClean="0"/>
                  <a:t>) - </a:t>
                </a:r>
                <a:r>
                  <a:rPr lang="en-US" dirty="0"/>
                  <a:t>2UB(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 err="1"/>
                  <a:t>ti,si</a:t>
                </a:r>
                <a:r>
                  <a:rPr lang="en-US" dirty="0" smtClean="0"/>
                  <a:t>)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=&gt; Ti </a:t>
                </a:r>
                <a:r>
                  <a:rPr lang="en-US" dirty="0"/>
                  <a:t>≤ MLT(</a:t>
                </a:r>
                <a:r>
                  <a:rPr lang="en-US" dirty="0" err="1"/>
                  <a:t>i</a:t>
                </a:r>
                <a:r>
                  <a:rPr lang="en-US" dirty="0"/>
                  <a:t>) </a:t>
                </a:r>
                <a:r>
                  <a:rPr lang="en-US" dirty="0" smtClean="0"/>
                  <a:t>- </a:t>
                </a:r>
                <a:r>
                  <a:rPr lang="en-US" dirty="0"/>
                  <a:t>UB(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 err="1"/>
                  <a:t>ti,si</a:t>
                </a:r>
                <a:r>
                  <a:rPr lang="en-US" dirty="0"/>
                  <a:t>)</a:t>
                </a:r>
                <a:r>
                  <a:rPr lang="en-US" dirty="0" smtClean="0"/>
                  <a:t> - (UB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 err="1"/>
                  <a:t>ti,si</a:t>
                </a:r>
                <a:r>
                  <a:rPr lang="en-US" dirty="0" smtClean="0"/>
                  <a:t>) - </a:t>
                </a:r>
                <a:r>
                  <a:rPr lang="en-US" dirty="0"/>
                  <a:t>LB(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 err="1"/>
                  <a:t>ti,si</a:t>
                </a:r>
                <a:r>
                  <a:rPr lang="en-US" dirty="0" smtClean="0"/>
                  <a:t>))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=&gt; MLT(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 - </a:t>
                </a:r>
                <a:r>
                  <a:rPr lang="en-US" dirty="0"/>
                  <a:t>UB(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 err="1"/>
                  <a:t>ti,si</a:t>
                </a:r>
                <a:r>
                  <a:rPr lang="en-US" dirty="0" smtClean="0"/>
                  <a:t>) - </a:t>
                </a:r>
                <a:r>
                  <a:rPr lang="en-US" dirty="0"/>
                  <a:t>∆(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 err="1"/>
                  <a:t>ti,si</a:t>
                </a:r>
                <a:r>
                  <a:rPr lang="en-US" dirty="0"/>
                  <a:t>) 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r="-2296" b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CB98A-2D06-47AD-ADD3-C4B3C4B79A81}" type="datetime3">
              <a:rPr lang="en-US" smtClean="0"/>
              <a:t>18 October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2012 | UAB | Presenter: Amit Dutta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59B1-0CC9-47E5-A8EC-68F783878C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0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Theoretical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Using </a:t>
                </a:r>
                <a:r>
                  <a:rPr lang="en-US" dirty="0" err="1" smtClean="0"/>
                  <a:t>PoR</a:t>
                </a:r>
                <a:r>
                  <a:rPr lang="en-US" dirty="0" smtClean="0"/>
                  <a:t> in the Model</a:t>
                </a:r>
              </a:p>
              <a:p>
                <a:pPr lvl="1"/>
                <a:r>
                  <a:rPr lang="en-US" dirty="0" smtClean="0"/>
                  <a:t>Clients sends a challenge with as much random blocks as it possible to access in time Ti. If reply is not received in </a:t>
                </a:r>
                <a:r>
                  <a:rPr lang="en-US" dirty="0"/>
                  <a:t>Ti + 2UB(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 err="1"/>
                  <a:t>ti,si</a:t>
                </a:r>
                <a:r>
                  <a:rPr lang="en-US" dirty="0" smtClean="0"/>
                  <a:t>), then invalid execution. </a:t>
                </a:r>
              </a:p>
              <a:p>
                <a:pPr lvl="1"/>
                <a:r>
                  <a:rPr lang="en-US" dirty="0" smtClean="0"/>
                  <a:t>If the returned pair does not match with desired result, then provider is not storing the entire file or tampering it.</a:t>
                </a:r>
              </a:p>
              <a:p>
                <a:r>
                  <a:rPr lang="en-US" dirty="0" smtClean="0"/>
                  <a:t>Limitation: For close datacenters, Ti is small. So instead of a particular datacenter, all the datacenter in that region is considered.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536F0-9EC8-496F-9578-C7C852DEFA4E}" type="datetime3">
              <a:rPr lang="en-US" smtClean="0"/>
              <a:t>18 October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2012 | UAB | Presenter: Amit Dutta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59B1-0CC9-47E5-A8EC-68F783878C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8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9886</TotalTime>
  <Words>1635</Words>
  <Application>Microsoft Office PowerPoint</Application>
  <PresentationFormat>On-screen Show (4:3)</PresentationFormat>
  <Paragraphs>265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Security and Privacy in  Cloud Computing</vt:lpstr>
      <vt:lpstr>Verifying Data Location and Storage Properties</vt:lpstr>
      <vt:lpstr>Inspiration</vt:lpstr>
      <vt:lpstr>Idea</vt:lpstr>
      <vt:lpstr>Geolocation</vt:lpstr>
      <vt:lpstr>A Theoretical Solution</vt:lpstr>
      <vt:lpstr>A Theoretical Solution</vt:lpstr>
      <vt:lpstr>A Theoretical Solution</vt:lpstr>
      <vt:lpstr>A Theoretical Solution</vt:lpstr>
      <vt:lpstr>Building a practical verification system</vt:lpstr>
      <vt:lpstr>Building a practical verification system (Tools)</vt:lpstr>
      <vt:lpstr>Best Distance and Predictive models</vt:lpstr>
      <vt:lpstr>PowerPoint Presentation</vt:lpstr>
      <vt:lpstr>Best Distance and Predictive models</vt:lpstr>
      <vt:lpstr>Best Distance and Predictive models</vt:lpstr>
      <vt:lpstr>Verifying storage locations</vt:lpstr>
      <vt:lpstr>Verifying storage locations</vt:lpstr>
      <vt:lpstr>Verifying storage locations</vt:lpstr>
      <vt:lpstr>Verifying storage locations</vt:lpstr>
      <vt:lpstr>Verifying storage locations</vt:lpstr>
      <vt:lpstr>Discussion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and Privacy in Cloud Computing</dc:title>
  <dc:creator>Ragib Hasan</dc:creator>
  <cp:lastModifiedBy>Amit Dutta</cp:lastModifiedBy>
  <cp:revision>235</cp:revision>
  <dcterms:created xsi:type="dcterms:W3CDTF">2011-03-07T07:25:00Z</dcterms:created>
  <dcterms:modified xsi:type="dcterms:W3CDTF">2012-10-18T15:46:15Z</dcterms:modified>
</cp:coreProperties>
</file>