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4C8820-B4E6-4323-8E68-21D866125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176" y="2212848"/>
            <a:ext cx="6812280" cy="2807209"/>
          </a:xfrm>
        </p:spPr>
        <p:txBody>
          <a:bodyPr>
            <a:normAutofit fontScale="90000"/>
          </a:bodyPr>
          <a:lstStyle/>
          <a:p>
            <a:pPr algn="ctr" rtl="1"/>
            <a:r>
              <a:rPr lang="en-US" sz="7200" dirty="0"/>
              <a:t>Hackathon </a:t>
            </a:r>
            <a:br>
              <a:rPr lang="en-US" sz="7200" dirty="0"/>
            </a:br>
            <a:r>
              <a:rPr lang="en-US" sz="7200" dirty="0" err="1"/>
              <a:t>risc</a:t>
            </a:r>
            <a:r>
              <a:rPr lang="en-US" sz="7200" dirty="0"/>
              <a:t>-v &amp; ai</a:t>
            </a:r>
            <a:br>
              <a:rPr lang="he-IL" sz="7200" dirty="0"/>
            </a:br>
            <a:r>
              <a:rPr lang="en-US" sz="3200" dirty="0"/>
              <a:t>Ofek ben </a:t>
            </a:r>
            <a:r>
              <a:rPr lang="en-US" sz="3200" dirty="0" err="1"/>
              <a:t>atar</a:t>
            </a:r>
            <a:br>
              <a:rPr lang="en-US" sz="3200" dirty="0"/>
            </a:br>
            <a:r>
              <a:rPr lang="en-US" sz="3200" dirty="0" err="1"/>
              <a:t>amit</a:t>
            </a:r>
            <a:r>
              <a:rPr lang="en-US" sz="3200" dirty="0"/>
              <a:t> </a:t>
            </a:r>
            <a:r>
              <a:rPr lang="en-US" sz="3200" dirty="0" err="1"/>
              <a:t>zohar</a:t>
            </a:r>
            <a:r>
              <a:rPr lang="he-IL" sz="3200" dirty="0"/>
              <a:t> </a:t>
            </a:r>
            <a:endParaRPr lang="en-IL" sz="7200" dirty="0"/>
          </a:p>
        </p:txBody>
      </p:sp>
    </p:spTree>
    <p:extLst>
      <p:ext uri="{BB962C8B-B14F-4D97-AF65-F5344CB8AC3E}">
        <p14:creationId xmlns:p14="http://schemas.microsoft.com/office/powerpoint/2010/main" val="182990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518161-8A42-45C2-999D-0B261E60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Hackathon mission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CB58CE-B848-4D72-ABA1-CFB12B10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16" y="2097088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AI Accelerator that performs matrix convolution for image processing</a:t>
            </a:r>
          </a:p>
          <a:p>
            <a:pPr lvl="1"/>
            <a:r>
              <a:rPr lang="en-US" sz="2400" dirty="0"/>
              <a:t>Kernel matrix : 3X3</a:t>
            </a:r>
          </a:p>
          <a:p>
            <a:pPr lvl="1"/>
            <a:r>
              <a:rPr lang="en-US" sz="2400" dirty="0"/>
              <a:t>Data matrix : 4X4</a:t>
            </a:r>
            <a:endParaRPr lang="he-IL" sz="2400" dirty="0"/>
          </a:p>
          <a:p>
            <a:pPr lvl="1"/>
            <a:r>
              <a:rPr lang="en-US" sz="2400" dirty="0"/>
              <a:t>Memory management using C language </a:t>
            </a:r>
            <a:endParaRPr lang="he-IL" sz="2400" dirty="0"/>
          </a:p>
          <a:p>
            <a:pPr lvl="1"/>
            <a:endParaRPr lang="he-I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964DF-06D5-42D9-BE08-FBB9CACC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73" y="4251268"/>
            <a:ext cx="5900738" cy="24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0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518161-8A42-45C2-999D-0B261E60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MANAGMENT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CB58CE-B848-4D72-ABA1-CFB12B10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Memory Structure : 7 registers</a:t>
            </a:r>
            <a:endParaRPr lang="he-IL" sz="2400" dirty="0"/>
          </a:p>
          <a:p>
            <a:pPr lvl="1"/>
            <a:r>
              <a:rPr lang="en-US" sz="2400" dirty="0"/>
              <a:t>Kernel Registers : m1-m3</a:t>
            </a:r>
          </a:p>
          <a:p>
            <a:pPr lvl="1"/>
            <a:r>
              <a:rPr lang="en-US" sz="2400" dirty="0"/>
              <a:t>Data Registers : d1 – d4</a:t>
            </a:r>
          </a:p>
          <a:p>
            <a:pPr marL="457200" lvl="1" indent="0" algn="r" rtl="1">
              <a:buNone/>
            </a:pPr>
            <a:endParaRPr lang="he-I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CD89B-7C01-432F-A526-E81DA783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269" y="3244875"/>
            <a:ext cx="6252668" cy="303207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7B83C3-5233-484A-A15A-A17756497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08516"/>
              </p:ext>
            </p:extLst>
          </p:nvPr>
        </p:nvGraphicFramePr>
        <p:xfrm>
          <a:off x="5928729" y="5791201"/>
          <a:ext cx="1671782" cy="374484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671782">
                  <a:extLst>
                    <a:ext uri="{9D8B030D-6E8A-4147-A177-3AD203B41FA5}">
                      <a16:colId xmlns:a16="http://schemas.microsoft.com/office/drawing/2014/main" val="99230496"/>
                    </a:ext>
                  </a:extLst>
                </a:gridCol>
              </a:tblGrid>
              <a:tr h="37448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Kernel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092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5BBC72-EB06-490F-94E6-DE91DAC04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54590"/>
              </p:ext>
            </p:extLst>
          </p:nvPr>
        </p:nvGraphicFramePr>
        <p:xfrm>
          <a:off x="8925905" y="5827858"/>
          <a:ext cx="1671782" cy="36576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671782">
                  <a:extLst>
                    <a:ext uri="{9D8B030D-6E8A-4147-A177-3AD203B41FA5}">
                      <a16:colId xmlns:a16="http://schemas.microsoft.com/office/drawing/2014/main" val="99230496"/>
                    </a:ext>
                  </a:extLst>
                </a:gridCol>
              </a:tblGrid>
              <a:tr h="347133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0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65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518161-8A42-45C2-999D-0B261E60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42" y="0"/>
            <a:ext cx="2525424" cy="1478570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L" dirty="0"/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C121FFCA-8525-4005-B5E2-F144CA3E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45" y="125122"/>
            <a:ext cx="3728297" cy="35232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67AB0CF4-48E7-4E6B-BA28-C67C7E4E6B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2482"/>
          <a:stretch/>
        </p:blipFill>
        <p:spPr>
          <a:xfrm>
            <a:off x="4876800" y="3833090"/>
            <a:ext cx="7000516" cy="28349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CB58CE-B848-4D72-ABA1-CFB12B10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56" y="1609574"/>
            <a:ext cx="4288408" cy="478198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w Cen MT (גוף)"/>
              </a:rPr>
              <a:t>For maximum efficiency we created a module named “multiplier9by9” which performs the vector dot product parallelly</a:t>
            </a:r>
          </a:p>
          <a:p>
            <a:pPr algn="l"/>
            <a:r>
              <a:rPr lang="en-US" dirty="0">
                <a:latin typeface="Tw Cen MT (גוף)"/>
              </a:rPr>
              <a:t>This module calculates one iteration of the convolution</a:t>
            </a:r>
            <a:endParaRPr lang="he-IL" dirty="0">
              <a:latin typeface="Tw Cen MT (גוף)"/>
            </a:endParaRPr>
          </a:p>
          <a:p>
            <a:pPr algn="l"/>
            <a:r>
              <a:rPr lang="en-US" dirty="0">
                <a:latin typeface="Tw Cen MT (גוף)"/>
              </a:rPr>
              <a:t>Maximum use of hardware for minimum time</a:t>
            </a:r>
            <a:endParaRPr lang="he-IL" dirty="0">
              <a:latin typeface="Tw Cen MT (גוף)"/>
            </a:endParaRPr>
          </a:p>
        </p:txBody>
      </p:sp>
    </p:spTree>
    <p:extLst>
      <p:ext uri="{BB962C8B-B14F-4D97-AF65-F5344CB8AC3E}">
        <p14:creationId xmlns:p14="http://schemas.microsoft.com/office/powerpoint/2010/main" val="261824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518161-8A42-45C2-999D-0B261E60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742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Average &amp; variance calculation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CB58CE-B848-4D72-ABA1-CFB12B10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5996"/>
            <a:ext cx="9905999" cy="5084186"/>
          </a:xfrm>
        </p:spPr>
        <p:txBody>
          <a:bodyPr>
            <a:normAutofit/>
          </a:bodyPr>
          <a:lstStyle/>
          <a:p>
            <a:pPr marL="914400" lvl="2" indent="0" algn="l">
              <a:buNone/>
            </a:pPr>
            <a:r>
              <a:rPr lang="en-US" sz="2400" u="sng" dirty="0"/>
              <a:t>AVERAGE</a:t>
            </a:r>
          </a:p>
          <a:p>
            <a:pPr lvl="2" algn="l"/>
            <a:r>
              <a:rPr lang="en-US" sz="2400" dirty="0"/>
              <a:t>Module that receives the convolution matrix and returns it’s average</a:t>
            </a:r>
            <a:endParaRPr lang="he-IL" sz="2400" dirty="0"/>
          </a:p>
          <a:p>
            <a:pPr lvl="2" algn="l"/>
            <a:r>
              <a:rPr lang="en-US" sz="2400" dirty="0"/>
              <a:t>Firstly, we have added all the matrix cells into 16’ bits wire</a:t>
            </a:r>
          </a:p>
          <a:p>
            <a:pPr lvl="2" algn="l"/>
            <a:r>
              <a:rPr lang="en-US" sz="2400" dirty="0"/>
              <a:t>In order to divide the sum by 4 we used shift right by 2</a:t>
            </a:r>
            <a:endParaRPr lang="he-IL" sz="2400" dirty="0"/>
          </a:p>
          <a:p>
            <a:pPr lvl="2" algn="l"/>
            <a:r>
              <a:rPr lang="en-US" sz="2400" dirty="0"/>
              <a:t>We used this module in order to normalize the data</a:t>
            </a:r>
          </a:p>
          <a:p>
            <a:pPr marL="914400" lvl="2" indent="0" algn="l">
              <a:buNone/>
            </a:pPr>
            <a:r>
              <a:rPr lang="en-US" sz="2400" u="sng" dirty="0"/>
              <a:t>VARIANCE</a:t>
            </a:r>
          </a:p>
          <a:p>
            <a:pPr lvl="2" algn="l"/>
            <a:r>
              <a:rPr lang="en-US" sz="2400" dirty="0"/>
              <a:t>Module that receives the convolution matrix and returns its variance</a:t>
            </a:r>
            <a:endParaRPr lang="he-IL" sz="2400" dirty="0"/>
          </a:p>
          <a:p>
            <a:pPr lvl="2"/>
            <a:r>
              <a:rPr lang="en-US" sz="2400" dirty="0"/>
              <a:t>Representing the result as 16’ bits, implementing cutoff method</a:t>
            </a:r>
          </a:p>
          <a:p>
            <a:pPr lvl="1" algn="r" rtl="1"/>
            <a:endParaRPr lang="he-IL" sz="2400" dirty="0"/>
          </a:p>
          <a:p>
            <a:pPr lvl="2" algn="l"/>
            <a:endParaRPr lang="he-IL" sz="24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B126985-F387-4CB4-8711-FE1DB6D14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01" y="5692126"/>
            <a:ext cx="7764917" cy="7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82BEA-0FA8-4B0A-AE28-E61CA5D6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0" t="3659" r="3201" b="2190"/>
          <a:stretch/>
        </p:blipFill>
        <p:spPr>
          <a:xfrm>
            <a:off x="7601712" y="112682"/>
            <a:ext cx="3750100" cy="3048001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D27106-2C6A-4AF1-8A43-E27A0B18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65770"/>
              </p:ext>
            </p:extLst>
          </p:nvPr>
        </p:nvGraphicFramePr>
        <p:xfrm>
          <a:off x="7620089" y="3435956"/>
          <a:ext cx="4015232" cy="18471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56688">
                  <a:extLst>
                    <a:ext uri="{9D8B030D-6E8A-4147-A177-3AD203B41FA5}">
                      <a16:colId xmlns:a16="http://schemas.microsoft.com/office/drawing/2014/main" val="2127297179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1370013731"/>
                    </a:ext>
                  </a:extLst>
                </a:gridCol>
                <a:gridCol w="790448">
                  <a:extLst>
                    <a:ext uri="{9D8B030D-6E8A-4147-A177-3AD203B41FA5}">
                      <a16:colId xmlns:a16="http://schemas.microsoft.com/office/drawing/2014/main" val="1333239145"/>
                    </a:ext>
                  </a:extLst>
                </a:gridCol>
              </a:tblGrid>
              <a:tr h="369429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SW[8]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SW[9]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03919"/>
                  </a:ext>
                </a:extLst>
              </a:tr>
              <a:tr h="369429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Convolution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2"/>
                  </a:ext>
                </a:extLst>
              </a:tr>
              <a:tr h="369429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Normalized Convolution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90635"/>
                  </a:ext>
                </a:extLst>
              </a:tr>
              <a:tr h="369429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Average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88336"/>
                  </a:ext>
                </a:extLst>
              </a:tr>
              <a:tr h="369429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Variance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06433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376A1ECA-D38B-4F1B-B434-AD5793A4E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44082"/>
              </p:ext>
            </p:extLst>
          </p:nvPr>
        </p:nvGraphicFramePr>
        <p:xfrm>
          <a:off x="8390912" y="5504425"/>
          <a:ext cx="2171699" cy="1097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23974">
                  <a:extLst>
                    <a:ext uri="{9D8B030D-6E8A-4147-A177-3AD203B41FA5}">
                      <a16:colId xmlns:a16="http://schemas.microsoft.com/office/drawing/2014/main" val="11015067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992493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BLUR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S7[7]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70096"/>
                  </a:ext>
                </a:extLst>
              </a:tr>
              <a:tr h="360896"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Gaussian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35567"/>
                  </a:ext>
                </a:extLst>
              </a:tr>
              <a:tr h="360896"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Box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54869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9DE9C62E-933E-4D6A-9A0D-9A4127F2CFD6}"/>
              </a:ext>
            </a:extLst>
          </p:cNvPr>
          <p:cNvSpPr/>
          <p:nvPr/>
        </p:nvSpPr>
        <p:spPr>
          <a:xfrm>
            <a:off x="7927340" y="2714913"/>
            <a:ext cx="463572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DDDBCA1-1A57-48F8-A8EC-391A18FE8ACD}"/>
              </a:ext>
            </a:extLst>
          </p:cNvPr>
          <p:cNvCxnSpPr>
            <a:cxnSpLocks/>
          </p:cNvCxnSpPr>
          <p:nvPr/>
        </p:nvCxnSpPr>
        <p:spPr>
          <a:xfrm flipH="1" flipV="1">
            <a:off x="8159126" y="3001874"/>
            <a:ext cx="367665" cy="53894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809436-9AD0-4F62-85FE-B0B8D3A97854}"/>
              </a:ext>
            </a:extLst>
          </p:cNvPr>
          <p:cNvCxnSpPr>
            <a:cxnSpLocks/>
          </p:cNvCxnSpPr>
          <p:nvPr/>
        </p:nvCxnSpPr>
        <p:spPr>
          <a:xfrm flipV="1">
            <a:off x="8036243" y="2962101"/>
            <a:ext cx="0" cy="57005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906B3BD7-8025-4F17-A39A-98157AEF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246" y="445221"/>
            <a:ext cx="4918355" cy="83880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Our additional features </a:t>
            </a:r>
            <a:endParaRPr lang="he-IL" dirty="0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C17DA3D4-C851-42B2-9A75-C716F3E468ED}"/>
              </a:ext>
            </a:extLst>
          </p:cNvPr>
          <p:cNvSpPr txBox="1"/>
          <p:nvPr/>
        </p:nvSpPr>
        <p:spPr>
          <a:xfrm>
            <a:off x="1074024" y="1284028"/>
            <a:ext cx="4295775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In order to show all the data we added switch functionality to control the 7Segment output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We added extra kernel of type “Box Blur” in addition to the default “Gaussian Blur” Kernel (That we set with C program)</a:t>
            </a:r>
            <a:endParaRPr lang="he-IL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e-IL" sz="2400" dirty="0"/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E0595E93-44FC-473E-A5B5-8DABA3163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769534"/>
            <a:ext cx="1404938" cy="1469781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17803E86-3D4E-4EC3-9BE1-25600CC04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114" y="4745883"/>
            <a:ext cx="1432852" cy="1469781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0015D97B-3315-4D5D-81E4-C7861082B2B2}"/>
              </a:ext>
            </a:extLst>
          </p:cNvPr>
          <p:cNvSpPr txBox="1"/>
          <p:nvPr/>
        </p:nvSpPr>
        <p:spPr>
          <a:xfrm>
            <a:off x="1743428" y="6228113"/>
            <a:ext cx="12978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Box Blur</a:t>
            </a:r>
            <a:endParaRPr lang="he-IL" dirty="0"/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899257E8-81DF-4A03-AAD4-B01EDE915467}"/>
              </a:ext>
            </a:extLst>
          </p:cNvPr>
          <p:cNvSpPr txBox="1"/>
          <p:nvPr/>
        </p:nvSpPr>
        <p:spPr>
          <a:xfrm>
            <a:off x="4387537" y="6215664"/>
            <a:ext cx="18764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Gaussian Blur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9710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152</TotalTime>
  <Words>244</Words>
  <Application>Microsoft Office PowerPoint</Application>
  <PresentationFormat>מסך רחב</PresentationFormat>
  <Paragraphs>51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Tw Cen MT</vt:lpstr>
      <vt:lpstr>Tw Cen MT (גוף)</vt:lpstr>
      <vt:lpstr>מעגל</vt:lpstr>
      <vt:lpstr>Hackathon  risc-v &amp; ai Ofek ben atar amit zohar </vt:lpstr>
      <vt:lpstr>Hackathon mission</vt:lpstr>
      <vt:lpstr>MEMORY MANAGMENT</vt:lpstr>
      <vt:lpstr>Solution</vt:lpstr>
      <vt:lpstr>Average &amp; variance calculation</vt:lpstr>
      <vt:lpstr>Our additional 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האקתון Risc-v ובינה מלאכותית אופק בן עטר 322208430 עמית זוהר    313307720 </dc:title>
  <dc:creator>אופק בן עטר</dc:creator>
  <cp:lastModifiedBy>אופק בן עטר</cp:lastModifiedBy>
  <cp:revision>10</cp:revision>
  <dcterms:created xsi:type="dcterms:W3CDTF">2022-04-14T10:24:38Z</dcterms:created>
  <dcterms:modified xsi:type="dcterms:W3CDTF">2022-04-16T19:18:32Z</dcterms:modified>
</cp:coreProperties>
</file>