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5"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7D5BA-4991-4E2E-9888-6D26E72A8608}"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60FFC0C5-4FCF-4216-BC50-C54ABC323A06}">
      <dgm:prSet/>
      <dgm:spPr/>
      <dgm:t>
        <a:bodyPr/>
        <a:lstStyle/>
        <a:p>
          <a:r>
            <a:rPr lang="en-US" dirty="0"/>
            <a:t>Basically, we send signals to the LEDs when our button is pressed.</a:t>
          </a:r>
        </a:p>
      </dgm:t>
    </dgm:pt>
    <dgm:pt modelId="{66C2EA8E-E750-42BD-9BB8-5F5CB2FAB959}" type="parTrans" cxnId="{D2A05580-8B3E-4B24-BC4C-7123C30D012B}">
      <dgm:prSet/>
      <dgm:spPr/>
      <dgm:t>
        <a:bodyPr/>
        <a:lstStyle/>
        <a:p>
          <a:endParaRPr lang="en-US"/>
        </a:p>
      </dgm:t>
    </dgm:pt>
    <dgm:pt modelId="{A5FB9A53-50D3-4DA1-8E11-7E45953C15B6}" type="sibTrans" cxnId="{D2A05580-8B3E-4B24-BC4C-7123C30D012B}">
      <dgm:prSet/>
      <dgm:spPr/>
      <dgm:t>
        <a:bodyPr/>
        <a:lstStyle/>
        <a:p>
          <a:endParaRPr lang="en-US"/>
        </a:p>
      </dgm:t>
    </dgm:pt>
    <dgm:pt modelId="{6AC63E55-1B8E-4565-A06B-A2FC3F7B76F8}">
      <dgm:prSet/>
      <dgm:spPr/>
      <dgm:t>
        <a:bodyPr/>
        <a:lstStyle/>
        <a:p>
          <a:r>
            <a:rPr lang="en-US"/>
            <a:t>We will be connection our LEDs to port number 13,12 and 11 on the Arduino, and when we press the button, it will create a potential difference between LED’s connected point and the grounded point, which makes the LED glow!</a:t>
          </a:r>
        </a:p>
      </dgm:t>
    </dgm:pt>
    <dgm:pt modelId="{F571708F-7999-4E59-B530-17DC427E8ECA}" type="parTrans" cxnId="{A85EDA42-7BA8-4C68-A596-E609A5DD6595}">
      <dgm:prSet/>
      <dgm:spPr/>
      <dgm:t>
        <a:bodyPr/>
        <a:lstStyle/>
        <a:p>
          <a:endParaRPr lang="en-US"/>
        </a:p>
      </dgm:t>
    </dgm:pt>
    <dgm:pt modelId="{ED98F241-627C-46E7-8300-791B4F929334}" type="sibTrans" cxnId="{A85EDA42-7BA8-4C68-A596-E609A5DD6595}">
      <dgm:prSet/>
      <dgm:spPr/>
      <dgm:t>
        <a:bodyPr/>
        <a:lstStyle/>
        <a:p>
          <a:endParaRPr lang="en-US"/>
        </a:p>
      </dgm:t>
    </dgm:pt>
    <dgm:pt modelId="{924CF112-89D3-4896-9C3E-DF7F9C8B88C1}">
      <dgm:prSet/>
      <dgm:spPr/>
      <dgm:t>
        <a:bodyPr/>
        <a:lstStyle/>
        <a:p>
          <a:r>
            <a:rPr lang="en-US"/>
            <a:t>When we press the button, the potential of the connected port on Arduino becomes “high” or you can say “1”. When we turn off the switch, the potential of the port becomes “low” or you can say “0”.</a:t>
          </a:r>
        </a:p>
      </dgm:t>
    </dgm:pt>
    <dgm:pt modelId="{E4E2F197-731A-4454-9732-2AB976752EE2}" type="parTrans" cxnId="{127996EE-8993-4632-A4BB-3E800D495BC1}">
      <dgm:prSet/>
      <dgm:spPr/>
      <dgm:t>
        <a:bodyPr/>
        <a:lstStyle/>
        <a:p>
          <a:endParaRPr lang="en-US"/>
        </a:p>
      </dgm:t>
    </dgm:pt>
    <dgm:pt modelId="{9FB0115C-7BB2-4F10-A341-A7DA195A4D3A}" type="sibTrans" cxnId="{127996EE-8993-4632-A4BB-3E800D495BC1}">
      <dgm:prSet/>
      <dgm:spPr/>
      <dgm:t>
        <a:bodyPr/>
        <a:lstStyle/>
        <a:p>
          <a:endParaRPr lang="en-US"/>
        </a:p>
      </dgm:t>
    </dgm:pt>
    <dgm:pt modelId="{9E2403E8-73A9-4FEA-A522-74330543D0D9}" type="pres">
      <dgm:prSet presAssocID="{5A07D5BA-4991-4E2E-9888-6D26E72A8608}" presName="linear" presStyleCnt="0">
        <dgm:presLayoutVars>
          <dgm:animLvl val="lvl"/>
          <dgm:resizeHandles val="exact"/>
        </dgm:presLayoutVars>
      </dgm:prSet>
      <dgm:spPr/>
    </dgm:pt>
    <dgm:pt modelId="{521846EA-404A-4EDC-8FCA-E994FE74A4DE}" type="pres">
      <dgm:prSet presAssocID="{60FFC0C5-4FCF-4216-BC50-C54ABC323A06}" presName="parentText" presStyleLbl="node1" presStyleIdx="0" presStyleCnt="3">
        <dgm:presLayoutVars>
          <dgm:chMax val="0"/>
          <dgm:bulletEnabled val="1"/>
        </dgm:presLayoutVars>
      </dgm:prSet>
      <dgm:spPr/>
    </dgm:pt>
    <dgm:pt modelId="{3F0C6921-EADB-4F16-9F21-1CFD9C510167}" type="pres">
      <dgm:prSet presAssocID="{A5FB9A53-50D3-4DA1-8E11-7E45953C15B6}" presName="spacer" presStyleCnt="0"/>
      <dgm:spPr/>
    </dgm:pt>
    <dgm:pt modelId="{0817BD97-E88B-4CDA-A324-2FFF2604AA55}" type="pres">
      <dgm:prSet presAssocID="{6AC63E55-1B8E-4565-A06B-A2FC3F7B76F8}" presName="parentText" presStyleLbl="node1" presStyleIdx="1" presStyleCnt="3">
        <dgm:presLayoutVars>
          <dgm:chMax val="0"/>
          <dgm:bulletEnabled val="1"/>
        </dgm:presLayoutVars>
      </dgm:prSet>
      <dgm:spPr/>
    </dgm:pt>
    <dgm:pt modelId="{9701B57D-AF0D-45DC-9B5C-143C938D9BEC}" type="pres">
      <dgm:prSet presAssocID="{ED98F241-627C-46E7-8300-791B4F929334}" presName="spacer" presStyleCnt="0"/>
      <dgm:spPr/>
    </dgm:pt>
    <dgm:pt modelId="{87167BFC-4054-4445-B2CC-B037A2969073}" type="pres">
      <dgm:prSet presAssocID="{924CF112-89D3-4896-9C3E-DF7F9C8B88C1}" presName="parentText" presStyleLbl="node1" presStyleIdx="2" presStyleCnt="3">
        <dgm:presLayoutVars>
          <dgm:chMax val="0"/>
          <dgm:bulletEnabled val="1"/>
        </dgm:presLayoutVars>
      </dgm:prSet>
      <dgm:spPr/>
    </dgm:pt>
  </dgm:ptLst>
  <dgm:cxnLst>
    <dgm:cxn modelId="{6293D117-6CC5-49EE-942B-0AC160D5275B}" type="presOf" srcId="{6AC63E55-1B8E-4565-A06B-A2FC3F7B76F8}" destId="{0817BD97-E88B-4CDA-A324-2FFF2604AA55}" srcOrd="0" destOrd="0" presId="urn:microsoft.com/office/officeart/2005/8/layout/vList2"/>
    <dgm:cxn modelId="{A85EDA42-7BA8-4C68-A596-E609A5DD6595}" srcId="{5A07D5BA-4991-4E2E-9888-6D26E72A8608}" destId="{6AC63E55-1B8E-4565-A06B-A2FC3F7B76F8}" srcOrd="1" destOrd="0" parTransId="{F571708F-7999-4E59-B530-17DC427E8ECA}" sibTransId="{ED98F241-627C-46E7-8300-791B4F929334}"/>
    <dgm:cxn modelId="{D2A05580-8B3E-4B24-BC4C-7123C30D012B}" srcId="{5A07D5BA-4991-4E2E-9888-6D26E72A8608}" destId="{60FFC0C5-4FCF-4216-BC50-C54ABC323A06}" srcOrd="0" destOrd="0" parTransId="{66C2EA8E-E750-42BD-9BB8-5F5CB2FAB959}" sibTransId="{A5FB9A53-50D3-4DA1-8E11-7E45953C15B6}"/>
    <dgm:cxn modelId="{BFB28E8C-F66D-426E-A8C2-84BC54C90AB0}" type="presOf" srcId="{924CF112-89D3-4896-9C3E-DF7F9C8B88C1}" destId="{87167BFC-4054-4445-B2CC-B037A2969073}" srcOrd="0" destOrd="0" presId="urn:microsoft.com/office/officeart/2005/8/layout/vList2"/>
    <dgm:cxn modelId="{F5EDB3A9-4A4F-431C-8C9C-464966673521}" type="presOf" srcId="{5A07D5BA-4991-4E2E-9888-6D26E72A8608}" destId="{9E2403E8-73A9-4FEA-A522-74330543D0D9}" srcOrd="0" destOrd="0" presId="urn:microsoft.com/office/officeart/2005/8/layout/vList2"/>
    <dgm:cxn modelId="{474BEBAD-A2C3-44AA-8A56-5E8372428460}" type="presOf" srcId="{60FFC0C5-4FCF-4216-BC50-C54ABC323A06}" destId="{521846EA-404A-4EDC-8FCA-E994FE74A4DE}" srcOrd="0" destOrd="0" presId="urn:microsoft.com/office/officeart/2005/8/layout/vList2"/>
    <dgm:cxn modelId="{127996EE-8993-4632-A4BB-3E800D495BC1}" srcId="{5A07D5BA-4991-4E2E-9888-6D26E72A8608}" destId="{924CF112-89D3-4896-9C3E-DF7F9C8B88C1}" srcOrd="2" destOrd="0" parTransId="{E4E2F197-731A-4454-9732-2AB976752EE2}" sibTransId="{9FB0115C-7BB2-4F10-A341-A7DA195A4D3A}"/>
    <dgm:cxn modelId="{8D2AC30A-84AF-4187-859A-30ADE5B7A44A}" type="presParOf" srcId="{9E2403E8-73A9-4FEA-A522-74330543D0D9}" destId="{521846EA-404A-4EDC-8FCA-E994FE74A4DE}" srcOrd="0" destOrd="0" presId="urn:microsoft.com/office/officeart/2005/8/layout/vList2"/>
    <dgm:cxn modelId="{A5E9A75A-7304-4663-9779-E5F4A3AA1F60}" type="presParOf" srcId="{9E2403E8-73A9-4FEA-A522-74330543D0D9}" destId="{3F0C6921-EADB-4F16-9F21-1CFD9C510167}" srcOrd="1" destOrd="0" presId="urn:microsoft.com/office/officeart/2005/8/layout/vList2"/>
    <dgm:cxn modelId="{A9D02230-0C67-4B5F-9A50-C92B99D7F548}" type="presParOf" srcId="{9E2403E8-73A9-4FEA-A522-74330543D0D9}" destId="{0817BD97-E88B-4CDA-A324-2FFF2604AA55}" srcOrd="2" destOrd="0" presId="urn:microsoft.com/office/officeart/2005/8/layout/vList2"/>
    <dgm:cxn modelId="{91B19384-4756-45DF-B206-A6B0DC4E32D7}" type="presParOf" srcId="{9E2403E8-73A9-4FEA-A522-74330543D0D9}" destId="{9701B57D-AF0D-45DC-9B5C-143C938D9BEC}" srcOrd="3" destOrd="0" presId="urn:microsoft.com/office/officeart/2005/8/layout/vList2"/>
    <dgm:cxn modelId="{BB5FF517-48B7-42F9-8570-BBC226FA3619}" type="presParOf" srcId="{9E2403E8-73A9-4FEA-A522-74330543D0D9}" destId="{87167BFC-4054-4445-B2CC-B037A29690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846EA-404A-4EDC-8FCA-E994FE74A4DE}">
      <dsp:nvSpPr>
        <dsp:cNvPr id="0" name=""/>
        <dsp:cNvSpPr/>
      </dsp:nvSpPr>
      <dsp:spPr>
        <a:xfrm>
          <a:off x="0" y="71012"/>
          <a:ext cx="6167248" cy="1275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Basically, we send signals to the LEDs when our button is pressed.</a:t>
          </a:r>
        </a:p>
      </dsp:txBody>
      <dsp:txXfrm>
        <a:off x="62262" y="133274"/>
        <a:ext cx="6042724" cy="1150922"/>
      </dsp:txXfrm>
    </dsp:sp>
    <dsp:sp modelId="{0817BD97-E88B-4CDA-A324-2FFF2604AA55}">
      <dsp:nvSpPr>
        <dsp:cNvPr id="0" name=""/>
        <dsp:cNvSpPr/>
      </dsp:nvSpPr>
      <dsp:spPr>
        <a:xfrm>
          <a:off x="0" y="1398298"/>
          <a:ext cx="6167248" cy="1275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will be connection our LEDs to port number 13,12 and 11 on the Arduino, and when we press the button, it will create a potential difference between LED’s connected point and the grounded point, which makes the LED glow!</a:t>
          </a:r>
        </a:p>
      </dsp:txBody>
      <dsp:txXfrm>
        <a:off x="62262" y="1460560"/>
        <a:ext cx="6042724" cy="1150922"/>
      </dsp:txXfrm>
    </dsp:sp>
    <dsp:sp modelId="{87167BFC-4054-4445-B2CC-B037A2969073}">
      <dsp:nvSpPr>
        <dsp:cNvPr id="0" name=""/>
        <dsp:cNvSpPr/>
      </dsp:nvSpPr>
      <dsp:spPr>
        <a:xfrm>
          <a:off x="0" y="2725585"/>
          <a:ext cx="6167248" cy="1275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When we press the button, the potential of the connected port on Arduino becomes “high” or you can say “1”. When we turn off the switch, the potential of the port becomes “low” or you can say “0”.</a:t>
          </a:r>
        </a:p>
      </dsp:txBody>
      <dsp:txXfrm>
        <a:off x="62262" y="2787847"/>
        <a:ext cx="6042724" cy="11509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14058-9F6C-4E79-BC90-A621A7A0B28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156893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14058-9F6C-4E79-BC90-A621A7A0B28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177356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14058-9F6C-4E79-BC90-A621A7A0B28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372203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14058-9F6C-4E79-BC90-A621A7A0B28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367916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14058-9F6C-4E79-BC90-A621A7A0B281}"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354271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14058-9F6C-4E79-BC90-A621A7A0B28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8255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14058-9F6C-4E79-BC90-A621A7A0B281}"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32916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14058-9F6C-4E79-BC90-A621A7A0B281}"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110303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14058-9F6C-4E79-BC90-A621A7A0B281}"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415960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14058-9F6C-4E79-BC90-A621A7A0B28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36967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14058-9F6C-4E79-BC90-A621A7A0B281}"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B5896-900A-40E3-B76C-DA7455652585}" type="slidenum">
              <a:rPr lang="en-US" smtClean="0"/>
              <a:t>‹#›</a:t>
            </a:fld>
            <a:endParaRPr lang="en-US"/>
          </a:p>
        </p:txBody>
      </p:sp>
    </p:spTree>
    <p:extLst>
      <p:ext uri="{BB962C8B-B14F-4D97-AF65-F5344CB8AC3E}">
        <p14:creationId xmlns:p14="http://schemas.microsoft.com/office/powerpoint/2010/main" val="278091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14058-9F6C-4E79-BC90-A621A7A0B281}"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B5896-900A-40E3-B76C-DA7455652585}" type="slidenum">
              <a:rPr lang="en-US" smtClean="0"/>
              <a:t>‹#›</a:t>
            </a:fld>
            <a:endParaRPr lang="en-US"/>
          </a:p>
        </p:txBody>
      </p:sp>
    </p:spTree>
    <p:extLst>
      <p:ext uri="{BB962C8B-B14F-4D97-AF65-F5344CB8AC3E}">
        <p14:creationId xmlns:p14="http://schemas.microsoft.com/office/powerpoint/2010/main" val="14894008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 name="Picture 11" descr="Diagram&#10;&#10;Description automatically generated">
            <a:extLst>
              <a:ext uri="{FF2B5EF4-FFF2-40B4-BE49-F238E27FC236}">
                <a16:creationId xmlns:a16="http://schemas.microsoft.com/office/drawing/2014/main" id="{0D497A37-E599-4160-95FA-F8B521B47EAF}"/>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13517" b="2213"/>
          <a:stretch/>
        </p:blipFill>
        <p:spPr>
          <a:xfrm>
            <a:off x="-1" y="10"/>
            <a:ext cx="12192001" cy="6857990"/>
          </a:xfrm>
          <a:prstGeom prst="rect">
            <a:avLst/>
          </a:prstGeom>
        </p:spPr>
      </p:pic>
      <p:sp>
        <p:nvSpPr>
          <p:cNvPr id="2" name="Title 1">
            <a:extLst>
              <a:ext uri="{FF2B5EF4-FFF2-40B4-BE49-F238E27FC236}">
                <a16:creationId xmlns:a16="http://schemas.microsoft.com/office/drawing/2014/main" id="{309CCDD8-93D8-4489-93BA-6F4178C705BD}"/>
              </a:ext>
            </a:extLst>
          </p:cNvPr>
          <p:cNvSpPr>
            <a:spLocks noGrp="1"/>
          </p:cNvSpPr>
          <p:nvPr>
            <p:ph type="ctrTitle"/>
          </p:nvPr>
        </p:nvSpPr>
        <p:spPr>
          <a:xfrm>
            <a:off x="841248" y="600427"/>
            <a:ext cx="9875520" cy="3299902"/>
          </a:xfrm>
        </p:spPr>
        <p:txBody>
          <a:bodyPr>
            <a:normAutofit/>
          </a:bodyPr>
          <a:lstStyle/>
          <a:p>
            <a:pPr algn="l"/>
            <a:r>
              <a:rPr lang="en-US" sz="8200">
                <a:solidFill>
                  <a:srgbClr val="FFFFFF"/>
                </a:solidFill>
              </a:rPr>
              <a:t>Let’s Blynk!</a:t>
            </a:r>
          </a:p>
        </p:txBody>
      </p:sp>
      <p:sp>
        <p:nvSpPr>
          <p:cNvPr id="3" name="Subtitle 2">
            <a:extLst>
              <a:ext uri="{FF2B5EF4-FFF2-40B4-BE49-F238E27FC236}">
                <a16:creationId xmlns:a16="http://schemas.microsoft.com/office/drawing/2014/main" id="{1FF57636-EC78-4DAA-9F1E-62051F290747}"/>
              </a:ext>
            </a:extLst>
          </p:cNvPr>
          <p:cNvSpPr>
            <a:spLocks noGrp="1"/>
          </p:cNvSpPr>
          <p:nvPr>
            <p:ph type="subTitle" idx="1"/>
          </p:nvPr>
        </p:nvSpPr>
        <p:spPr>
          <a:xfrm>
            <a:off x="859536" y="4072045"/>
            <a:ext cx="9875520" cy="1414355"/>
          </a:xfrm>
        </p:spPr>
        <p:txBody>
          <a:bodyPr>
            <a:normAutofit/>
          </a:bodyPr>
          <a:lstStyle/>
          <a:p>
            <a:pPr algn="l"/>
            <a:r>
              <a:rPr lang="en-US">
                <a:solidFill>
                  <a:srgbClr val="FFFFFF"/>
                </a:solidFill>
              </a:rPr>
              <a:t>A PRESENTATION BY AKASH KUMAR</a:t>
            </a:r>
          </a:p>
        </p:txBody>
      </p:sp>
    </p:spTree>
    <p:extLst>
      <p:ext uri="{BB962C8B-B14F-4D97-AF65-F5344CB8AC3E}">
        <p14:creationId xmlns:p14="http://schemas.microsoft.com/office/powerpoint/2010/main" val="354659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08AD7-8154-4BF1-BB12-6019A8746CEF}"/>
              </a:ext>
            </a:extLst>
          </p:cNvPr>
          <p:cNvSpPr>
            <a:spLocks noGrp="1"/>
          </p:cNvSpPr>
          <p:nvPr>
            <p:ph type="title"/>
          </p:nvPr>
        </p:nvSpPr>
        <p:spPr>
          <a:xfrm>
            <a:off x="838200" y="365126"/>
            <a:ext cx="10515600" cy="1288784"/>
          </a:xfrm>
        </p:spPr>
        <p:txBody>
          <a:bodyPr>
            <a:normAutofit/>
          </a:bodyPr>
          <a:lstStyle/>
          <a:p>
            <a:r>
              <a:rPr lang="en-US" sz="4000"/>
              <a:t>IoT is awesome, but where do we actually implement it?</a:t>
            </a:r>
          </a:p>
        </p:txBody>
      </p:sp>
      <p:pic>
        <p:nvPicPr>
          <p:cNvPr id="4" name="Picture 3" descr="Diagram&#10;&#10;Description automatically generated">
            <a:extLst>
              <a:ext uri="{FF2B5EF4-FFF2-40B4-BE49-F238E27FC236}">
                <a16:creationId xmlns:a16="http://schemas.microsoft.com/office/drawing/2014/main" id="{B60C0341-3EF6-4C48-B145-F3E5A586A06A}"/>
              </a:ext>
            </a:extLst>
          </p:cNvPr>
          <p:cNvPicPr>
            <a:picLocks noChangeAspect="1"/>
          </p:cNvPicPr>
          <p:nvPr/>
        </p:nvPicPr>
        <p:blipFill rotWithShape="1">
          <a:blip r:embed="rId2">
            <a:extLst>
              <a:ext uri="{28A0092B-C50C-407E-A947-70E740481C1C}">
                <a14:useLocalDpi xmlns:a14="http://schemas.microsoft.com/office/drawing/2010/main" val="0"/>
              </a:ext>
            </a:extLst>
          </a:blip>
          <a:srcRect l="6717" r="6801"/>
          <a:stretch/>
        </p:blipFill>
        <p:spPr>
          <a:xfrm>
            <a:off x="838200" y="1825625"/>
            <a:ext cx="6151651" cy="4303465"/>
          </a:xfrm>
          <a:prstGeom prst="rect">
            <a:avLst/>
          </a:prstGeom>
        </p:spPr>
      </p:pic>
      <p:sp>
        <p:nvSpPr>
          <p:cNvPr id="3" name="Content Placeholder 2">
            <a:extLst>
              <a:ext uri="{FF2B5EF4-FFF2-40B4-BE49-F238E27FC236}">
                <a16:creationId xmlns:a16="http://schemas.microsoft.com/office/drawing/2014/main" id="{6ED27795-2676-478C-B33C-F08A8DA85DAF}"/>
              </a:ext>
            </a:extLst>
          </p:cNvPr>
          <p:cNvSpPr>
            <a:spLocks noGrp="1"/>
          </p:cNvSpPr>
          <p:nvPr>
            <p:ph idx="1"/>
          </p:nvPr>
        </p:nvSpPr>
        <p:spPr>
          <a:xfrm>
            <a:off x="7552944" y="1825625"/>
            <a:ext cx="3800856" cy="4303464"/>
          </a:xfrm>
        </p:spPr>
        <p:txBody>
          <a:bodyPr>
            <a:normAutofit/>
          </a:bodyPr>
          <a:lstStyle/>
          <a:p>
            <a:r>
              <a:rPr lang="en-US" sz="1600" dirty="0"/>
              <a:t>Alexa! Tell me the answer! (Smart Home)</a:t>
            </a:r>
          </a:p>
          <a:p>
            <a:pPr marL="0" indent="0" algn="ctr">
              <a:buNone/>
            </a:pPr>
            <a:r>
              <a:rPr lang="en-US" sz="1600" dirty="0"/>
              <a:t>  As many of you might have guessed, IoT is the basis of smart homes, like controlling lights of your house using your phone, temperature of your AC while you are still in your car, monitoring your dog while you are at work, IoT is present in all these scenarios!</a:t>
            </a:r>
          </a:p>
          <a:p>
            <a:r>
              <a:rPr lang="en-US" sz="1600" dirty="0"/>
              <a:t>Wireless control of things is very useful in many scenarios, like let’s a railway operator sees someone stuck on the tracks, he can then turn the signal lights red present near by, or even pretty far from him to stop any incoming train and prevent an accident.</a:t>
            </a:r>
          </a:p>
        </p:txBody>
      </p:sp>
    </p:spTree>
    <p:extLst>
      <p:ext uri="{BB962C8B-B14F-4D97-AF65-F5344CB8AC3E}">
        <p14:creationId xmlns:p14="http://schemas.microsoft.com/office/powerpoint/2010/main" val="3573184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C04C2-79B3-4D0D-A3BD-D41E8CC4DFB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List of uses goes on….</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583A4-4B5D-4B2E-83AC-380128767B6B}"/>
              </a:ext>
            </a:extLst>
          </p:cNvPr>
          <p:cNvSpPr>
            <a:spLocks noGrp="1"/>
          </p:cNvSpPr>
          <p:nvPr>
            <p:ph idx="1"/>
          </p:nvPr>
        </p:nvSpPr>
        <p:spPr>
          <a:xfrm>
            <a:off x="4447308" y="591344"/>
            <a:ext cx="6906491" cy="5585619"/>
          </a:xfrm>
        </p:spPr>
        <p:txBody>
          <a:bodyPr anchor="ctr">
            <a:normAutofit/>
          </a:bodyPr>
          <a:lstStyle/>
          <a:p>
            <a:r>
              <a:rPr lang="en-US" dirty="0"/>
              <a:t>It can be used for medical purposes, like remotely tracking locations of medical </a:t>
            </a:r>
            <a:r>
              <a:rPr lang="en-US" dirty="0" err="1"/>
              <a:t>equipments</a:t>
            </a:r>
            <a:r>
              <a:rPr lang="en-US" dirty="0"/>
              <a:t>, tracking health of patients using fitness bands which can also be used by insurance company to verify the data, etc.</a:t>
            </a:r>
          </a:p>
          <a:p>
            <a:r>
              <a:rPr lang="en-US" dirty="0"/>
              <a:t>Can also be used for military purposes like monitoring soldiers’ location and their mental and physical health state, identifying enemies using sensors, remote access to weapons systems and other devices….</a:t>
            </a:r>
          </a:p>
          <a:p>
            <a:pPr marL="0" indent="0">
              <a:buNone/>
            </a:pPr>
            <a:r>
              <a:rPr lang="en-US" dirty="0"/>
              <a:t>The list of application of IoT NEVER STOPS!</a:t>
            </a:r>
          </a:p>
          <a:p>
            <a:endParaRPr lang="en-US" dirty="0"/>
          </a:p>
          <a:p>
            <a:endParaRPr lang="en-US" dirty="0"/>
          </a:p>
        </p:txBody>
      </p:sp>
    </p:spTree>
    <p:extLst>
      <p:ext uri="{BB962C8B-B14F-4D97-AF65-F5344CB8AC3E}">
        <p14:creationId xmlns:p14="http://schemas.microsoft.com/office/powerpoint/2010/main" val="1091640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electronics, circuit&#10;&#10;Description automatically generated">
            <a:extLst>
              <a:ext uri="{FF2B5EF4-FFF2-40B4-BE49-F238E27FC236}">
                <a16:creationId xmlns:a16="http://schemas.microsoft.com/office/drawing/2014/main" id="{BDFB6F55-E19A-4E98-80DA-A9AC4A15197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813" b="22937"/>
          <a:stretch/>
        </p:blipFill>
        <p:spPr>
          <a:xfrm>
            <a:off x="20" y="1"/>
            <a:ext cx="12191980" cy="6857999"/>
          </a:xfrm>
          <a:prstGeom prst="rect">
            <a:avLst/>
          </a:prstGeom>
        </p:spPr>
      </p:pic>
      <p:sp>
        <p:nvSpPr>
          <p:cNvPr id="2" name="Title 1">
            <a:extLst>
              <a:ext uri="{FF2B5EF4-FFF2-40B4-BE49-F238E27FC236}">
                <a16:creationId xmlns:a16="http://schemas.microsoft.com/office/drawing/2014/main" id="{7E0C5247-C0A6-4651-8031-879A3E0790C2}"/>
              </a:ext>
            </a:extLst>
          </p:cNvPr>
          <p:cNvSpPr>
            <a:spLocks noGrp="1"/>
          </p:cNvSpPr>
          <p:nvPr>
            <p:ph type="title"/>
          </p:nvPr>
        </p:nvSpPr>
        <p:spPr>
          <a:xfrm>
            <a:off x="838201" y="1065862"/>
            <a:ext cx="3313164" cy="4726276"/>
          </a:xfrm>
        </p:spPr>
        <p:txBody>
          <a:bodyPr vert="horz" lIns="91440" tIns="45720" rIns="91440" bIns="45720" rtlCol="0">
            <a:normAutofit/>
          </a:bodyPr>
          <a:lstStyle/>
          <a:p>
            <a:pPr algn="r"/>
            <a:r>
              <a:rPr lang="en-US" sz="4000" dirty="0">
                <a:solidFill>
                  <a:srgbClr val="FFFFFF"/>
                </a:solidFill>
              </a:rPr>
              <a:t>Arduino Code</a:t>
            </a:r>
          </a:p>
        </p:txBody>
      </p:sp>
      <p:cxnSp>
        <p:nvCxnSpPr>
          <p:cNvPr id="45"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D2E6F-EEAD-4B08-AE3F-CAFB6CAB50FE}"/>
              </a:ext>
            </a:extLst>
          </p:cNvPr>
          <p:cNvSpPr>
            <a:spLocks noGrp="1"/>
          </p:cNvSpPr>
          <p:nvPr>
            <p:ph idx="1"/>
          </p:nvPr>
        </p:nvSpPr>
        <p:spPr>
          <a:xfrm>
            <a:off x="5155379" y="1065862"/>
            <a:ext cx="5744685" cy="4726276"/>
          </a:xfrm>
        </p:spPr>
        <p:txBody>
          <a:bodyPr vert="horz" lIns="91440" tIns="45720" rIns="91440" bIns="45720" rtlCol="0" anchor="ctr">
            <a:normAutofit/>
          </a:bodyPr>
          <a:lstStyle/>
          <a:p>
            <a:pPr marL="0" indent="0">
              <a:buNone/>
            </a:pPr>
            <a:r>
              <a:rPr lang="en-US" sz="2000" dirty="0">
                <a:solidFill>
                  <a:srgbClr val="FFFFFF"/>
                </a:solidFill>
              </a:rPr>
              <a:t>This is better explained on the IDE.</a:t>
            </a:r>
          </a:p>
        </p:txBody>
      </p:sp>
    </p:spTree>
    <p:extLst>
      <p:ext uri="{BB962C8B-B14F-4D97-AF65-F5344CB8AC3E}">
        <p14:creationId xmlns:p14="http://schemas.microsoft.com/office/powerpoint/2010/main" val="3407131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3710DE0-5D1F-489B-9C76-A9576414DD5F}"/>
              </a:ext>
            </a:extLst>
          </p:cNvPr>
          <p:cNvSpPr>
            <a:spLocks noGrp="1"/>
          </p:cNvSpPr>
          <p:nvPr>
            <p:ph type="title"/>
          </p:nvPr>
        </p:nvSpPr>
        <p:spPr>
          <a:xfrm>
            <a:off x="801340" y="802955"/>
            <a:ext cx="4977976" cy="1454051"/>
          </a:xfrm>
        </p:spPr>
        <p:txBody>
          <a:bodyPr>
            <a:normAutofit/>
          </a:bodyPr>
          <a:lstStyle/>
          <a:p>
            <a:r>
              <a:rPr lang="en-US">
                <a:solidFill>
                  <a:srgbClr val="000000"/>
                </a:solidFill>
              </a:rPr>
              <a:t>What is Blynk?</a:t>
            </a:r>
          </a:p>
        </p:txBody>
      </p:sp>
      <p:sp>
        <p:nvSpPr>
          <p:cNvPr id="3" name="Content Placeholder 2">
            <a:extLst>
              <a:ext uri="{FF2B5EF4-FFF2-40B4-BE49-F238E27FC236}">
                <a16:creationId xmlns:a16="http://schemas.microsoft.com/office/drawing/2014/main" id="{987F6381-F554-44D4-92C1-EEA1C5CC4A07}"/>
              </a:ext>
            </a:extLst>
          </p:cNvPr>
          <p:cNvSpPr>
            <a:spLocks noGrp="1"/>
          </p:cNvSpPr>
          <p:nvPr>
            <p:ph idx="1"/>
          </p:nvPr>
        </p:nvSpPr>
        <p:spPr>
          <a:xfrm>
            <a:off x="797809" y="2421682"/>
            <a:ext cx="4977578" cy="3639289"/>
          </a:xfrm>
        </p:spPr>
        <p:txBody>
          <a:bodyPr anchor="ctr">
            <a:normAutofit fontScale="92500" lnSpcReduction="10000"/>
          </a:bodyPr>
          <a:lstStyle/>
          <a:p>
            <a:r>
              <a:rPr lang="en-US" sz="1600" dirty="0">
                <a:solidFill>
                  <a:srgbClr val="000000"/>
                </a:solidFill>
              </a:rPr>
              <a:t>Blynk is an application designed to control hardware remotely, display and store data, basically, it is designed for the Internet of Things!</a:t>
            </a:r>
          </a:p>
          <a:p>
            <a:r>
              <a:rPr lang="en-US" sz="1600" dirty="0">
                <a:solidFill>
                  <a:srgbClr val="000000"/>
                </a:solidFill>
              </a:rPr>
              <a:t>There are 3 major components of Blynk</a:t>
            </a:r>
          </a:p>
          <a:p>
            <a:pPr marL="0" indent="0">
              <a:buNone/>
            </a:pPr>
            <a:r>
              <a:rPr lang="en-US" sz="1600" dirty="0">
                <a:solidFill>
                  <a:srgbClr val="000000"/>
                </a:solidFill>
              </a:rPr>
              <a:t>   1) Blynk App – This allows you to create the interface to control your project using the widgets</a:t>
            </a:r>
          </a:p>
          <a:p>
            <a:pPr marL="0" indent="0">
              <a:buNone/>
            </a:pPr>
            <a:r>
              <a:rPr lang="en-US" sz="1600" dirty="0">
                <a:solidFill>
                  <a:srgbClr val="000000"/>
                </a:solidFill>
              </a:rPr>
              <a:t>   2) Blynk Server – This is what makes the communication between the app and the hardware possible, like when you perform an action on the app, the message travels to the Blynk Cloud and finds your way to the hardware</a:t>
            </a:r>
          </a:p>
          <a:p>
            <a:pPr marL="0" indent="0">
              <a:buNone/>
            </a:pPr>
            <a:r>
              <a:rPr lang="en-US" sz="1600" dirty="0">
                <a:solidFill>
                  <a:srgbClr val="000000"/>
                </a:solidFill>
              </a:rPr>
              <a:t>   3) Blynk Libraries – This enables the hardware to communicate with the server and processes all the incoming and outgoing messages.</a:t>
            </a:r>
          </a:p>
          <a:p>
            <a:pPr marL="0" indent="0">
              <a:buNone/>
            </a:pPr>
            <a:r>
              <a:rPr lang="en-US" sz="1600" dirty="0">
                <a:solidFill>
                  <a:srgbClr val="000000"/>
                </a:solidFill>
              </a:rPr>
              <a:t>Library Zip Download Link -</a:t>
            </a:r>
          </a:p>
          <a:p>
            <a:pPr marL="0" indent="0">
              <a:buNone/>
            </a:pPr>
            <a:r>
              <a:rPr lang="en-US" sz="1600" dirty="0">
                <a:solidFill>
                  <a:srgbClr val="000000"/>
                </a:solidFill>
              </a:rPr>
              <a:t>https://github.com/blynkkk/blynk-library/releases/tag/v0.6.1</a:t>
            </a:r>
          </a:p>
        </p:txBody>
      </p:sp>
      <p:sp>
        <p:nvSpPr>
          <p:cNvPr id="2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ext, clock, gauge&#10;&#10;Description automatically generated">
            <a:extLst>
              <a:ext uri="{FF2B5EF4-FFF2-40B4-BE49-F238E27FC236}">
                <a16:creationId xmlns:a16="http://schemas.microsoft.com/office/drawing/2014/main" id="{95E48C73-942F-457A-B5DF-A02E4BA7D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821" y="2902992"/>
            <a:ext cx="3661831" cy="1072214"/>
          </a:xfrm>
          <a:prstGeom prst="rect">
            <a:avLst/>
          </a:prstGeom>
        </p:spPr>
      </p:pic>
      <p:sp>
        <p:nvSpPr>
          <p:cNvPr id="6" name="Rectangle 3">
            <a:extLst>
              <a:ext uri="{FF2B5EF4-FFF2-40B4-BE49-F238E27FC236}">
                <a16:creationId xmlns:a16="http://schemas.microsoft.com/office/drawing/2014/main" id="{DC28F30A-79C5-4335-92F1-6BC7128EDA0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71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Shape 23">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descr="Graphical user interface, application&#10;&#10;Description automatically generated">
            <a:extLst>
              <a:ext uri="{FF2B5EF4-FFF2-40B4-BE49-F238E27FC236}">
                <a16:creationId xmlns:a16="http://schemas.microsoft.com/office/drawing/2014/main" id="{1D73EB70-3646-47B8-B5D8-CB2C7BC36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910" y="983891"/>
            <a:ext cx="2246133" cy="3993126"/>
          </a:xfrm>
          <a:prstGeom prst="rect">
            <a:avLst/>
          </a:prstGeom>
        </p:spPr>
      </p:pic>
      <p:sp>
        <p:nvSpPr>
          <p:cNvPr id="26" name="Freeform: Shape 25">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0930A12F-46DC-49BA-A146-3A88F300FE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9802" y="1715030"/>
            <a:ext cx="5311614" cy="3967112"/>
          </a:xfrm>
          <a:prstGeom prst="rect">
            <a:avLst/>
          </a:prstGeom>
        </p:spPr>
      </p:pic>
    </p:spTree>
    <p:extLst>
      <p:ext uri="{BB962C8B-B14F-4D97-AF65-F5344CB8AC3E}">
        <p14:creationId xmlns:p14="http://schemas.microsoft.com/office/powerpoint/2010/main" val="25960620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EB21B7-484F-47C3-A9B3-083A650A9157}"/>
              </a:ext>
            </a:extLst>
          </p:cNvPr>
          <p:cNvSpPr>
            <a:spLocks noGrp="1"/>
          </p:cNvSpPr>
          <p:nvPr>
            <p:ph type="title"/>
          </p:nvPr>
        </p:nvSpPr>
        <p:spPr>
          <a:xfrm>
            <a:off x="640079" y="2053641"/>
            <a:ext cx="3669161" cy="2760098"/>
          </a:xfrm>
        </p:spPr>
        <p:txBody>
          <a:bodyPr>
            <a:normAutofit/>
          </a:bodyPr>
          <a:lstStyle/>
          <a:p>
            <a:r>
              <a:rPr lang="en-US">
                <a:solidFill>
                  <a:srgbClr val="FFFFFF"/>
                </a:solidFill>
              </a:rPr>
              <a:t>Let’s Blink using Blynk!</a:t>
            </a:r>
          </a:p>
        </p:txBody>
      </p:sp>
      <p:sp>
        <p:nvSpPr>
          <p:cNvPr id="3" name="Content Placeholder 2">
            <a:extLst>
              <a:ext uri="{FF2B5EF4-FFF2-40B4-BE49-F238E27FC236}">
                <a16:creationId xmlns:a16="http://schemas.microsoft.com/office/drawing/2014/main" id="{3E432229-5A7A-48FD-A609-A5E0E71ED139}"/>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So, today we are going to blink 3 LEDs... </a:t>
            </a:r>
          </a:p>
          <a:p>
            <a:pPr marL="0" indent="0">
              <a:buNone/>
            </a:pPr>
            <a:r>
              <a:rPr lang="en-US" sz="2400" dirty="0">
                <a:solidFill>
                  <a:srgbClr val="000000"/>
                </a:solidFill>
              </a:rPr>
              <a:t>Using your phone! And even you guys would be able to blink it!</a:t>
            </a:r>
          </a:p>
          <a:p>
            <a:pPr marL="0" indent="0">
              <a:buNone/>
            </a:pPr>
            <a:r>
              <a:rPr lang="en-US" sz="2400" dirty="0">
                <a:solidFill>
                  <a:srgbClr val="000000"/>
                </a:solidFill>
              </a:rPr>
              <a:t>Let’s get started!</a:t>
            </a:r>
          </a:p>
        </p:txBody>
      </p:sp>
    </p:spTree>
    <p:extLst>
      <p:ext uri="{BB962C8B-B14F-4D97-AF65-F5344CB8AC3E}">
        <p14:creationId xmlns:p14="http://schemas.microsoft.com/office/powerpoint/2010/main" val="150659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group of jellyfish in the water&#10;&#10;Description automatically generated with low confidence">
            <a:extLst>
              <a:ext uri="{FF2B5EF4-FFF2-40B4-BE49-F238E27FC236}">
                <a16:creationId xmlns:a16="http://schemas.microsoft.com/office/drawing/2014/main" id="{AE056B81-CCA3-4D0C-A7D9-5BB2B47D5CDD}"/>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E8EA17AC-81C6-4C9A-9827-BF821373B76C}"/>
              </a:ext>
            </a:extLst>
          </p:cNvPr>
          <p:cNvSpPr>
            <a:spLocks noGrp="1"/>
          </p:cNvSpPr>
          <p:nvPr>
            <p:ph type="title"/>
          </p:nvPr>
        </p:nvSpPr>
        <p:spPr>
          <a:xfrm>
            <a:off x="838199" y="1671569"/>
            <a:ext cx="4155825" cy="4072044"/>
          </a:xfrm>
        </p:spPr>
        <p:txBody>
          <a:bodyPr anchor="t">
            <a:normAutofit/>
          </a:bodyPr>
          <a:lstStyle/>
          <a:p>
            <a:r>
              <a:rPr lang="en-US">
                <a:solidFill>
                  <a:srgbClr val="FFFFFF"/>
                </a:solidFill>
              </a:rPr>
              <a:t>How does it work?</a:t>
            </a:r>
          </a:p>
        </p:txBody>
      </p:sp>
      <p:graphicFrame>
        <p:nvGraphicFramePr>
          <p:cNvPr id="5" name="Content Placeholder 2">
            <a:extLst>
              <a:ext uri="{FF2B5EF4-FFF2-40B4-BE49-F238E27FC236}">
                <a16:creationId xmlns:a16="http://schemas.microsoft.com/office/drawing/2014/main" id="{D2CED44E-482C-48F0-AC6A-E8A4CEF6CB60}"/>
              </a:ext>
            </a:extLst>
          </p:cNvPr>
          <p:cNvGraphicFramePr>
            <a:graphicFrameLocks noGrp="1"/>
          </p:cNvGraphicFramePr>
          <p:nvPr>
            <p:ph idx="1"/>
            <p:extLst>
              <p:ext uri="{D42A27DB-BD31-4B8C-83A1-F6EECF244321}">
                <p14:modId xmlns:p14="http://schemas.microsoft.com/office/powerpoint/2010/main" val="1147850458"/>
              </p:ext>
            </p:extLst>
          </p:nvPr>
        </p:nvGraphicFramePr>
        <p:xfrm>
          <a:off x="5186551" y="1671569"/>
          <a:ext cx="6167248" cy="4072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540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526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Let’s Blynk!</vt:lpstr>
      <vt:lpstr>IoT is awesome, but where do we actually implement it?</vt:lpstr>
      <vt:lpstr>List of uses goes on….</vt:lpstr>
      <vt:lpstr>Arduino Code</vt:lpstr>
      <vt:lpstr>What is Blynk?</vt:lpstr>
      <vt:lpstr>PowerPoint Presentation</vt:lpstr>
      <vt:lpstr>Let’s Blink using Blynk!</vt:lpstr>
      <vt:lpstr>How does it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Blynk!</dc:title>
  <dc:creator>Akash Kumar</dc:creator>
  <cp:lastModifiedBy>Akash Kumar</cp:lastModifiedBy>
  <cp:revision>49</cp:revision>
  <dcterms:created xsi:type="dcterms:W3CDTF">2021-04-14T04:11:08Z</dcterms:created>
  <dcterms:modified xsi:type="dcterms:W3CDTF">2021-04-14T10:36:44Z</dcterms:modified>
</cp:coreProperties>
</file>