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0" r:id="rId4"/>
    <p:sldMasterId id="2147483806" r:id="rId5"/>
  </p:sldMasterIdLst>
  <p:notesMasterIdLst>
    <p:notesMasterId r:id="rId32"/>
  </p:notesMasterIdLst>
  <p:sldIdLst>
    <p:sldId id="2961" r:id="rId6"/>
    <p:sldId id="2960" r:id="rId7"/>
    <p:sldId id="2963" r:id="rId8"/>
    <p:sldId id="2964" r:id="rId9"/>
    <p:sldId id="2962" r:id="rId10"/>
    <p:sldId id="2965" r:id="rId11"/>
    <p:sldId id="2968" r:id="rId12"/>
    <p:sldId id="2970" r:id="rId13"/>
    <p:sldId id="2972" r:id="rId14"/>
    <p:sldId id="2973" r:id="rId15"/>
    <p:sldId id="2985" r:id="rId16"/>
    <p:sldId id="2974" r:id="rId17"/>
    <p:sldId id="2984" r:id="rId18"/>
    <p:sldId id="2975" r:id="rId19"/>
    <p:sldId id="2976" r:id="rId20"/>
    <p:sldId id="2971" r:id="rId21"/>
    <p:sldId id="2969" r:id="rId22"/>
    <p:sldId id="2977" r:id="rId23"/>
    <p:sldId id="2987" r:id="rId24"/>
    <p:sldId id="2978" r:id="rId25"/>
    <p:sldId id="2979" r:id="rId26"/>
    <p:sldId id="2980" r:id="rId27"/>
    <p:sldId id="2986" r:id="rId28"/>
    <p:sldId id="2981" r:id="rId29"/>
    <p:sldId id="2983" r:id="rId30"/>
    <p:sldId id="2982" r:id="rId3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02"/>
    <p:restoredTop sz="94672"/>
  </p:normalViewPr>
  <p:slideViewPr>
    <p:cSldViewPr snapToGrid="0">
      <p:cViewPr varScale="1">
        <p:scale>
          <a:sx n="98" d="100"/>
          <a:sy n="98" d="100"/>
        </p:scale>
        <p:origin x="216" y="9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6503A60-F532-7D4B-9495-BECDC9C918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EE85B-2E36-5349-880B-B0BB04CE98C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DF43009-DF51-D141-BCD3-79629B9C5B5D}" type="datetimeFigureOut">
              <a:rPr lang="en-US"/>
              <a:pPr>
                <a:defRPr/>
              </a:pPr>
              <a:t>1/24/23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09B7C90-981C-9343-A6E7-09AD9B3626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FB7DDB4-0B27-7347-8D74-F8FB11105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DFE6C-52A2-1241-8B7D-1F09A599D2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BA447-7B86-874A-8D5B-4BC9DD243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622E6EF-89B4-7E42-91B1-F6EF3C5638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&quot;&quot;">
            <a:extLst>
              <a:ext uri="{FF2B5EF4-FFF2-40B4-BE49-F238E27FC236}">
                <a16:creationId xmlns:a16="http://schemas.microsoft.com/office/drawing/2014/main" id="{6BF4A8A5-9C1B-9A41-8873-44DC288043B0}"/>
              </a:ext>
            </a:extLst>
          </p:cNvPr>
          <p:cNvCxnSpPr>
            <a:cxnSpLocks/>
          </p:cNvCxnSpPr>
          <p:nvPr/>
        </p:nvCxnSpPr>
        <p:spPr>
          <a:xfrm>
            <a:off x="838200" y="4117975"/>
            <a:ext cx="452438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7"/>
            <a:ext cx="7871234" cy="3367041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8200" y="4314571"/>
            <a:ext cx="9144000" cy="165576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kern="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7048D-7FDA-5B49-A5A3-0F4E0C2F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&quot;&quot;">
            <a:extLst>
              <a:ext uri="{FF2B5EF4-FFF2-40B4-BE49-F238E27FC236}">
                <a16:creationId xmlns:a16="http://schemas.microsoft.com/office/drawing/2014/main" id="{1AACE0C1-9629-FF4F-B2E6-7B52E8C6F462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5FC083F4-2CB4-8F4D-AAB6-9F670B5D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8EB5EED1-4B96-574F-B34D-10270B3C93DD}" type="slidenum">
              <a:rPr lang="en-US" altLang="en-US" sz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8876071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62659"/>
            <a:ext cx="3932237" cy="40063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62659"/>
            <a:ext cx="6172200" cy="399839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8">
            <a:extLst>
              <a:ext uri="{FF2B5EF4-FFF2-40B4-BE49-F238E27FC236}">
                <a16:creationId xmlns:a16="http://schemas.microsoft.com/office/drawing/2014/main" id="{4996AE79-DCB8-044B-A486-D0B78496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208AD99-95E2-9B49-9732-6DEB2481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9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&quot;&quot;">
            <a:extLst>
              <a:ext uri="{FF2B5EF4-FFF2-40B4-BE49-F238E27FC236}">
                <a16:creationId xmlns:a16="http://schemas.microsoft.com/office/drawing/2014/main" id="{B6847EA2-BB60-B044-820B-75F88783053F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38B66A1A-E165-1042-9C94-019E204A3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C608E374-52AD-B44B-A36A-5736262D0C72}" type="slidenum">
              <a:rPr lang="en-US" altLang="en-US" sz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8876071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1862659"/>
            <a:ext cx="3932237" cy="38268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1862659"/>
            <a:ext cx="6172200" cy="3818927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30C3FE27-B2A1-D243-B8A1-18D81C8B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D7DDFBB8-1DB9-3D47-A945-1A2CB90EF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96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&quot;&quot;">
            <a:extLst>
              <a:ext uri="{FF2B5EF4-FFF2-40B4-BE49-F238E27FC236}">
                <a16:creationId xmlns:a16="http://schemas.microsoft.com/office/drawing/2014/main" id="{FC30271C-68E4-8643-8189-C8F7E17728BE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8876071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013C5B48-F205-5A42-A836-967E3B80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51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79EA2-2173-9C44-8D20-1E54C792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80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&quot;&quot;">
            <a:extLst>
              <a:ext uri="{FF2B5EF4-FFF2-40B4-BE49-F238E27FC236}">
                <a16:creationId xmlns:a16="http://schemas.microsoft.com/office/drawing/2014/main" id="{31D6668D-D73D-8F4A-933F-456E52CB9DFC}"/>
              </a:ext>
            </a:extLst>
          </p:cNvPr>
          <p:cNvCxnSpPr>
            <a:cxnSpLocks/>
          </p:cNvCxnSpPr>
          <p:nvPr/>
        </p:nvCxnSpPr>
        <p:spPr>
          <a:xfrm>
            <a:off x="838200" y="4117975"/>
            <a:ext cx="452438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7"/>
            <a:ext cx="7871234" cy="3367041"/>
          </a:xfrm>
          <a:prstGeom prst="rect">
            <a:avLst/>
          </a:prstGeo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8200" y="4314571"/>
            <a:ext cx="9144000" cy="165576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kern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9DB3B-C0C0-AC4E-9BBD-6843081F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52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DDA18355-8752-9D42-9795-B0B4A80E2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02349ACD-5373-4C45-9F0A-0FE3EEFCEA6A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6800"/>
            <a:ext cx="9401269" cy="3324130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544196"/>
            <a:ext cx="10515600" cy="15001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1262145-B481-ED4A-B6E6-06E38797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4AA66-FE72-E548-BAA2-68033C51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94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971794A3-E238-E64D-94F9-B054D133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E4E765B8-AA8A-9B4E-950E-E3BA27BBA632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1657964" y="2913406"/>
            <a:ext cx="8876071" cy="1031188"/>
          </a:xfrm>
          <a:prstGeom prst="rect">
            <a:avLst/>
          </a:prstGeom>
        </p:spPr>
        <p:txBody>
          <a:bodyPr anchor="ctr" anchorCtr="1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76372-5ECE-E744-9B21-1ED8BA1E0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132F0D1-A7D7-2647-83B6-B6AEC275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92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&quot;&quot;">
            <a:extLst>
              <a:ext uri="{FF2B5EF4-FFF2-40B4-BE49-F238E27FC236}">
                <a16:creationId xmlns:a16="http://schemas.microsoft.com/office/drawing/2014/main" id="{A92FBF7D-FF21-6A4C-80B8-6202E0980585}"/>
              </a:ext>
            </a:extLst>
          </p:cNvPr>
          <p:cNvCxnSpPr>
            <a:cxnSpLocks/>
          </p:cNvCxnSpPr>
          <p:nvPr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">
            <a:extLst>
              <a:ext uri="{FF2B5EF4-FFF2-40B4-BE49-F238E27FC236}">
                <a16:creationId xmlns:a16="http://schemas.microsoft.com/office/drawing/2014/main" id="{0EB9335C-6DAD-F643-B866-842EDC8A6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8F21D110-A2E0-F94B-B3DE-092CAA8ED8E7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9401269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2659"/>
            <a:ext cx="8876071" cy="38892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039268D8-FC1C-2D40-A5A8-47A6C145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A3C3B5FC-9B7B-AC4D-8751-C189FD03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70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&quot;&quot;">
            <a:extLst>
              <a:ext uri="{FF2B5EF4-FFF2-40B4-BE49-F238E27FC236}">
                <a16:creationId xmlns:a16="http://schemas.microsoft.com/office/drawing/2014/main" id="{CB631482-18B7-2F46-84FD-DE6AF665ACFE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4CF32EFD-BA1E-D142-8BF2-3221833B0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A746175C-BC7F-E449-82F1-37DF049DB2F5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9401269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62659"/>
            <a:ext cx="5181600" cy="4314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62659"/>
            <a:ext cx="5181600" cy="4314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A72FEC1A-D5AD-544B-BE92-21CFE1817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70DCD77-38CE-204E-8D8E-ECB1B9A4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99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 descr="&quot;&quot;">
            <a:extLst>
              <a:ext uri="{FF2B5EF4-FFF2-40B4-BE49-F238E27FC236}">
                <a16:creationId xmlns:a16="http://schemas.microsoft.com/office/drawing/2014/main" id="{F40A76A1-5BF2-C243-911E-A03F11C353EE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">
            <a:extLst>
              <a:ext uri="{FF2B5EF4-FFF2-40B4-BE49-F238E27FC236}">
                <a16:creationId xmlns:a16="http://schemas.microsoft.com/office/drawing/2014/main" id="{A1CD51E4-A0ED-9342-8810-D4F53AF8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00BB0A0B-AF6A-E947-A7A7-5304D9C34327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9401269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61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2D2BC59A-8848-3042-B85F-DB266E75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63FD8F1F-5B84-AF40-9E60-93F19EB0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6C02BE4D-A0FE-8E40-BE1B-E7DD17EF0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2A8D2C79-31C4-414F-902A-3165C9C8EF9A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6800"/>
            <a:ext cx="9401269" cy="332413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544196"/>
            <a:ext cx="10515600" cy="15001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D735415-206E-7A41-97F6-C2D181DCE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5F6BD-69A0-3540-811D-A75FCCCFA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70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 descr="&quot;&quot;">
            <a:extLst>
              <a:ext uri="{FF2B5EF4-FFF2-40B4-BE49-F238E27FC236}">
                <a16:creationId xmlns:a16="http://schemas.microsoft.com/office/drawing/2014/main" id="{3EF61E04-DD54-4F42-B9A7-6E188F6A4318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6">
            <a:extLst>
              <a:ext uri="{FF2B5EF4-FFF2-40B4-BE49-F238E27FC236}">
                <a16:creationId xmlns:a16="http://schemas.microsoft.com/office/drawing/2014/main" id="{8E518FAD-8D27-B14B-B591-680FFE914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D6EF3BB3-7D48-8341-B3C6-1FEB51FA883A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9694" y="316748"/>
            <a:ext cx="9399681" cy="9407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5B203C77-F146-4A4B-9864-0118BD05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09F26-921A-F44A-85FA-506D22362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43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A2545572-98AF-0142-BFAF-CE8547921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A80F9011-73DD-074E-A777-F986E2AF59F2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155893"/>
            <a:ext cx="10515600" cy="10311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D33F0E10-8A64-F54F-809D-44E9B5C9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2CB8E-DD5C-9740-A3CE-3F95D563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92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hapes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213EF2C5-D499-5649-B5B0-F4E09E64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718C0BD8-0FAB-9B4F-9358-B84F0B210D45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155893"/>
            <a:ext cx="10515600" cy="10311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F301F90C-688B-C548-87C6-8E95C95F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0D738-6AA4-C240-BDE0-EAA7D3D3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882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&quot;&quot;">
            <a:extLst>
              <a:ext uri="{FF2B5EF4-FFF2-40B4-BE49-F238E27FC236}">
                <a16:creationId xmlns:a16="http://schemas.microsoft.com/office/drawing/2014/main" id="{88D61E70-0D00-7C45-8B05-D5C66C0838C9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9381A614-BB75-3D49-AC64-C944DCAF1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09C897BB-EE7D-C948-B053-EA0762E45FBA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8876071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62659"/>
            <a:ext cx="3932237" cy="40063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62659"/>
            <a:ext cx="6172200" cy="399839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8">
            <a:extLst>
              <a:ext uri="{FF2B5EF4-FFF2-40B4-BE49-F238E27FC236}">
                <a16:creationId xmlns:a16="http://schemas.microsoft.com/office/drawing/2014/main" id="{83B2CA86-5AAA-B54B-9A94-5AADDF507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9267B13-0792-DC42-B8D7-6C02ECE1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19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&quot;&quot;">
            <a:extLst>
              <a:ext uri="{FF2B5EF4-FFF2-40B4-BE49-F238E27FC236}">
                <a16:creationId xmlns:a16="http://schemas.microsoft.com/office/drawing/2014/main" id="{A38200F0-E486-BA45-8B13-E3BF18FFDF36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4B69C98A-98CF-3541-89A5-52D1C3984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A757F326-290E-2546-9E64-304FAA7F22D0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8876071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1862659"/>
            <a:ext cx="3932237" cy="38268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1862659"/>
            <a:ext cx="6172200" cy="3818927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FD28089-5ACD-ED46-B33C-C9EA0C7B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C3E7772-2363-D24B-A28F-8CC04B98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3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&quot;&quot;">
            <a:extLst>
              <a:ext uri="{FF2B5EF4-FFF2-40B4-BE49-F238E27FC236}">
                <a16:creationId xmlns:a16="http://schemas.microsoft.com/office/drawing/2014/main" id="{FD193508-B5AC-5446-8723-8CD34302BAEC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8876071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363B1D9D-DE85-434C-9DA2-3508305EF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657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CD83C-7D8C-9A47-893B-F54F57F9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7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91D59160-B5F9-0745-866E-FF8506C8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4F7EB3CC-1C2A-5C48-AF91-B2A7AD6B5325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1657964" y="2913406"/>
            <a:ext cx="8876071" cy="1031188"/>
          </a:xfrm>
          <a:prstGeom prst="rect">
            <a:avLst/>
          </a:prstGeom>
        </p:spPr>
        <p:txBody>
          <a:bodyPr anchor="ctr" anchorCtr="1"/>
          <a:lstStyle>
            <a:lvl1pPr algn="ctr">
              <a:defRPr sz="4800"/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C2D95-AAA2-324C-8457-C24B021A0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D93D5B91-E64C-4346-8A50-B7B5A4D9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4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&quot;&quot;">
            <a:extLst>
              <a:ext uri="{FF2B5EF4-FFF2-40B4-BE49-F238E27FC236}">
                <a16:creationId xmlns:a16="http://schemas.microsoft.com/office/drawing/2014/main" id="{06FBA191-0D97-ED44-956C-E80088E532C6}"/>
              </a:ext>
            </a:extLst>
          </p:cNvPr>
          <p:cNvCxnSpPr>
            <a:cxnSpLocks/>
          </p:cNvCxnSpPr>
          <p:nvPr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">
            <a:extLst>
              <a:ext uri="{FF2B5EF4-FFF2-40B4-BE49-F238E27FC236}">
                <a16:creationId xmlns:a16="http://schemas.microsoft.com/office/drawing/2014/main" id="{A6489F7A-533B-DE47-94ED-11607402E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5D4E487A-7FB7-D64E-959C-21B62078E888}" type="slidenum">
              <a:rPr lang="en-US" altLang="en-US" sz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9401269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2659"/>
            <a:ext cx="8876071" cy="38892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C2BE082C-748D-C346-B3BD-EDA81E53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85D4D0C-7443-AE4A-8FE5-69BAE7B2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6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&quot;&quot;">
            <a:extLst>
              <a:ext uri="{FF2B5EF4-FFF2-40B4-BE49-F238E27FC236}">
                <a16:creationId xmlns:a16="http://schemas.microsoft.com/office/drawing/2014/main" id="{A9AB6D3B-1B47-8B4D-A31C-BFDEDBF83775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EE3793A0-0413-2341-A076-32788B866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E33CCAE3-8882-AC40-868C-EB4F96E8D2C1}" type="slidenum">
              <a:rPr lang="en-US" altLang="en-US" sz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9401269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62659"/>
            <a:ext cx="5181600" cy="4314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62659"/>
            <a:ext cx="5181600" cy="4314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1787AFDD-367D-8049-A8E3-A76F44D8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6B5E45CB-37FD-134A-AB41-0EA0CCC8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0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 descr="&quot;&quot;">
            <a:extLst>
              <a:ext uri="{FF2B5EF4-FFF2-40B4-BE49-F238E27FC236}">
                <a16:creationId xmlns:a16="http://schemas.microsoft.com/office/drawing/2014/main" id="{E748CA6F-D9A4-D443-A53B-3DEE7D90162B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">
            <a:extLst>
              <a:ext uri="{FF2B5EF4-FFF2-40B4-BE49-F238E27FC236}">
                <a16:creationId xmlns:a16="http://schemas.microsoft.com/office/drawing/2014/main" id="{F87C3F34-4390-EE43-B4A5-954F910E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38470853-6E1B-194F-AE62-F124817C19C7}" type="slidenum">
              <a:rPr lang="en-US" altLang="en-US" sz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9401269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61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8EEF23C8-6BB7-7040-9E2D-32E14C8A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46666742-4A8A-D445-B3CA-1C660199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3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 descr="&quot;&quot;">
            <a:extLst>
              <a:ext uri="{FF2B5EF4-FFF2-40B4-BE49-F238E27FC236}">
                <a16:creationId xmlns:a16="http://schemas.microsoft.com/office/drawing/2014/main" id="{D8E0245C-8434-9746-9A09-AA6B6F74B8C0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6">
            <a:extLst>
              <a:ext uri="{FF2B5EF4-FFF2-40B4-BE49-F238E27FC236}">
                <a16:creationId xmlns:a16="http://schemas.microsoft.com/office/drawing/2014/main" id="{3DF02732-2841-9B40-A2C9-66A06CCA8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283A2C34-3929-9242-BB81-07072E4AB5BF}" type="slidenum">
              <a:rPr lang="en-US" altLang="en-US" sz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9401269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0CB8B9A3-BD9E-5641-9FA9-FC607D17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994DE-F17E-9049-8EAB-59CF6E27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2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87434FA8-2F50-7E4F-988D-5F7307507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EF451E8D-75F9-3B4E-8B6F-173BBE71E9D3}" type="slidenum">
              <a:rPr lang="en-US" altLang="en-US" sz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155893"/>
            <a:ext cx="10515600" cy="10311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2C373844-434D-5447-AAE6-42DCEC7C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6BD88-1C1A-0E4C-8B90-DCA1AF883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0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hapes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C8E81086-9C14-814E-A468-7F1991334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BD075840-B8B4-894D-B940-E91F6E63678E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155893"/>
            <a:ext cx="10515600" cy="10311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98249659-9F40-704C-AE69-83AE57CE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630D5-9E2C-9B46-943C-723C8567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7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F037F24-AEB5-C542-9AD8-542A853FF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73050"/>
            <a:ext cx="10515600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F7B9BC1-19DD-4A4E-99A1-4DA20A284A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68E6C-EB3A-2E4C-93E3-3CB27EA5C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3F76F2-BABC-FE49-9516-9818C9FA0792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duotone>
              <a:schemeClr val="accent6">
                <a:shade val="45000"/>
                <a:satMod val="135000"/>
              </a:schemeClr>
              <a:prstClr val="white"/>
            </a:duotone>
            <a:alphaModFix/>
          </a:blip>
          <a:stretch>
            <a:fillRect/>
          </a:stretch>
        </p:blipFill>
        <p:spPr>
          <a:xfrm>
            <a:off x="9603410" y="6377297"/>
            <a:ext cx="2407357" cy="3219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50" r:id="rId13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panose="020F0502020204030203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panose="020F0502020204030203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panose="020F0502020204030203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panose="020F0502020204030203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panose="020F0502020204030203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panose="020F0502020204030203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panose="020F0502020204030203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panose="020F0502020204030203" pitchFamily="34" charset="0"/>
        </a:defRPr>
      </a:lvl9pPr>
    </p:titleStyle>
    <p:bodyStyle>
      <a:lvl1pPr marL="228600" indent="-228600" algn="l" rtl="0" fontAlgn="base"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F1513BBF-FE8C-9A42-A6E2-C1300B8BBA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73050"/>
            <a:ext cx="10515600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37F01ADA-0710-CC49-927B-A43B361DC3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0A2F6-28DE-7C46-B5A8-B10A09BC3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4C64F-D3BE-6B40-B8A8-F3464614810F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duotone>
              <a:schemeClr val="accent6">
                <a:shade val="45000"/>
                <a:satMod val="135000"/>
              </a:schemeClr>
              <a:prstClr val="white"/>
            </a:duotone>
            <a:alphaModFix/>
          </a:blip>
          <a:stretch>
            <a:fillRect/>
          </a:stretch>
        </p:blipFill>
        <p:spPr>
          <a:xfrm>
            <a:off x="9603410" y="6377297"/>
            <a:ext cx="2407357" cy="3219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51" r:id="rId13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ato Black" panose="020F0502020204030203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ato Black" panose="020F0502020204030203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ato Black" panose="020F0502020204030203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ato Black" panose="020F0502020204030203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ato Black" panose="020F0502020204030203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ato Black" panose="020F0502020204030203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ato Black" panose="020F0502020204030203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ato Black" panose="020F0502020204030203" pitchFamily="34" charset="0"/>
        </a:defRPr>
      </a:lvl9pPr>
    </p:titleStyle>
    <p:bodyStyle>
      <a:lvl1pPr marL="228600" indent="-228600" algn="l" rtl="0" fontAlgn="base"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fontAlgn="base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9069-3AC1-830A-1660-F58B5800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1453976"/>
            <a:ext cx="10865224" cy="1247004"/>
          </a:xfrm>
        </p:spPr>
        <p:txBody>
          <a:bodyPr/>
          <a:lstStyle/>
          <a:p>
            <a:pPr algn="ctr"/>
            <a:r>
              <a:rPr lang="en-US" sz="5200" dirty="0"/>
              <a:t>Warm Up Presentation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12A65-54E4-0162-4564-C459A3A49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0438" y="4544197"/>
            <a:ext cx="6983627" cy="150018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Presented by:</a:t>
            </a:r>
          </a:p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Kazi Amit Hasan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School of Computing, Queen’s University</a:t>
            </a:r>
          </a:p>
        </p:txBody>
      </p:sp>
    </p:spTree>
    <p:extLst>
      <p:ext uri="{BB962C8B-B14F-4D97-AF65-F5344CB8AC3E}">
        <p14:creationId xmlns:p14="http://schemas.microsoft.com/office/powerpoint/2010/main" val="3450629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DFD4CB7-6EC8-A7BF-A4CA-F6F58E7EA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995"/>
            <a:ext cx="10320338" cy="937444"/>
          </a:xfrm>
        </p:spPr>
        <p:txBody>
          <a:bodyPr/>
          <a:lstStyle/>
          <a:p>
            <a:r>
              <a:rPr lang="en-US" dirty="0"/>
              <a:t>Evaluating the proposed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A88C4-C6C6-0C5C-B26F-3ACF2B620A0A}"/>
              </a:ext>
            </a:extLst>
          </p:cNvPr>
          <p:cNvSpPr txBox="1"/>
          <p:nvPr/>
        </p:nvSpPr>
        <p:spPr>
          <a:xfrm>
            <a:off x="409621" y="1573589"/>
            <a:ext cx="10648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en-US" sz="2400" dirty="0"/>
              <a:t>We tested different smart IoT devices and observed their power variations with and without cyber threats.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CB440400-45B1-9DCC-43A5-65049076C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169" y="2505670"/>
            <a:ext cx="7772400" cy="376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99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8FB-2226-8413-7C9E-CDDB70A4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Based Cluster Plots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45C52E2-8368-DCAF-AA70-32B2D631F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931" y="1493231"/>
            <a:ext cx="10229193" cy="4460656"/>
          </a:xfrm>
        </p:spPr>
      </p:pic>
    </p:spTree>
    <p:extLst>
      <p:ext uri="{BB962C8B-B14F-4D97-AF65-F5344CB8AC3E}">
        <p14:creationId xmlns:p14="http://schemas.microsoft.com/office/powerpoint/2010/main" val="3232262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DFD4CB7-6EC8-A7BF-A4CA-F6F58E7EA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995"/>
            <a:ext cx="10320338" cy="937444"/>
          </a:xfrm>
        </p:spPr>
        <p:txBody>
          <a:bodyPr/>
          <a:lstStyle/>
          <a:p>
            <a:r>
              <a:rPr lang="en-US" dirty="0"/>
              <a:t>Evaluating the proposed system (cont.)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FD81098-FC66-E221-33E5-72051D622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012874"/>
              </p:ext>
            </p:extLst>
          </p:nvPr>
        </p:nvGraphicFramePr>
        <p:xfrm>
          <a:off x="1231901" y="3257746"/>
          <a:ext cx="8128000" cy="1645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978944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13860640"/>
                    </a:ext>
                  </a:extLst>
                </a:gridCol>
              </a:tblGrid>
              <a:tr h="533293">
                <a:tc>
                  <a:txBody>
                    <a:bodyPr/>
                    <a:lstStyle/>
                    <a:p>
                      <a:r>
                        <a:rPr lang="en-US" dirty="0"/>
                        <a:t>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90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Eco Dot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58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Smart Socket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00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Smart Hub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9341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85058FA-86DF-153A-06B7-96723C846F97}"/>
              </a:ext>
            </a:extLst>
          </p:cNvPr>
          <p:cNvSpPr txBox="1"/>
          <p:nvPr/>
        </p:nvSpPr>
        <p:spPr>
          <a:xfrm>
            <a:off x="652463" y="1930427"/>
            <a:ext cx="9834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Used </a:t>
            </a:r>
            <a:r>
              <a:rPr lang="en-US" sz="2400" dirty="0">
                <a:highlight>
                  <a:srgbClr val="FFFF00"/>
                </a:highlight>
              </a:rPr>
              <a:t>k fold cross validation</a:t>
            </a:r>
            <a:r>
              <a:rPr lang="en-US" sz="2400" dirty="0"/>
              <a:t>. </a:t>
            </a:r>
          </a:p>
          <a:p>
            <a:r>
              <a:rPr lang="en-US" sz="2400" dirty="0"/>
              <a:t>- Similarity between idle/active and idle/active with MitM.</a:t>
            </a:r>
          </a:p>
        </p:txBody>
      </p:sp>
    </p:spTree>
    <p:extLst>
      <p:ext uri="{BB962C8B-B14F-4D97-AF65-F5344CB8AC3E}">
        <p14:creationId xmlns:p14="http://schemas.microsoft.com/office/powerpoint/2010/main" val="1847385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5181-D2C7-4D35-D8BF-D56ABA87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995"/>
            <a:ext cx="9401269" cy="937444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Software implementation of proposed approach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933A7D53-DCEF-B25A-14FD-ACFFBC996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969" y="1692840"/>
            <a:ext cx="8993500" cy="4339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5234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DFD4CB7-6EC8-A7BF-A4CA-F6F58E7EA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995"/>
            <a:ext cx="10320338" cy="937444"/>
          </a:xfrm>
        </p:spPr>
        <p:txBody>
          <a:bodyPr/>
          <a:lstStyle/>
          <a:p>
            <a:r>
              <a:rPr lang="en-US" dirty="0"/>
              <a:t>Opinions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5058FA-86DF-153A-06B7-96723C846F97}"/>
              </a:ext>
            </a:extLst>
          </p:cNvPr>
          <p:cNvSpPr txBox="1"/>
          <p:nvPr/>
        </p:nvSpPr>
        <p:spPr>
          <a:xfrm>
            <a:off x="695326" y="1887564"/>
            <a:ext cx="9834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Collecting data considering 6 situations is good.</a:t>
            </a:r>
          </a:p>
          <a:p>
            <a:r>
              <a:rPr lang="en-US" sz="2400" dirty="0"/>
              <a:t>- Predictive modeling part has a good scope of improvement.</a:t>
            </a:r>
          </a:p>
          <a:p>
            <a:r>
              <a:rPr lang="en-US" sz="2400" dirty="0"/>
              <a:t>- Evaluation part can be re-evaluate with other evaluation metrics </a:t>
            </a:r>
          </a:p>
        </p:txBody>
      </p:sp>
    </p:spTree>
    <p:extLst>
      <p:ext uri="{BB962C8B-B14F-4D97-AF65-F5344CB8AC3E}">
        <p14:creationId xmlns:p14="http://schemas.microsoft.com/office/powerpoint/2010/main" val="178304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9069-3AC1-830A-1660-F58B5800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47" y="579917"/>
            <a:ext cx="11403105" cy="2849083"/>
          </a:xfrm>
        </p:spPr>
        <p:txBody>
          <a:bodyPr/>
          <a:lstStyle/>
          <a:p>
            <a:pPr algn="ctr"/>
            <a:r>
              <a:rPr lang="en-US" dirty="0"/>
              <a:t>Siamese Neural Network Based Few-Shot Learning for Anomaly Detection in Industrial Cyber-Physical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12A65-54E4-0162-4564-C459A3A49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5493" y="4181126"/>
            <a:ext cx="11681011" cy="150018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Authors: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Xiaokang</a:t>
            </a:r>
            <a:r>
              <a:rPr lang="en-US" dirty="0">
                <a:solidFill>
                  <a:schemeClr val="tx1"/>
                </a:solidFill>
              </a:rPr>
              <a:t> Zhou, Wei Liang, Shohei Shimizu, Jianhua Ma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Faculty of Data Science, Shiga University, Japan</a:t>
            </a:r>
          </a:p>
        </p:txBody>
      </p:sp>
    </p:spTree>
    <p:extLst>
      <p:ext uri="{BB962C8B-B14F-4D97-AF65-F5344CB8AC3E}">
        <p14:creationId xmlns:p14="http://schemas.microsoft.com/office/powerpoint/2010/main" val="247988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9F195-8103-7094-DD8A-59773464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DD47AF-362D-B8EF-1491-64652EFA7CE1}"/>
              </a:ext>
            </a:extLst>
          </p:cNvPr>
          <p:cNvSpPr txBox="1"/>
          <p:nvPr/>
        </p:nvSpPr>
        <p:spPr>
          <a:xfrm>
            <a:off x="838200" y="1743075"/>
            <a:ext cx="1080611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/>
              <a:t>IIoT</a:t>
            </a:r>
            <a:r>
              <a:rPr lang="en-US" sz="2400" dirty="0"/>
              <a:t> is vulnerable to </a:t>
            </a:r>
            <a:r>
              <a:rPr lang="en-US" sz="2400" dirty="0">
                <a:highlight>
                  <a:srgbClr val="FFFF00"/>
                </a:highlight>
              </a:rPr>
              <a:t>cyber and physical </a:t>
            </a:r>
            <a:r>
              <a:rPr lang="en-US" sz="2400" dirty="0"/>
              <a:t>threats due of its diverse CPS applications across networks.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A cloud-based hybrid cyber-physical </a:t>
            </a:r>
            <a:r>
              <a:rPr lang="en-US" sz="2400" dirty="0">
                <a:highlight>
                  <a:srgbClr val="FFFF00"/>
                </a:highlight>
              </a:rPr>
              <a:t>ecosystem generates a lot of industrial data.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Industrial CPS needs real-time anomaly detection with high accuracy and timeliness to mitigate malicious assaults.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Industrial CPS is also affected by the frequency of anomalous events. These </a:t>
            </a:r>
            <a:r>
              <a:rPr lang="en-US" sz="2400" dirty="0">
                <a:highlight>
                  <a:srgbClr val="FFFF00"/>
                </a:highlight>
              </a:rPr>
              <a:t>anomaly activities are rare, </a:t>
            </a:r>
            <a:r>
              <a:rPr lang="en-US" sz="2400" dirty="0"/>
              <a:t>therefore model training lacks well-labeled data.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In most industrial systems, missing surveillance data due to sensor failure, data transmitting mistake, etc., makes autonomous data gathering and model training for intelligent anomaly detection more </a:t>
            </a:r>
            <a:r>
              <a:rPr lang="en-US" sz="2400" dirty="0">
                <a:highlight>
                  <a:srgbClr val="FFFF00"/>
                </a:highlight>
              </a:rPr>
              <a:t>challenging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5376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AF46-4DEC-14C9-722A-9855F4ED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8D88F56-BAA8-CF58-5955-25C6876A8C87}"/>
              </a:ext>
            </a:extLst>
          </p:cNvPr>
          <p:cNvSpPr/>
          <p:nvPr/>
        </p:nvSpPr>
        <p:spPr>
          <a:xfrm>
            <a:off x="5311356" y="2370113"/>
            <a:ext cx="1528762" cy="134302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Few Shot Learning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2FCAB5-BE29-A27C-75E3-1338648139A0}"/>
              </a:ext>
            </a:extLst>
          </p:cNvPr>
          <p:cNvSpPr/>
          <p:nvPr/>
        </p:nvSpPr>
        <p:spPr>
          <a:xfrm>
            <a:off x="7746162" y="2520132"/>
            <a:ext cx="3869576" cy="104298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 handle models with few samples of data</a:t>
            </a:r>
          </a:p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4BF47E-4767-52AC-41BF-071D87967D6A}"/>
              </a:ext>
            </a:extLst>
          </p:cNvPr>
          <p:cNvSpPr/>
          <p:nvPr/>
        </p:nvSpPr>
        <p:spPr>
          <a:xfrm>
            <a:off x="141616" y="2199469"/>
            <a:ext cx="4688727" cy="168431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To match the testing inference, the training sample must be carefully chosen.</a:t>
            </a:r>
          </a:p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8825DE-DF54-CCF6-15FF-DAF418AA90E4}"/>
              </a:ext>
            </a:extLst>
          </p:cNvPr>
          <p:cNvCxnSpPr>
            <a:stCxn id="5" idx="3"/>
            <a:endCxn id="8" idx="2"/>
          </p:cNvCxnSpPr>
          <p:nvPr/>
        </p:nvCxnSpPr>
        <p:spPr>
          <a:xfrm>
            <a:off x="6840118" y="3041626"/>
            <a:ext cx="906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B8BF72-20E4-610E-3A04-4B17A2B5680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830343" y="3041625"/>
            <a:ext cx="4810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97D632-4A52-437F-78AB-02A76B873BE9}"/>
              </a:ext>
            </a:extLst>
          </p:cNvPr>
          <p:cNvSpPr txBox="1"/>
          <p:nvPr/>
        </p:nvSpPr>
        <p:spPr>
          <a:xfrm>
            <a:off x="3729038" y="4555293"/>
            <a:ext cx="678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Siamese neural network based few-shot learning</a:t>
            </a:r>
          </a:p>
        </p:txBody>
      </p:sp>
    </p:spTree>
    <p:extLst>
      <p:ext uri="{BB962C8B-B14F-4D97-AF65-F5344CB8AC3E}">
        <p14:creationId xmlns:p14="http://schemas.microsoft.com/office/powerpoint/2010/main" val="2634750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2969-EFB8-363C-0DDB-06AE8D2F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Contributions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4F0FFB-2605-58EC-F08A-7A6A191E0AC2}"/>
              </a:ext>
            </a:extLst>
          </p:cNvPr>
          <p:cNvSpPr txBox="1"/>
          <p:nvPr/>
        </p:nvSpPr>
        <p:spPr>
          <a:xfrm>
            <a:off x="400050" y="1757363"/>
            <a:ext cx="11601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A few-shot learning model based on Siamese CNN is designed with a relative-feature representation scheme, which can alleviate the over-fitting issue especially when coping with few labeled data in industrial CPS. </a:t>
            </a:r>
            <a:r>
              <a:rPr lang="en-US" sz="2400" dirty="0">
                <a:highlight>
                  <a:srgbClr val="FFFF00"/>
                </a:highlight>
              </a:rPr>
              <a:t>(FSL- SCNN</a:t>
            </a:r>
            <a:r>
              <a:rPr lang="en-US" sz="24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A robust </a:t>
            </a:r>
            <a:r>
              <a:rPr lang="en-US" sz="2400" dirty="0">
                <a:highlight>
                  <a:srgbClr val="FFFF00"/>
                </a:highlight>
              </a:rPr>
              <a:t>cost function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An </a:t>
            </a:r>
            <a:r>
              <a:rPr lang="en-US" sz="2400" dirty="0">
                <a:highlight>
                  <a:srgbClr val="FFFF00"/>
                </a:highlight>
              </a:rPr>
              <a:t>intelligent detection algorithm </a:t>
            </a:r>
            <a:r>
              <a:rPr lang="en-US" sz="2400" dirty="0"/>
              <a:t>is developed based on a transformed lower dimensional feature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853541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7E642-4ED1-954F-C6B9-ED01DF68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FSL-SCNN Based Anomaly </a:t>
            </a:r>
            <a:br>
              <a:rPr lang="en-US" dirty="0"/>
            </a:br>
            <a:r>
              <a:rPr lang="en-US" dirty="0"/>
              <a:t>Detection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51C635E-76E5-D644-A3C5-A61A5FCF9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9703" y="0"/>
            <a:ext cx="4772297" cy="68461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7DAE35-401F-3158-0734-9E4ED37EAB4E}"/>
              </a:ext>
            </a:extLst>
          </p:cNvPr>
          <p:cNvSpPr txBox="1"/>
          <p:nvPr/>
        </p:nvSpPr>
        <p:spPr>
          <a:xfrm>
            <a:off x="587828" y="3304903"/>
            <a:ext cx="6309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Inputs:</a:t>
            </a:r>
          </a:p>
          <a:p>
            <a:pPr marL="342900" indent="-342900">
              <a:buAutoNum type="arabicPeriod"/>
            </a:pPr>
            <a:r>
              <a:rPr lang="en-US" sz="2400" dirty="0"/>
              <a:t>A set of anomalies samples</a:t>
            </a:r>
          </a:p>
          <a:p>
            <a:pPr marL="342900" indent="-342900">
              <a:buAutoNum type="arabicPeriod"/>
            </a:pPr>
            <a:r>
              <a:rPr lang="en-US" sz="2400" dirty="0"/>
              <a:t>A set of normal signal samples</a:t>
            </a:r>
          </a:p>
          <a:p>
            <a:pPr marL="342900" indent="-342900">
              <a:buAutoNum type="arabicPeriod"/>
            </a:pPr>
            <a:r>
              <a:rPr lang="en-US" sz="2400" dirty="0"/>
              <a:t>A set of query samples</a:t>
            </a:r>
          </a:p>
        </p:txBody>
      </p:sp>
    </p:spTree>
    <p:extLst>
      <p:ext uri="{BB962C8B-B14F-4D97-AF65-F5344CB8AC3E}">
        <p14:creationId xmlns:p14="http://schemas.microsoft.com/office/powerpoint/2010/main" val="247635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54AD-2885-570B-691C-078D80F9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93" y="311995"/>
            <a:ext cx="9840077" cy="937444"/>
          </a:xfrm>
        </p:spPr>
        <p:txBody>
          <a:bodyPr/>
          <a:lstStyle/>
          <a:p>
            <a:r>
              <a:rPr lang="en-US" dirty="0"/>
              <a:t>Why these two papers?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F2F76-1803-6BA7-5B51-10051203BA7C}"/>
              </a:ext>
            </a:extLst>
          </p:cNvPr>
          <p:cNvSpPr txBox="1"/>
          <p:nvPr/>
        </p:nvSpPr>
        <p:spPr>
          <a:xfrm>
            <a:off x="399393" y="2028497"/>
            <a:ext cx="52236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 Cyber-Physical System to Detect IoT Security Threats of a Smart Home Heterogeneous Wireless Sensor Node</a:t>
            </a:r>
          </a:p>
          <a:p>
            <a:endParaRPr lang="en-US" sz="2000" dirty="0"/>
          </a:p>
          <a:p>
            <a:r>
              <a:rPr lang="en-US" sz="2000" dirty="0"/>
              <a:t>- Authors: AKM Jahangir </a:t>
            </a:r>
            <a:r>
              <a:rPr lang="en-US" sz="2000" dirty="0" err="1"/>
              <a:t>Alam</a:t>
            </a:r>
            <a:r>
              <a:rPr lang="en-US" sz="2000" dirty="0"/>
              <a:t> Majumder et al.</a:t>
            </a:r>
          </a:p>
          <a:p>
            <a:r>
              <a:rPr lang="en-US" sz="2000" dirty="0"/>
              <a:t>- Publication year: 2020 </a:t>
            </a:r>
          </a:p>
          <a:p>
            <a:r>
              <a:rPr lang="en-US" sz="2000" dirty="0"/>
              <a:t>- Publisher: IEEE (Access)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A04C03-632B-D4DF-8237-21D0082116C3}"/>
              </a:ext>
            </a:extLst>
          </p:cNvPr>
          <p:cNvSpPr txBox="1"/>
          <p:nvPr/>
        </p:nvSpPr>
        <p:spPr>
          <a:xfrm>
            <a:off x="6321972" y="2023242"/>
            <a:ext cx="5628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Siamese Neural Network Based Few-Shot Learning for Anomaly Detection in Industrial Cyber-Physical Systems</a:t>
            </a:r>
          </a:p>
          <a:p>
            <a:endParaRPr lang="en-US" sz="2400" dirty="0"/>
          </a:p>
          <a:p>
            <a:r>
              <a:rPr lang="en-US" sz="2400" dirty="0"/>
              <a:t>- </a:t>
            </a:r>
            <a:r>
              <a:rPr lang="en-US" sz="2000" dirty="0"/>
              <a:t>Authors: </a:t>
            </a:r>
            <a:r>
              <a:rPr lang="en-US" sz="2000" dirty="0" err="1"/>
              <a:t>Xiaokang</a:t>
            </a:r>
            <a:r>
              <a:rPr lang="en-US" sz="2000" dirty="0"/>
              <a:t> Zhou et al.</a:t>
            </a:r>
          </a:p>
          <a:p>
            <a:r>
              <a:rPr lang="en-US" sz="2000" dirty="0"/>
              <a:t>- Publication year: 2021 </a:t>
            </a:r>
          </a:p>
          <a:p>
            <a:r>
              <a:rPr lang="en-US" sz="2000" dirty="0"/>
              <a:t>- Publisher: IEEE Transactions on Industrial Informatics</a:t>
            </a:r>
          </a:p>
        </p:txBody>
      </p:sp>
    </p:spTree>
    <p:extLst>
      <p:ext uri="{BB962C8B-B14F-4D97-AF65-F5344CB8AC3E}">
        <p14:creationId xmlns:p14="http://schemas.microsoft.com/office/powerpoint/2010/main" val="3850667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F6FB-8335-6DA9-282D-39A07ED1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Model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0548C6A-674F-1968-4E6C-ED3B1B870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642" y="1"/>
            <a:ext cx="547035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91E00D-D3C0-A26D-6691-BD23234C6FDE}"/>
              </a:ext>
            </a:extLst>
          </p:cNvPr>
          <p:cNvSpPr txBox="1"/>
          <p:nvPr/>
        </p:nvSpPr>
        <p:spPr>
          <a:xfrm>
            <a:off x="514350" y="1700213"/>
            <a:ext cx="604361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dirty="0"/>
              <a:t>FSL-SCNN do not predict the class for an input sample data directly, but </a:t>
            </a:r>
            <a:r>
              <a:rPr lang="en-US" sz="2200" dirty="0">
                <a:highlight>
                  <a:srgbClr val="FFFF00"/>
                </a:highlight>
              </a:rPr>
              <a:t>calculate the distance between the input samples in terms </a:t>
            </a:r>
            <a:r>
              <a:rPr lang="en-US" sz="2200" dirty="0"/>
              <a:t>of their optimized feature representations.</a:t>
            </a:r>
          </a:p>
          <a:p>
            <a:pPr marL="285750" indent="-285750">
              <a:buFontTx/>
              <a:buChar char="-"/>
            </a:pPr>
            <a:r>
              <a:rPr lang="en-US" sz="2200" dirty="0"/>
              <a:t>To train DL model:</a:t>
            </a:r>
          </a:p>
          <a:p>
            <a:pPr marL="742950" lvl="1" indent="-285750">
              <a:buFontTx/>
              <a:buChar char="-"/>
            </a:pPr>
            <a:r>
              <a:rPr lang="en-US" sz="2200" dirty="0"/>
              <a:t>Two input sample data for each class sent into two identical CNN models</a:t>
            </a:r>
          </a:p>
          <a:p>
            <a:pPr marL="742950" lvl="1" indent="-285750">
              <a:buFontTx/>
              <a:buChar char="-"/>
            </a:pPr>
            <a:r>
              <a:rPr lang="en-US" sz="2200" dirty="0"/>
              <a:t>Change feature dimensions (to mitigate overfitting)</a:t>
            </a:r>
          </a:p>
          <a:p>
            <a:pPr marL="742950" lvl="1" indent="-285750">
              <a:buFontTx/>
              <a:buChar char="-"/>
            </a:pPr>
            <a:r>
              <a:rPr lang="en-US" sz="2200" dirty="0"/>
              <a:t>During testing, the distance between two feature embeddings will be calculated to identify match.</a:t>
            </a:r>
          </a:p>
        </p:txBody>
      </p:sp>
    </p:spTree>
    <p:extLst>
      <p:ext uri="{BB962C8B-B14F-4D97-AF65-F5344CB8AC3E}">
        <p14:creationId xmlns:p14="http://schemas.microsoft.com/office/powerpoint/2010/main" val="3459097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59F-41B2-0799-3208-77E635F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and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9CC09-F363-60DE-33FE-FCBBD9F400C0}"/>
              </a:ext>
            </a:extLst>
          </p:cNvPr>
          <p:cNvSpPr txBox="1"/>
          <p:nvPr/>
        </p:nvSpPr>
        <p:spPr>
          <a:xfrm>
            <a:off x="271463" y="1728788"/>
            <a:ext cx="50434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Dataset</a:t>
            </a:r>
            <a:r>
              <a:rPr lang="en-US" sz="2400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Tested on both </a:t>
            </a:r>
            <a:r>
              <a:rPr lang="en-US" sz="2400" dirty="0">
                <a:highlight>
                  <a:srgbClr val="FFFF00"/>
                </a:highlight>
              </a:rPr>
              <a:t>fully labeled </a:t>
            </a:r>
            <a:r>
              <a:rPr lang="en-US" sz="2400" dirty="0"/>
              <a:t>and </a:t>
            </a:r>
            <a:r>
              <a:rPr lang="en-US" sz="2400" dirty="0">
                <a:highlight>
                  <a:srgbClr val="FFFF00"/>
                </a:highlight>
              </a:rPr>
              <a:t>few labeled </a:t>
            </a:r>
            <a:r>
              <a:rPr lang="en-US" sz="2400" dirty="0"/>
              <a:t>public dataset (UNSW-NB15)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Composed of network traffic packets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Contains </a:t>
            </a:r>
            <a:r>
              <a:rPr lang="en-US" sz="2400" dirty="0">
                <a:highlight>
                  <a:srgbClr val="FFFF00"/>
                </a:highlight>
              </a:rPr>
              <a:t>nine types </a:t>
            </a:r>
            <a:r>
              <a:rPr lang="en-US" sz="2400" dirty="0"/>
              <a:t>of CP attacks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D84BB-0AF9-6BA2-113C-1A37EB452B72}"/>
              </a:ext>
            </a:extLst>
          </p:cNvPr>
          <p:cNvSpPr txBox="1"/>
          <p:nvPr/>
        </p:nvSpPr>
        <p:spPr>
          <a:xfrm>
            <a:off x="6481763" y="1728788"/>
            <a:ext cx="50434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Experimental Design: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Used TSA, NB, RF, One shot SVM, SCAE and FSL-SCNN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Used stochastic gradient descent (SGD) as the optimizer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Used  precision, recall, F1, and </a:t>
            </a:r>
            <a:r>
              <a:rPr lang="en-US" sz="2400" dirty="0">
                <a:highlight>
                  <a:srgbClr val="FFFF00"/>
                </a:highlight>
              </a:rPr>
              <a:t>FAR</a:t>
            </a:r>
          </a:p>
        </p:txBody>
      </p:sp>
    </p:spTree>
    <p:extLst>
      <p:ext uri="{BB962C8B-B14F-4D97-AF65-F5344CB8AC3E}">
        <p14:creationId xmlns:p14="http://schemas.microsoft.com/office/powerpoint/2010/main" val="4060968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59F-41B2-0799-3208-77E635F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E928DCE8-646D-ECEF-281B-977916317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834" y="1562751"/>
            <a:ext cx="6453187" cy="37324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902513-859B-08EA-7954-5B6DDF391938}"/>
              </a:ext>
            </a:extLst>
          </p:cNvPr>
          <p:cNvSpPr txBox="1"/>
          <p:nvPr/>
        </p:nvSpPr>
        <p:spPr>
          <a:xfrm>
            <a:off x="442913" y="2157413"/>
            <a:ext cx="54292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Used PCA to investigate all six methods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FAR is the main performance indicator in anomaly detection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FSLSCNN has achieved the best results in F1 score and FAR at </a:t>
            </a:r>
            <a:r>
              <a:rPr lang="en-US" sz="2400" dirty="0">
                <a:highlight>
                  <a:srgbClr val="FFFF00"/>
                </a:highlight>
              </a:rPr>
              <a:t>0.936 </a:t>
            </a:r>
            <a:r>
              <a:rPr lang="en-US" sz="2400" dirty="0"/>
              <a:t>and </a:t>
            </a:r>
            <a:r>
              <a:rPr lang="en-US" sz="2400" dirty="0">
                <a:highlight>
                  <a:srgbClr val="FFFF00"/>
                </a:highlight>
              </a:rPr>
              <a:t>0.047</a:t>
            </a:r>
            <a:r>
              <a:rPr lang="en-US" sz="2400" dirty="0"/>
              <a:t>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680415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C083-407A-A3D5-C97F-6D5267D5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embedding evaluation based on PCA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66C817C-FA71-209F-A24A-5E2E6CCE4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867" y="1488571"/>
            <a:ext cx="9558519" cy="4961968"/>
          </a:xfrm>
        </p:spPr>
      </p:pic>
    </p:spTree>
    <p:extLst>
      <p:ext uri="{BB962C8B-B14F-4D97-AF65-F5344CB8AC3E}">
        <p14:creationId xmlns:p14="http://schemas.microsoft.com/office/powerpoint/2010/main" val="3211751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59F-41B2-0799-3208-77E635F1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995"/>
            <a:ext cx="10579100" cy="937444"/>
          </a:xfrm>
        </p:spPr>
        <p:txBody>
          <a:bodyPr/>
          <a:lstStyle/>
          <a:p>
            <a:r>
              <a:rPr lang="en-US" dirty="0"/>
              <a:t>Cyber-attack analysis based on throughput statistics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0BDB307-8A16-C3BE-D289-055E9BF4D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" y="1510478"/>
            <a:ext cx="6051550" cy="4041102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6DE36E65-4BF5-E5B3-7928-061751068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479" y="1491086"/>
            <a:ext cx="6051550" cy="42995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13FC5F-D355-4604-607B-901D37481223}"/>
              </a:ext>
            </a:extLst>
          </p:cNvPr>
          <p:cNvSpPr txBox="1"/>
          <p:nvPr/>
        </p:nvSpPr>
        <p:spPr>
          <a:xfrm>
            <a:off x="2333522" y="5627953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attacks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A8C89B-ED3E-54FD-D358-C285651A81EF}"/>
              </a:ext>
            </a:extLst>
          </p:cNvPr>
          <p:cNvSpPr txBox="1"/>
          <p:nvPr/>
        </p:nvSpPr>
        <p:spPr>
          <a:xfrm>
            <a:off x="7950200" y="5766457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Detected anomalies</a:t>
            </a:r>
          </a:p>
        </p:txBody>
      </p:sp>
    </p:spTree>
    <p:extLst>
      <p:ext uri="{BB962C8B-B14F-4D97-AF65-F5344CB8AC3E}">
        <p14:creationId xmlns:p14="http://schemas.microsoft.com/office/powerpoint/2010/main" val="1409912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0FDB-5C79-3B50-DAF6-4177428B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7372A-E28C-43AB-DFA5-8770BB8C9D1E}"/>
              </a:ext>
            </a:extLst>
          </p:cNvPr>
          <p:cNvSpPr txBox="1"/>
          <p:nvPr/>
        </p:nvSpPr>
        <p:spPr>
          <a:xfrm>
            <a:off x="420414" y="1660634"/>
            <a:ext cx="1158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The IoT in 2030: 24 Billion Connected Things Generating $1.5 Trillion, IoT Bus. News, Reading, U.K., May 2020.</a:t>
            </a:r>
          </a:p>
          <a:p>
            <a:pPr marL="342900" indent="-342900">
              <a:buAutoNum type="arabicPeriod"/>
            </a:pPr>
            <a:r>
              <a:rPr lang="en-US" dirty="0"/>
              <a:t>S. Kazmi, N. Javaid, M. J. Mughal, M. Akbar, S. H. Ahmed, and N. </a:t>
            </a:r>
            <a:r>
              <a:rPr lang="en-US" dirty="0" err="1"/>
              <a:t>Alrajeh</a:t>
            </a:r>
            <a:r>
              <a:rPr lang="en-US" dirty="0"/>
              <a:t>, ‘‘Towards optimization of Metaheuristic algorithms for IoT enabled smart homes targeting balanced demand and supply of energy,’’ IEEE Access, vol. 7, pp. 24267–24281, 2019.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55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446CA-D9AF-C616-2040-E959CE27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5A1F6C6-9A00-54DF-264E-03F90E8A7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100" y="1277195"/>
            <a:ext cx="5549900" cy="2570416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3ABC2AC-0FF0-7405-C963-1BE8F7DE6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568451"/>
            <a:ext cx="6254750" cy="26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0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9069-3AC1-830A-1660-F58B5800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47" y="579917"/>
            <a:ext cx="11403105" cy="2849083"/>
          </a:xfrm>
        </p:spPr>
        <p:txBody>
          <a:bodyPr/>
          <a:lstStyle/>
          <a:p>
            <a:pPr algn="ctr"/>
            <a:r>
              <a:rPr lang="en-US" dirty="0"/>
              <a:t>A Cyber-Physical System to Detect IoT Security Threats of a Smart Home Heterogeneous Wireless Sensor Node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12A65-54E4-0162-4564-C459A3A49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5493" y="4181126"/>
            <a:ext cx="11681011" cy="150018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Authors: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AKM Jahangir </a:t>
            </a:r>
            <a:r>
              <a:rPr lang="en-US" dirty="0" err="1">
                <a:solidFill>
                  <a:schemeClr val="tx1"/>
                </a:solidFill>
              </a:rPr>
              <a:t>Alam</a:t>
            </a:r>
            <a:r>
              <a:rPr lang="en-US" dirty="0">
                <a:solidFill>
                  <a:schemeClr val="tx1"/>
                </a:solidFill>
              </a:rPr>
              <a:t> Majumder, Charles B. Veilleux, Jared D. Miller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Division of Mathematics and Computer Science, University of South Carolina Upstate (USA)</a:t>
            </a:r>
          </a:p>
        </p:txBody>
      </p:sp>
    </p:spTree>
    <p:extLst>
      <p:ext uri="{BB962C8B-B14F-4D97-AF65-F5344CB8AC3E}">
        <p14:creationId xmlns:p14="http://schemas.microsoft.com/office/powerpoint/2010/main" val="394440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1062-688F-3F82-654C-6F953DB0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Motivation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E8BFFE-260B-B740-3BD0-B90FBDD96911}"/>
              </a:ext>
            </a:extLst>
          </p:cNvPr>
          <p:cNvSpPr txBox="1"/>
          <p:nvPr/>
        </p:nvSpPr>
        <p:spPr>
          <a:xfrm>
            <a:off x="838200" y="1801906"/>
            <a:ext cx="1055145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Between 2019 and 2030 the number of IoT connected devices in the world will grow from </a:t>
            </a:r>
            <a:r>
              <a:rPr lang="en-US" sz="2400" dirty="0">
                <a:highlight>
                  <a:srgbClr val="FFFF00"/>
                </a:highlight>
              </a:rPr>
              <a:t>7.6 billion to 24.1 billion</a:t>
            </a:r>
            <a:r>
              <a:rPr lang="en-US" sz="2400" dirty="0"/>
              <a:t>, with revenue more than tripling from $465 billion to over $1.5 trillion. [1]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Largest Applications: Security, Electric Smart Meters, Payment Processing's </a:t>
            </a:r>
            <a:r>
              <a:rPr lang="en-US" sz="2400" dirty="0" err="1"/>
              <a:t>etc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‘Things’ in the IoT can benefit homes, factories, cities. But also can </a:t>
            </a:r>
            <a:r>
              <a:rPr lang="en-US" sz="2400" dirty="0">
                <a:highlight>
                  <a:srgbClr val="FFFF00"/>
                </a:highlight>
              </a:rPr>
              <a:t>introduce security risks</a:t>
            </a:r>
            <a:r>
              <a:rPr lang="en-US" sz="2400" dirty="0"/>
              <a:t>. [2]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IoT devices are lack of security because they </a:t>
            </a:r>
            <a:r>
              <a:rPr lang="en-US" sz="2400" dirty="0">
                <a:highlight>
                  <a:srgbClr val="FFFF00"/>
                </a:highlight>
              </a:rPr>
              <a:t>lack of necessary built in security of counter threats.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230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C1B8F2A-684E-BCD7-FFB4-D9FC8BCF6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471" y="1431889"/>
            <a:ext cx="7567529" cy="472686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DFD4CB7-6EC8-A7BF-A4CA-F6F58E7EA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995"/>
            <a:ext cx="9401269" cy="937444"/>
          </a:xfrm>
        </p:spPr>
        <p:txBody>
          <a:bodyPr/>
          <a:lstStyle/>
          <a:p>
            <a:r>
              <a:rPr lang="en-US" dirty="0"/>
              <a:t>Proposed Approach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65DC7-4E09-105A-EF66-A0088D3EE06C}"/>
              </a:ext>
            </a:extLst>
          </p:cNvPr>
          <p:cNvSpPr txBox="1"/>
          <p:nvPr/>
        </p:nvSpPr>
        <p:spPr>
          <a:xfrm>
            <a:off x="373156" y="1592636"/>
            <a:ext cx="44240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Presented a </a:t>
            </a:r>
            <a:r>
              <a:rPr lang="en-US" sz="2000" dirty="0">
                <a:highlight>
                  <a:srgbClr val="FFFF00"/>
                </a:highlight>
              </a:rPr>
              <a:t>smart CPSS to detect IoT threads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Based on </a:t>
            </a:r>
            <a:r>
              <a:rPr lang="en-US" sz="2000" dirty="0">
                <a:highlight>
                  <a:srgbClr val="FFFF00"/>
                </a:highlight>
              </a:rPr>
              <a:t>behavioral profiling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Used statistical signal processing and multivariant logistic regression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6FEE1F-6FFF-AA78-21ED-FB6775B6B660}"/>
              </a:ext>
            </a:extLst>
          </p:cNvPr>
          <p:cNvSpPr txBox="1"/>
          <p:nvPr/>
        </p:nvSpPr>
        <p:spPr>
          <a:xfrm>
            <a:off x="636396" y="4111202"/>
            <a:ext cx="37248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Can be used in: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energy management system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Smart home EMS for security analytics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As a service in the cloud</a:t>
            </a:r>
          </a:p>
        </p:txBody>
      </p:sp>
    </p:spTree>
    <p:extLst>
      <p:ext uri="{BB962C8B-B14F-4D97-AF65-F5344CB8AC3E}">
        <p14:creationId xmlns:p14="http://schemas.microsoft.com/office/powerpoint/2010/main" val="272989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DFD4CB7-6EC8-A7BF-A4CA-F6F58E7EA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995"/>
            <a:ext cx="9401269" cy="937444"/>
          </a:xfrm>
        </p:spPr>
        <p:txBody>
          <a:bodyPr/>
          <a:lstStyle/>
          <a:p>
            <a:r>
              <a:rPr lang="en-US" dirty="0"/>
              <a:t>Major Contributions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65DC7-4E09-105A-EF66-A0088D3EE06C}"/>
              </a:ext>
            </a:extLst>
          </p:cNvPr>
          <p:cNvSpPr txBox="1"/>
          <p:nvPr/>
        </p:nvSpPr>
        <p:spPr>
          <a:xfrm>
            <a:off x="430306" y="1949824"/>
            <a:ext cx="101928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Developed a smart Cyber-Physical System (CPS) to </a:t>
            </a:r>
            <a:r>
              <a:rPr lang="en-US" sz="2400" dirty="0">
                <a:highlight>
                  <a:srgbClr val="FFFF00"/>
                </a:highlight>
              </a:rPr>
              <a:t>detect cybersecurity threats</a:t>
            </a:r>
            <a:r>
              <a:rPr lang="en-US" sz="2400" dirty="0"/>
              <a:t> through behavioral profiling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 Proposed </a:t>
            </a:r>
            <a:r>
              <a:rPr lang="en-US" sz="2400" dirty="0">
                <a:highlight>
                  <a:srgbClr val="FFFF00"/>
                </a:highlight>
              </a:rPr>
              <a:t>proactive and provable monitoring of power uses </a:t>
            </a:r>
            <a:r>
              <a:rPr lang="en-US" sz="2400" dirty="0"/>
              <a:t>in smart IoT devices using a smartphone.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Used a general multivariate regression model and statistical signal classification techniques to detect abnormal power behavior and notify the admin.</a:t>
            </a:r>
          </a:p>
        </p:txBody>
      </p:sp>
    </p:spTree>
    <p:extLst>
      <p:ext uri="{BB962C8B-B14F-4D97-AF65-F5344CB8AC3E}">
        <p14:creationId xmlns:p14="http://schemas.microsoft.com/office/powerpoint/2010/main" val="2556830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DFD4CB7-6EC8-A7BF-A4CA-F6F58E7EA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995"/>
            <a:ext cx="9401269" cy="937444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A88C4-C6C6-0C5C-B26F-3ACF2B620A0A}"/>
              </a:ext>
            </a:extLst>
          </p:cNvPr>
          <p:cNvSpPr txBox="1"/>
          <p:nvPr/>
        </p:nvSpPr>
        <p:spPr>
          <a:xfrm>
            <a:off x="6529388" y="2185988"/>
            <a:ext cx="5129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Consists of:</a:t>
            </a:r>
          </a:p>
          <a:p>
            <a:pPr marL="285750" indent="-285750">
              <a:buFontTx/>
              <a:buChar char="-"/>
            </a:pPr>
            <a:r>
              <a:rPr lang="en-US" sz="2400" dirty="0" err="1"/>
              <a:t>Rasberry</a:t>
            </a:r>
            <a:r>
              <a:rPr lang="en-US" sz="2400" dirty="0"/>
              <a:t> Pi Zero</a:t>
            </a:r>
          </a:p>
          <a:p>
            <a:pPr marL="285750" indent="-285750">
              <a:buFontTx/>
              <a:buChar char="-"/>
            </a:pPr>
            <a:r>
              <a:rPr lang="en-US" sz="2400" dirty="0" err="1"/>
              <a:t>RasPiO</a:t>
            </a:r>
            <a:r>
              <a:rPr lang="en-US" sz="2400" dirty="0"/>
              <a:t> Analog Zero 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YHDC SCT013 current sensor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ZMPT101B voltage sensor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smartphone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2D70A142-5643-147F-5152-D22E36315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79" y="1493273"/>
            <a:ext cx="6150069" cy="423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5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DFD4CB7-6EC8-A7BF-A4CA-F6F58E7EA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995"/>
            <a:ext cx="9401269" cy="937444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A88C4-C6C6-0C5C-B26F-3ACF2B620A0A}"/>
              </a:ext>
            </a:extLst>
          </p:cNvPr>
          <p:cNvSpPr txBox="1"/>
          <p:nvPr/>
        </p:nvSpPr>
        <p:spPr>
          <a:xfrm>
            <a:off x="395334" y="1630739"/>
            <a:ext cx="1179666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dirty="0"/>
              <a:t>A standardized test was established that could be used for any IoT device tested.</a:t>
            </a:r>
          </a:p>
          <a:p>
            <a:pPr marL="285750" indent="-285750">
              <a:buFontTx/>
              <a:buChar char="-"/>
            </a:pPr>
            <a:r>
              <a:rPr lang="en-US" sz="2200" dirty="0"/>
              <a:t>Each test lasted for </a:t>
            </a:r>
            <a:r>
              <a:rPr lang="en-US" sz="2200" dirty="0">
                <a:highlight>
                  <a:srgbClr val="FFFF00"/>
                </a:highlight>
              </a:rPr>
              <a:t>6 hours</a:t>
            </a:r>
          </a:p>
          <a:p>
            <a:pPr marL="285750" indent="-285750">
              <a:buFontTx/>
              <a:buChar char="-"/>
            </a:pPr>
            <a:r>
              <a:rPr lang="en-US" sz="2200" dirty="0">
                <a:highlight>
                  <a:srgbClr val="FFFF00"/>
                </a:highlight>
              </a:rPr>
              <a:t>21600</a:t>
            </a:r>
            <a:r>
              <a:rPr lang="en-US" sz="2200" dirty="0"/>
              <a:t> data points were collected.</a:t>
            </a:r>
          </a:p>
          <a:p>
            <a:pPr marL="285750" indent="-285750">
              <a:buFontTx/>
              <a:buChar char="-"/>
            </a:pPr>
            <a:r>
              <a:rPr lang="en-US" sz="2200" dirty="0"/>
              <a:t>IoT Devices used were the Amazon Alexa Echo Dot 2nd Gen, 3rd Gen SmartThings Hub, and Avatar Mini Smart Socket</a:t>
            </a:r>
          </a:p>
          <a:p>
            <a:pPr marL="285750" indent="-285750">
              <a:buFontTx/>
              <a:buChar char="-"/>
            </a:pPr>
            <a:r>
              <a:rPr lang="en-US" sz="2200" b="1" dirty="0"/>
              <a:t>Each test was made up of 6 scenarios:</a:t>
            </a:r>
          </a:p>
          <a:p>
            <a:pPr marL="742950" lvl="1" indent="-285750">
              <a:buFontTx/>
              <a:buChar char="-"/>
            </a:pPr>
            <a:r>
              <a:rPr lang="en-US" sz="2200" dirty="0"/>
              <a:t>One hour in an idle state.</a:t>
            </a:r>
          </a:p>
          <a:p>
            <a:pPr marL="742950" lvl="1" indent="-285750">
              <a:buFontTx/>
              <a:buChar char="-"/>
            </a:pPr>
            <a:r>
              <a:rPr lang="en-US" sz="2200" dirty="0"/>
              <a:t>One hour in an active state.</a:t>
            </a:r>
          </a:p>
          <a:p>
            <a:pPr marL="742950" lvl="1" indent="-285750">
              <a:buFontTx/>
              <a:buChar char="-"/>
            </a:pPr>
            <a:r>
              <a:rPr lang="en-US" sz="2200" dirty="0"/>
              <a:t>One hour idle in an idle state while the IoT device is under a simulated DDoS attack.</a:t>
            </a:r>
          </a:p>
          <a:p>
            <a:pPr marL="742950" lvl="1" indent="-285750">
              <a:buFontTx/>
              <a:buChar char="-"/>
            </a:pPr>
            <a:r>
              <a:rPr lang="en-US" sz="2200" dirty="0"/>
              <a:t>One hour active in an active state while the IoT device is under a simulated DDoS attack.</a:t>
            </a:r>
          </a:p>
          <a:p>
            <a:pPr marL="742950" lvl="1" indent="-285750">
              <a:buFontTx/>
              <a:buChar char="-"/>
            </a:pPr>
            <a:r>
              <a:rPr lang="en-US" sz="2200" dirty="0"/>
              <a:t>One hour idle in an idle state while the IoT device is under a real MitM attack</a:t>
            </a:r>
          </a:p>
          <a:p>
            <a:pPr marL="742950" lvl="1" indent="-285750">
              <a:buFontTx/>
              <a:buChar char="-"/>
            </a:pPr>
            <a:r>
              <a:rPr lang="en-US" sz="2200" dirty="0"/>
              <a:t>One hour active in an active state while the IoT device is under a real MitM attack.</a:t>
            </a:r>
          </a:p>
          <a:p>
            <a:pPr marL="742950" lvl="1" indent="-285750">
              <a:buFontTx/>
              <a:buChar char="-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09653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DFD4CB7-6EC8-A7BF-A4CA-F6F58E7EA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995"/>
            <a:ext cx="10320338" cy="937444"/>
          </a:xfrm>
        </p:spPr>
        <p:txBody>
          <a:bodyPr/>
          <a:lstStyle/>
          <a:p>
            <a:r>
              <a:rPr lang="en-US" dirty="0"/>
              <a:t>Overview of Multivariant Logistic Regression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A88C4-C6C6-0C5C-B26F-3ACF2B620A0A}"/>
              </a:ext>
            </a:extLst>
          </p:cNvPr>
          <p:cNvSpPr txBox="1"/>
          <p:nvPr/>
        </p:nvSpPr>
        <p:spPr>
          <a:xfrm>
            <a:off x="-119016" y="2052633"/>
            <a:ext cx="47338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en-US" sz="2400" b="1" dirty="0">
                <a:highlight>
                  <a:srgbClr val="FFFF00"/>
                </a:highlight>
              </a:rPr>
              <a:t>Power Spectral Density</a:t>
            </a:r>
            <a:r>
              <a:rPr lang="en-US" sz="2400" dirty="0">
                <a:highlight>
                  <a:srgbClr val="FFFF00"/>
                </a:highlight>
              </a:rPr>
              <a:t>: </a:t>
            </a:r>
            <a:r>
              <a:rPr lang="en-US" sz="2400" dirty="0"/>
              <a:t>to test the signal’s power variation with frequency.</a:t>
            </a:r>
          </a:p>
          <a:p>
            <a:pPr marL="1200150" lvl="2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b="1" dirty="0">
                <a:highlight>
                  <a:srgbClr val="FFFF00"/>
                </a:highlight>
              </a:rPr>
              <a:t>Generalized Linear Model: </a:t>
            </a:r>
            <a:r>
              <a:rPr lang="en-US" sz="2400" dirty="0"/>
              <a:t>to predict the outcomes they’ve used logistic regression</a:t>
            </a:r>
          </a:p>
        </p:txBody>
      </p:sp>
      <p:pic>
        <p:nvPicPr>
          <p:cNvPr id="4" name="Picture 3" descr="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13F7FE11-175C-940D-3214-799F66BCE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3" y="1668243"/>
            <a:ext cx="7405687" cy="381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96542"/>
      </p:ext>
    </p:extLst>
  </p:cSld>
  <p:clrMapOvr>
    <a:masterClrMapping/>
  </p:clrMapOvr>
</p:sld>
</file>

<file path=ppt/theme/theme1.xml><?xml version="1.0" encoding="utf-8"?>
<a:theme xmlns:a="http://schemas.openxmlformats.org/drawingml/2006/main" name="Smith Theme White">
  <a:themeElements>
    <a:clrScheme name="SmithColours">
      <a:dk1>
        <a:srgbClr val="061D48"/>
      </a:dk1>
      <a:lt1>
        <a:srgbClr val="FFFFFF"/>
      </a:lt1>
      <a:dk2>
        <a:srgbClr val="0047BB"/>
      </a:dk2>
      <a:lt2>
        <a:srgbClr val="E7E6E6"/>
      </a:lt2>
      <a:accent1>
        <a:srgbClr val="097EB1"/>
      </a:accent1>
      <a:accent2>
        <a:srgbClr val="0399DE"/>
      </a:accent2>
      <a:accent3>
        <a:srgbClr val="00B39D"/>
      </a:accent3>
      <a:accent4>
        <a:srgbClr val="7CCCBF"/>
      </a:accent4>
      <a:accent5>
        <a:srgbClr val="C8205D"/>
      </a:accent5>
      <a:accent6>
        <a:srgbClr val="F04E5E"/>
      </a:accent6>
      <a:hlink>
        <a:srgbClr val="0399DE"/>
      </a:hlink>
      <a:folHlink>
        <a:srgbClr val="028AC8"/>
      </a:folHlink>
    </a:clrScheme>
    <a:fontScheme name="Test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ith-PPT-Template-2020" id="{345A85C9-168D-2E4D-8CD0-347546631F72}" vid="{3826B517-9EC1-514D-8AE6-FF11C3180FD4}"/>
    </a:ext>
  </a:extLst>
</a:theme>
</file>

<file path=ppt/theme/theme2.xml><?xml version="1.0" encoding="utf-8"?>
<a:theme xmlns:a="http://schemas.openxmlformats.org/drawingml/2006/main" name="Smith Theme Blue">
  <a:themeElements>
    <a:clrScheme name="SmithColours">
      <a:dk1>
        <a:srgbClr val="061D48"/>
      </a:dk1>
      <a:lt1>
        <a:srgbClr val="FFFFFF"/>
      </a:lt1>
      <a:dk2>
        <a:srgbClr val="0047BB"/>
      </a:dk2>
      <a:lt2>
        <a:srgbClr val="E7E6E6"/>
      </a:lt2>
      <a:accent1>
        <a:srgbClr val="097EB1"/>
      </a:accent1>
      <a:accent2>
        <a:srgbClr val="0399DE"/>
      </a:accent2>
      <a:accent3>
        <a:srgbClr val="00B39D"/>
      </a:accent3>
      <a:accent4>
        <a:srgbClr val="7CCCBF"/>
      </a:accent4>
      <a:accent5>
        <a:srgbClr val="C8205D"/>
      </a:accent5>
      <a:accent6>
        <a:srgbClr val="F04E5E"/>
      </a:accent6>
      <a:hlink>
        <a:srgbClr val="0399DE"/>
      </a:hlink>
      <a:folHlink>
        <a:srgbClr val="028AC8"/>
      </a:folHlink>
    </a:clrScheme>
    <a:fontScheme name="Test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ith-PPT-Template-2020" id="{345A85C9-168D-2E4D-8CD0-347546631F72}" vid="{9EC0CC30-5467-5F4A-BEFC-B400A349D79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787609226EDB40BAEE40115FFBFFD5" ma:contentTypeVersion="8" ma:contentTypeDescription="Create a new document." ma:contentTypeScope="" ma:versionID="401207ec3ea6e8cf012a5b150d670bbd">
  <xsd:schema xmlns:xsd="http://www.w3.org/2001/XMLSchema" xmlns:xs="http://www.w3.org/2001/XMLSchema" xmlns:p="http://schemas.microsoft.com/office/2006/metadata/properties" xmlns:ns2="b86a5a38-0c8d-4051-95ff-c2ca07a0fa56" xmlns:ns3="e664cad2-9e7c-4c48-bfc0-a0750d388f90" targetNamespace="http://schemas.microsoft.com/office/2006/metadata/properties" ma:root="true" ma:fieldsID="8602a84cc1a4de36e70945cd1b2b5022" ns2:_="" ns3:_="">
    <xsd:import namespace="b86a5a38-0c8d-4051-95ff-c2ca07a0fa56"/>
    <xsd:import namespace="e664cad2-9e7c-4c48-bfc0-a0750d388f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6a5a38-0c8d-4051-95ff-c2ca07a0fa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64cad2-9e7c-4c48-bfc0-a0750d388f9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AE728F-CAFE-464A-9350-5A93DDF78236}">
  <ds:schemaRefs>
    <ds:schemaRef ds:uri="http://www.w3.org/XML/1998/namespace"/>
    <ds:schemaRef ds:uri="http://schemas.microsoft.com/office/infopath/2007/PartnerControls"/>
    <ds:schemaRef ds:uri="b86a5a38-0c8d-4051-95ff-c2ca07a0fa56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e664cad2-9e7c-4c48-bfc0-a0750d388f90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9069504-9FA5-4358-9D6B-10EDF739E0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2AA8FF-14C7-491C-8388-05EF916874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6a5a38-0c8d-4051-95ff-c2ca07a0fa56"/>
    <ds:schemaRef ds:uri="e664cad2-9e7c-4c48-bfc0-a0750d388f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4262</TotalTime>
  <Words>1168</Words>
  <Application>Microsoft Macintosh PowerPoint</Application>
  <PresentationFormat>Widescreen</PresentationFormat>
  <Paragraphs>129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Lato</vt:lpstr>
      <vt:lpstr>Lato Black</vt:lpstr>
      <vt:lpstr>Smith Theme White</vt:lpstr>
      <vt:lpstr>Smith Theme Blue</vt:lpstr>
      <vt:lpstr>Warm Up Presentation 1</vt:lpstr>
      <vt:lpstr>Why these two papers?</vt:lpstr>
      <vt:lpstr>A Cyber-Physical System to Detect IoT Security Threats of a Smart Home Heterogeneous Wireless Sensor Node</vt:lpstr>
      <vt:lpstr>Background &amp; Motivation</vt:lpstr>
      <vt:lpstr>Proposed Approach</vt:lpstr>
      <vt:lpstr>Major Contributions</vt:lpstr>
      <vt:lpstr>System architecture</vt:lpstr>
      <vt:lpstr>Data Collection</vt:lpstr>
      <vt:lpstr>Overview of Multivariant Logistic Regression Model</vt:lpstr>
      <vt:lpstr>Evaluating the proposed system</vt:lpstr>
      <vt:lpstr>Device Based Cluster Plots</vt:lpstr>
      <vt:lpstr>Evaluating the proposed system (cont.)</vt:lpstr>
      <vt:lpstr>Software implementation of proposed approach</vt:lpstr>
      <vt:lpstr>Opinions</vt:lpstr>
      <vt:lpstr>Siamese Neural Network Based Few-Shot Learning for Anomaly Detection in Industrial Cyber-Physical Systems</vt:lpstr>
      <vt:lpstr>Background and Motivation</vt:lpstr>
      <vt:lpstr>Solution? </vt:lpstr>
      <vt:lpstr>Main Contributions</vt:lpstr>
      <vt:lpstr>FSL-SCNN Based Anomaly  Detection</vt:lpstr>
      <vt:lpstr>Proposed Model</vt:lpstr>
      <vt:lpstr>Experiment and Analysis</vt:lpstr>
      <vt:lpstr>Evaluation</vt:lpstr>
      <vt:lpstr>Feature embedding evaluation based on PCA</vt:lpstr>
      <vt:lpstr>Cyber-attack analysis based on throughput statistics</vt:lpstr>
      <vt:lpstr>References</vt:lpstr>
      <vt:lpstr>Conclusion</vt:lpstr>
    </vt:vector>
  </TitlesOfParts>
  <Manager/>
  <Company>Smith School of Business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Kathryn Brohman</dc:creator>
  <cp:keywords/>
  <dc:description/>
  <cp:lastModifiedBy>Kazi Amit Hasan</cp:lastModifiedBy>
  <cp:revision>92</cp:revision>
  <dcterms:created xsi:type="dcterms:W3CDTF">2020-07-27T18:24:57Z</dcterms:created>
  <dcterms:modified xsi:type="dcterms:W3CDTF">2023-01-24T08:27:57Z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0x01010057787609226EDB40BAEE40115FFBFFD5</vt:lpwstr>
  </property>
  <property fmtid="{D5CDD505-2E9C-101B-9397-08002B2CF9AE}" pid="3" name="MediaServiceImageTags">
    <vt:lpwstr/>
  </property>
</Properties>
</file>