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6" r:id="rId2"/>
    <p:sldId id="260" r:id="rId3"/>
    <p:sldId id="262" r:id="rId4"/>
    <p:sldId id="261" r:id="rId5"/>
    <p:sldId id="263" r:id="rId6"/>
    <p:sldId id="268" r:id="rId7"/>
    <p:sldId id="273" r:id="rId8"/>
    <p:sldId id="269" r:id="rId9"/>
    <p:sldId id="267" r:id="rId10"/>
    <p:sldId id="272" r:id="rId11"/>
    <p:sldId id="270" r:id="rId12"/>
    <p:sldId id="265" r:id="rId13"/>
    <p:sldId id="274"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B83C01-E147-BF7A-484F-9E1DDEC737A3}" v="769" dt="2023-03-12T17:15:46.643"/>
    <p1510:client id="{3C941D6F-559E-4436-97DC-A02370268944}" v="71" dt="2023-03-13T05:51:43.870"/>
    <p1510:client id="{61ECFD45-12E3-8642-AF15-365B4FA3AB7D}" v="83" dt="2023-03-13T14:05:14.993"/>
    <p1510:client id="{78B540EB-EAC1-7BBF-869A-A4606A9EBEF3}" v="335" dt="2023-04-03T21:17:31.717"/>
    <p1510:client id="{94D3F092-8487-54D7-B96D-257C59A6A719}" v="25" dt="2023-03-12T22:42:11.954"/>
    <p1510:client id="{9C0C335D-5B3C-49FB-2918-E03D6C644365}" v="47" dt="2023-03-12T18:32:16.271"/>
    <p1510:client id="{B6ED4026-9E6B-394C-AEEB-276AE4E28B36}" v="213" dt="2023-03-12T19:10:02.361"/>
    <p1510:client id="{CE6D4DBD-3858-E60D-390D-AE00874FB839}" v="37" dt="2023-04-03T19:27:26.943"/>
    <p1510:client id="{D2A392E1-4AC8-C63A-3870-7BFFD52FB560}" v="548" dt="2023-03-13T03:55:06.5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08"/>
    <p:restoredTop sz="94757"/>
  </p:normalViewPr>
  <p:slideViewPr>
    <p:cSldViewPr snapToGrid="0">
      <p:cViewPr varScale="1">
        <p:scale>
          <a:sx n="151" d="100"/>
          <a:sy n="151" d="100"/>
        </p:scale>
        <p:origin x="4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55FE9B-AF65-48E0-BE79-5C3AE18A6831}" type="datetimeFigureOut">
              <a:rPr lang="en-CA" smtClean="0"/>
              <a:t>2023-04-25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A64082-FCFC-4D95-AD78-62105F530186}" type="slidenum">
              <a:rPr lang="en-CA" smtClean="0"/>
              <a:t>‹#›</a:t>
            </a:fld>
            <a:endParaRPr lang="en-CA"/>
          </a:p>
        </p:txBody>
      </p:sp>
    </p:spTree>
    <p:extLst>
      <p:ext uri="{BB962C8B-B14F-4D97-AF65-F5344CB8AC3E}">
        <p14:creationId xmlns:p14="http://schemas.microsoft.com/office/powerpoint/2010/main" val="1842108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7A64082-FCFC-4D95-AD78-62105F530186}" type="slidenum">
              <a:rPr lang="en-CA" smtClean="0"/>
              <a:t>6</a:t>
            </a:fld>
            <a:endParaRPr lang="en-CA"/>
          </a:p>
        </p:txBody>
      </p:sp>
    </p:spTree>
    <p:extLst>
      <p:ext uri="{BB962C8B-B14F-4D97-AF65-F5344CB8AC3E}">
        <p14:creationId xmlns:p14="http://schemas.microsoft.com/office/powerpoint/2010/main" val="818604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7A64082-FCFC-4D95-AD78-62105F530186}" type="slidenum">
              <a:rPr lang="en-CA" smtClean="0"/>
              <a:t>7</a:t>
            </a:fld>
            <a:endParaRPr lang="en-CA"/>
          </a:p>
        </p:txBody>
      </p:sp>
    </p:spTree>
    <p:extLst>
      <p:ext uri="{BB962C8B-B14F-4D97-AF65-F5344CB8AC3E}">
        <p14:creationId xmlns:p14="http://schemas.microsoft.com/office/powerpoint/2010/main" val="3222337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692724BB-2564-D043-9794-E6AA807ECB78}" type="datetime1">
              <a:rPr lang="en-CA" smtClean="0"/>
              <a:t>2023-04-25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7871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4CC796E6-B185-C843-B329-E7BE8D4FC28D}" type="datetime1">
              <a:rPr lang="en-CA" smtClean="0"/>
              <a:t>2023-04-25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2379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BDB5D32F-4F1D-694A-85DC-895EA777C20C}" type="datetime1">
              <a:rPr lang="en-CA" smtClean="0"/>
              <a:t>2023-04-25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91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45D82023-4072-794B-9213-2052EC15045A}" type="datetime1">
              <a:rPr lang="en-CA" smtClean="0"/>
              <a:t>2023-04-25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6220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E203972F-E213-FA4E-AC94-6C83F6E68B82}" type="datetime1">
              <a:rPr lang="en-CA" smtClean="0"/>
              <a:t>2023-04-25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86694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33930510-BA44-804C-9183-5CF3A141D7A6}" type="datetime1">
              <a:rPr lang="en-CA" smtClean="0"/>
              <a:t>2023-04-25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5382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FC284878-F093-B64E-84DA-B6FAB57EDEFA}" type="datetime1">
              <a:rPr lang="en-CA" smtClean="0"/>
              <a:t>2023-04-25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36155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0572F9E2-9DF4-D74F-AD34-80AEC46AB9A9}" type="datetime1">
              <a:rPr lang="en-CA" smtClean="0"/>
              <a:t>2023-04-25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54185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49FEF6D0-7D84-2440-BE17-102AC71AEF87}" type="datetime1">
              <a:rPr lang="en-CA" smtClean="0"/>
              <a:t>2023-04-25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636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451B85A-049D-7947-AE6A-6995A7876DB3}" type="datetime1">
              <a:rPr lang="en-CA" smtClean="0"/>
              <a:t>2023-04-25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6211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C623636E-CAE5-CC4D-92A9-1FDBF85EDFF6}" type="datetime1">
              <a:rPr lang="en-CA" smtClean="0"/>
              <a:t>2023-04-25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15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49D63CD-30CD-6049-AFD9-4036F1C71A04}" type="datetime1">
              <a:rPr lang="en-CA" smtClean="0"/>
              <a:t>2023-04-25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2756246"/>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839C2F19-8FC2-4576-A76C-228178053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DD445D2-3109-4763-87BD-15D07DD60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9113" y="976160"/>
            <a:ext cx="6914620" cy="2167914"/>
          </a:xfrm>
        </p:spPr>
        <p:txBody>
          <a:bodyPr vert="horz" lIns="91440" tIns="45720" rIns="91440" bIns="45720" rtlCol="0" anchor="t">
            <a:normAutofit fontScale="90000"/>
          </a:bodyPr>
          <a:lstStyle/>
          <a:p>
            <a:pPr>
              <a:lnSpc>
                <a:spcPct val="90000"/>
              </a:lnSpc>
            </a:pPr>
            <a:r>
              <a:rPr lang="en-US" sz="3600" dirty="0"/>
              <a:t>Analyzing the Vulnerabilities of </a:t>
            </a:r>
            <a:r>
              <a:rPr lang="en-US" sz="3600" i="1" dirty="0" err="1"/>
              <a:t>InsightFace</a:t>
            </a:r>
            <a:r>
              <a:rPr lang="en-US" sz="3600" dirty="0"/>
              <a:t> against </a:t>
            </a:r>
            <a:r>
              <a:rPr lang="en-US" sz="3600" i="1" dirty="0"/>
              <a:t>Blackbox Attacks</a:t>
            </a:r>
            <a:r>
              <a:rPr lang="en-US" sz="3600" dirty="0"/>
              <a:t>: A Comprehensive Security</a:t>
            </a:r>
            <a:br>
              <a:rPr lang="en-US" sz="3600" dirty="0"/>
            </a:br>
            <a:r>
              <a:rPr lang="en-US" sz="3600" dirty="0"/>
              <a:t>Analysis</a:t>
            </a:r>
          </a:p>
        </p:txBody>
      </p:sp>
      <p:sp>
        <p:nvSpPr>
          <p:cNvPr id="43" name="Rectangle 42">
            <a:extLst>
              <a:ext uri="{FF2B5EF4-FFF2-40B4-BE49-F238E27FC236}">
                <a16:creationId xmlns:a16="http://schemas.microsoft.com/office/drawing/2014/main" id="{AC8CED11-7192-4FE4-96C8-0A231EEB6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133035C-46AF-4B6B-A264-C0D48C50B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770" y="3612975"/>
            <a:ext cx="6162328"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17868" y="4282306"/>
            <a:ext cx="6144230" cy="2411994"/>
          </a:xfrm>
        </p:spPr>
        <p:txBody>
          <a:bodyPr vert="horz" lIns="91440" tIns="45720" rIns="91440" bIns="45720" rtlCol="0" anchor="b">
            <a:noAutofit/>
          </a:bodyPr>
          <a:lstStyle/>
          <a:p>
            <a:r>
              <a:rPr lang="en-US" sz="2000" b="1" dirty="0"/>
              <a:t>CISC 850: Project Proposal</a:t>
            </a:r>
          </a:p>
          <a:p>
            <a:r>
              <a:rPr lang="en-US" sz="2000" dirty="0"/>
              <a:t>Dr. Mohammad Zulkernine</a:t>
            </a:r>
          </a:p>
          <a:p>
            <a:endParaRPr lang="en-US" sz="2000" dirty="0"/>
          </a:p>
          <a:p>
            <a:r>
              <a:rPr lang="en-US" sz="2000" b="1" dirty="0"/>
              <a:t>Group:</a:t>
            </a:r>
          </a:p>
          <a:p>
            <a:r>
              <a:rPr lang="en-US" sz="2000" dirty="0"/>
              <a:t>Nafiz Sadman</a:t>
            </a:r>
          </a:p>
          <a:p>
            <a:r>
              <a:rPr lang="en-US" sz="2000" dirty="0"/>
              <a:t>Elyas Rashno</a:t>
            </a:r>
          </a:p>
          <a:p>
            <a:r>
              <a:rPr lang="en-US" sz="2000" dirty="0"/>
              <a:t>Kazi Amit Hasan</a:t>
            </a:r>
          </a:p>
        </p:txBody>
      </p:sp>
      <p:pic>
        <p:nvPicPr>
          <p:cNvPr id="31" name="Picture 3" descr="3D art of a person">
            <a:extLst>
              <a:ext uri="{FF2B5EF4-FFF2-40B4-BE49-F238E27FC236}">
                <a16:creationId xmlns:a16="http://schemas.microsoft.com/office/drawing/2014/main" id="{DCB80B8E-F60F-4F4E-F3EC-087E7E12898F}"/>
              </a:ext>
            </a:extLst>
          </p:cNvPr>
          <p:cNvPicPr>
            <a:picLocks noChangeAspect="1"/>
          </p:cNvPicPr>
          <p:nvPr/>
        </p:nvPicPr>
        <p:blipFill rotWithShape="1">
          <a:blip r:embed="rId2"/>
          <a:srcRect l="910" r="24712" b="31935"/>
          <a:stretch/>
        </p:blipFill>
        <p:spPr>
          <a:xfrm>
            <a:off x="7179966" y="1524019"/>
            <a:ext cx="4565415" cy="4177911"/>
          </a:xfrm>
          <a:prstGeom prst="rect">
            <a:avLst/>
          </a:prstGeom>
          <a:ln>
            <a:noFill/>
          </a:ln>
          <a:effectLst>
            <a:softEdge rad="112500"/>
          </a:effectLst>
        </p:spPr>
      </p:pic>
      <p:sp>
        <p:nvSpPr>
          <p:cNvPr id="4" name="Slide Number Placeholder 3">
            <a:extLst>
              <a:ext uri="{FF2B5EF4-FFF2-40B4-BE49-F238E27FC236}">
                <a16:creationId xmlns:a16="http://schemas.microsoft.com/office/drawing/2014/main" id="{7B0C5F78-D58A-496A-AEA9-19EAEFDF928C}"/>
              </a:ext>
            </a:extLst>
          </p:cNvPr>
          <p:cNvSpPr>
            <a:spLocks noGrp="1"/>
          </p:cNvSpPr>
          <p:nvPr>
            <p:ph type="sldNum" sz="quarter" idx="12"/>
          </p:nvPr>
        </p:nvSpPr>
        <p:spPr/>
        <p:txBody>
          <a:bodyPr/>
          <a:lstStyle/>
          <a:p>
            <a:fld id="{DFDF98CC-160E-494C-8C3C-8CDC5FA257DE}"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513-FD63-E023-36E8-271A91AA85DF}"/>
              </a:ext>
            </a:extLst>
          </p:cNvPr>
          <p:cNvSpPr>
            <a:spLocks noGrp="1"/>
          </p:cNvSpPr>
          <p:nvPr>
            <p:ph type="title"/>
          </p:nvPr>
        </p:nvSpPr>
        <p:spPr/>
        <p:txBody>
          <a:bodyPr vert="horz" lIns="91440" tIns="45720" rIns="91440" bIns="45720" rtlCol="0" anchor="t">
            <a:noAutofit/>
          </a:bodyPr>
          <a:lstStyle/>
          <a:p>
            <a:r>
              <a:rPr lang="en-US" sz="2800">
                <a:solidFill>
                  <a:schemeClr val="bg2">
                    <a:lumMod val="75000"/>
                  </a:schemeClr>
                </a:solidFill>
              </a:rPr>
              <a:t>Background, Motivation, </a:t>
            </a:r>
            <a:r>
              <a:rPr lang="en-US" sz="2800">
                <a:highlight>
                  <a:srgbClr val="FFFF00"/>
                </a:highlight>
                <a:ea typeface="+mj-lt"/>
                <a:cs typeface="+mj-lt"/>
              </a:rPr>
              <a:t>Proposed Work</a:t>
            </a:r>
            <a:r>
              <a:rPr lang="en-US" sz="2800">
                <a:solidFill>
                  <a:schemeClr val="bg2">
                    <a:lumMod val="75000"/>
                  </a:schemeClr>
                </a:solidFill>
              </a:rPr>
              <a:t>, Milestones, Limitation</a:t>
            </a:r>
          </a:p>
        </p:txBody>
      </p:sp>
      <p:sp>
        <p:nvSpPr>
          <p:cNvPr id="5" name="TextBox 4">
            <a:extLst>
              <a:ext uri="{FF2B5EF4-FFF2-40B4-BE49-F238E27FC236}">
                <a16:creationId xmlns:a16="http://schemas.microsoft.com/office/drawing/2014/main" id="{9C575ABA-C103-EEB3-D397-244B7B9A7978}"/>
              </a:ext>
            </a:extLst>
          </p:cNvPr>
          <p:cNvSpPr txBox="1"/>
          <p:nvPr/>
        </p:nvSpPr>
        <p:spPr>
          <a:xfrm>
            <a:off x="580035" y="1677287"/>
            <a:ext cx="31326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3"/>
                </a:solidFill>
              </a:rPr>
              <a:t>Overall</a:t>
            </a:r>
          </a:p>
        </p:txBody>
      </p:sp>
      <p:sp>
        <p:nvSpPr>
          <p:cNvPr id="6" name="TextBox 5">
            <a:extLst>
              <a:ext uri="{FF2B5EF4-FFF2-40B4-BE49-F238E27FC236}">
                <a16:creationId xmlns:a16="http://schemas.microsoft.com/office/drawing/2014/main" id="{DA6F581D-1BF4-D314-13C1-9E33668F9C8E}"/>
              </a:ext>
            </a:extLst>
          </p:cNvPr>
          <p:cNvSpPr txBox="1"/>
          <p:nvPr/>
        </p:nvSpPr>
        <p:spPr>
          <a:xfrm>
            <a:off x="658812" y="2513541"/>
            <a:ext cx="35255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Attack Model</a:t>
            </a:r>
          </a:p>
        </p:txBody>
      </p:sp>
      <p:pic>
        <p:nvPicPr>
          <p:cNvPr id="3" name="Picture 6">
            <a:extLst>
              <a:ext uri="{FF2B5EF4-FFF2-40B4-BE49-F238E27FC236}">
                <a16:creationId xmlns:a16="http://schemas.microsoft.com/office/drawing/2014/main" id="{40438753-03EA-E302-8A77-9D3FAC01B0EF}"/>
              </a:ext>
            </a:extLst>
          </p:cNvPr>
          <p:cNvPicPr>
            <a:picLocks noChangeAspect="1"/>
          </p:cNvPicPr>
          <p:nvPr/>
        </p:nvPicPr>
        <p:blipFill>
          <a:blip r:embed="rId2"/>
          <a:stretch>
            <a:fillRect/>
          </a:stretch>
        </p:blipFill>
        <p:spPr>
          <a:xfrm>
            <a:off x="5347192" y="2706851"/>
            <a:ext cx="1497615" cy="1509358"/>
          </a:xfrm>
          <a:prstGeom prst="rect">
            <a:avLst/>
          </a:prstGeom>
        </p:spPr>
      </p:pic>
      <p:grpSp>
        <p:nvGrpSpPr>
          <p:cNvPr id="12" name="Group 11">
            <a:extLst>
              <a:ext uri="{FF2B5EF4-FFF2-40B4-BE49-F238E27FC236}">
                <a16:creationId xmlns:a16="http://schemas.microsoft.com/office/drawing/2014/main" id="{D9574C92-8D19-FF01-16CB-940CCF618759}"/>
              </a:ext>
            </a:extLst>
          </p:cNvPr>
          <p:cNvGrpSpPr/>
          <p:nvPr/>
        </p:nvGrpSpPr>
        <p:grpSpPr>
          <a:xfrm>
            <a:off x="3143110" y="3002423"/>
            <a:ext cx="1317513" cy="980002"/>
            <a:chOff x="2357919" y="3326696"/>
            <a:chExt cx="1317513" cy="980002"/>
          </a:xfrm>
        </p:grpSpPr>
        <p:pic>
          <p:nvPicPr>
            <p:cNvPr id="10" name="Picture 14" descr="Icon&#10;&#10;Description automatically generated">
              <a:extLst>
                <a:ext uri="{FF2B5EF4-FFF2-40B4-BE49-F238E27FC236}">
                  <a16:creationId xmlns:a16="http://schemas.microsoft.com/office/drawing/2014/main" id="{9D169727-D94E-FF71-586B-E76F101CFB6A}"/>
                </a:ext>
              </a:extLst>
            </p:cNvPr>
            <p:cNvPicPr>
              <a:picLocks noChangeAspect="1"/>
            </p:cNvPicPr>
            <p:nvPr/>
          </p:nvPicPr>
          <p:blipFill rotWithShape="1">
            <a:blip r:embed="rId3"/>
            <a:srcRect r="-625" b="24204"/>
            <a:stretch/>
          </p:blipFill>
          <p:spPr>
            <a:xfrm>
              <a:off x="2357919" y="3326696"/>
              <a:ext cx="1317513" cy="980002"/>
            </a:xfrm>
            <a:prstGeom prst="rect">
              <a:avLst/>
            </a:prstGeom>
          </p:spPr>
        </p:pic>
        <p:pic>
          <p:nvPicPr>
            <p:cNvPr id="11" name="Picture 10" descr="Icon&#10;&#10;Description automatically generated">
              <a:extLst>
                <a:ext uri="{FF2B5EF4-FFF2-40B4-BE49-F238E27FC236}">
                  <a16:creationId xmlns:a16="http://schemas.microsoft.com/office/drawing/2014/main" id="{ED25B249-9AEE-F863-B61A-854726985CBF}"/>
                </a:ext>
              </a:extLst>
            </p:cNvPr>
            <p:cNvPicPr>
              <a:picLocks noChangeAspect="1"/>
            </p:cNvPicPr>
            <p:nvPr/>
          </p:nvPicPr>
          <p:blipFill>
            <a:blip r:embed="rId4"/>
            <a:stretch>
              <a:fillRect/>
            </a:stretch>
          </p:blipFill>
          <p:spPr>
            <a:xfrm>
              <a:off x="2695644" y="3537116"/>
              <a:ext cx="621424" cy="608286"/>
            </a:xfrm>
            <a:prstGeom prst="rect">
              <a:avLst/>
            </a:prstGeom>
          </p:spPr>
        </p:pic>
      </p:grpSp>
      <p:grpSp>
        <p:nvGrpSpPr>
          <p:cNvPr id="15" name="Group 14">
            <a:extLst>
              <a:ext uri="{FF2B5EF4-FFF2-40B4-BE49-F238E27FC236}">
                <a16:creationId xmlns:a16="http://schemas.microsoft.com/office/drawing/2014/main" id="{A05A59E3-2B8C-2357-7E4D-23ADB2BEC51E}"/>
              </a:ext>
            </a:extLst>
          </p:cNvPr>
          <p:cNvGrpSpPr/>
          <p:nvPr/>
        </p:nvGrpSpPr>
        <p:grpSpPr>
          <a:xfrm>
            <a:off x="7867706" y="2862323"/>
            <a:ext cx="1256415" cy="1292236"/>
            <a:chOff x="9249246" y="3051164"/>
            <a:chExt cx="1522810" cy="1522810"/>
          </a:xfrm>
        </p:grpSpPr>
        <p:pic>
          <p:nvPicPr>
            <p:cNvPr id="13" name="Picture 16" descr="Icon&#10;&#10;Description automatically generated">
              <a:extLst>
                <a:ext uri="{FF2B5EF4-FFF2-40B4-BE49-F238E27FC236}">
                  <a16:creationId xmlns:a16="http://schemas.microsoft.com/office/drawing/2014/main" id="{C3E817BA-1D06-5639-AC4A-D59B70B35CA3}"/>
                </a:ext>
              </a:extLst>
            </p:cNvPr>
            <p:cNvPicPr>
              <a:picLocks noChangeAspect="1"/>
            </p:cNvPicPr>
            <p:nvPr/>
          </p:nvPicPr>
          <p:blipFill>
            <a:blip r:embed="rId5"/>
            <a:stretch>
              <a:fillRect/>
            </a:stretch>
          </p:blipFill>
          <p:spPr>
            <a:xfrm>
              <a:off x="9249246" y="3051164"/>
              <a:ext cx="1522810" cy="1522810"/>
            </a:xfrm>
            <a:prstGeom prst="rect">
              <a:avLst/>
            </a:prstGeom>
          </p:spPr>
        </p:pic>
        <p:pic>
          <p:nvPicPr>
            <p:cNvPr id="14" name="Picture 13" descr="Icon&#10;&#10;Description automatically generated">
              <a:extLst>
                <a:ext uri="{FF2B5EF4-FFF2-40B4-BE49-F238E27FC236}">
                  <a16:creationId xmlns:a16="http://schemas.microsoft.com/office/drawing/2014/main" id="{CC2F91EB-E476-F0B3-E451-84EEB9BC9B17}"/>
                </a:ext>
              </a:extLst>
            </p:cNvPr>
            <p:cNvPicPr>
              <a:picLocks noChangeAspect="1"/>
            </p:cNvPicPr>
            <p:nvPr/>
          </p:nvPicPr>
          <p:blipFill>
            <a:blip r:embed="rId4"/>
            <a:stretch>
              <a:fillRect/>
            </a:stretch>
          </p:blipFill>
          <p:spPr>
            <a:xfrm>
              <a:off x="9539451" y="3325210"/>
              <a:ext cx="621424" cy="608286"/>
            </a:xfrm>
            <a:prstGeom prst="rect">
              <a:avLst/>
            </a:prstGeom>
          </p:spPr>
        </p:pic>
      </p:grpSp>
      <p:cxnSp>
        <p:nvCxnSpPr>
          <p:cNvPr id="16" name="Straight Arrow Connector 15">
            <a:extLst>
              <a:ext uri="{FF2B5EF4-FFF2-40B4-BE49-F238E27FC236}">
                <a16:creationId xmlns:a16="http://schemas.microsoft.com/office/drawing/2014/main" id="{E159C7F5-329C-411A-4EBD-0A0C89C004D3}"/>
              </a:ext>
            </a:extLst>
          </p:cNvPr>
          <p:cNvCxnSpPr>
            <a:cxnSpLocks/>
          </p:cNvCxnSpPr>
          <p:nvPr/>
        </p:nvCxnSpPr>
        <p:spPr>
          <a:xfrm flipV="1">
            <a:off x="4509256" y="3505250"/>
            <a:ext cx="837936" cy="31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A871A25C-46E9-BC23-1B89-19EA8C20AFE6}"/>
              </a:ext>
            </a:extLst>
          </p:cNvPr>
          <p:cNvCxnSpPr>
            <a:cxnSpLocks/>
          </p:cNvCxnSpPr>
          <p:nvPr/>
        </p:nvCxnSpPr>
        <p:spPr>
          <a:xfrm flipV="1">
            <a:off x="6944475" y="3494327"/>
            <a:ext cx="837936" cy="31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TextBox 17">
            <a:extLst>
              <a:ext uri="{FF2B5EF4-FFF2-40B4-BE49-F238E27FC236}">
                <a16:creationId xmlns:a16="http://schemas.microsoft.com/office/drawing/2014/main" id="{5B0FA51D-1176-D63C-6794-4624A2E08DB1}"/>
              </a:ext>
            </a:extLst>
          </p:cNvPr>
          <p:cNvSpPr txBox="1"/>
          <p:nvPr/>
        </p:nvSpPr>
        <p:spPr>
          <a:xfrm>
            <a:off x="658812" y="4575993"/>
            <a:ext cx="35255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Defense Model</a:t>
            </a:r>
          </a:p>
        </p:txBody>
      </p:sp>
      <p:pic>
        <p:nvPicPr>
          <p:cNvPr id="19" name="Picture 6">
            <a:extLst>
              <a:ext uri="{FF2B5EF4-FFF2-40B4-BE49-F238E27FC236}">
                <a16:creationId xmlns:a16="http://schemas.microsoft.com/office/drawing/2014/main" id="{FA41805F-70AB-A220-8B65-BB744C3CA526}"/>
              </a:ext>
            </a:extLst>
          </p:cNvPr>
          <p:cNvPicPr>
            <a:picLocks noChangeAspect="1"/>
          </p:cNvPicPr>
          <p:nvPr/>
        </p:nvPicPr>
        <p:blipFill>
          <a:blip r:embed="rId2"/>
          <a:stretch>
            <a:fillRect/>
          </a:stretch>
        </p:blipFill>
        <p:spPr>
          <a:xfrm>
            <a:off x="5350507" y="5065736"/>
            <a:ext cx="1497615" cy="1509358"/>
          </a:xfrm>
          <a:prstGeom prst="rect">
            <a:avLst/>
          </a:prstGeom>
        </p:spPr>
      </p:pic>
      <p:grpSp>
        <p:nvGrpSpPr>
          <p:cNvPr id="20" name="Group 19">
            <a:extLst>
              <a:ext uri="{FF2B5EF4-FFF2-40B4-BE49-F238E27FC236}">
                <a16:creationId xmlns:a16="http://schemas.microsoft.com/office/drawing/2014/main" id="{D4E41B02-E381-4FC5-CBDA-AF6955FA4713}"/>
              </a:ext>
            </a:extLst>
          </p:cNvPr>
          <p:cNvGrpSpPr/>
          <p:nvPr/>
        </p:nvGrpSpPr>
        <p:grpSpPr>
          <a:xfrm>
            <a:off x="3146425" y="5361308"/>
            <a:ext cx="1317513" cy="980002"/>
            <a:chOff x="2357919" y="3326696"/>
            <a:chExt cx="1317513" cy="980002"/>
          </a:xfrm>
        </p:grpSpPr>
        <p:pic>
          <p:nvPicPr>
            <p:cNvPr id="21" name="Picture 14" descr="Icon&#10;&#10;Description automatically generated">
              <a:extLst>
                <a:ext uri="{FF2B5EF4-FFF2-40B4-BE49-F238E27FC236}">
                  <a16:creationId xmlns:a16="http://schemas.microsoft.com/office/drawing/2014/main" id="{3459670C-CBF1-9284-A660-BAB914660CDD}"/>
                </a:ext>
              </a:extLst>
            </p:cNvPr>
            <p:cNvPicPr>
              <a:picLocks noChangeAspect="1"/>
            </p:cNvPicPr>
            <p:nvPr/>
          </p:nvPicPr>
          <p:blipFill rotWithShape="1">
            <a:blip r:embed="rId3"/>
            <a:srcRect r="-625" b="24204"/>
            <a:stretch/>
          </p:blipFill>
          <p:spPr>
            <a:xfrm>
              <a:off x="2357919" y="3326696"/>
              <a:ext cx="1317513" cy="980002"/>
            </a:xfrm>
            <a:prstGeom prst="rect">
              <a:avLst/>
            </a:prstGeom>
          </p:spPr>
        </p:pic>
        <p:pic>
          <p:nvPicPr>
            <p:cNvPr id="22" name="Picture 21" descr="Icon&#10;&#10;Description automatically generated">
              <a:extLst>
                <a:ext uri="{FF2B5EF4-FFF2-40B4-BE49-F238E27FC236}">
                  <a16:creationId xmlns:a16="http://schemas.microsoft.com/office/drawing/2014/main" id="{F3F0C192-80FD-18EF-1220-FA67D69C1695}"/>
                </a:ext>
              </a:extLst>
            </p:cNvPr>
            <p:cNvPicPr>
              <a:picLocks noChangeAspect="1"/>
            </p:cNvPicPr>
            <p:nvPr/>
          </p:nvPicPr>
          <p:blipFill>
            <a:blip r:embed="rId4"/>
            <a:stretch>
              <a:fillRect/>
            </a:stretch>
          </p:blipFill>
          <p:spPr>
            <a:xfrm>
              <a:off x="2695644" y="3537116"/>
              <a:ext cx="621424" cy="608286"/>
            </a:xfrm>
            <a:prstGeom prst="rect">
              <a:avLst/>
            </a:prstGeom>
          </p:spPr>
        </p:pic>
      </p:grpSp>
      <p:grpSp>
        <p:nvGrpSpPr>
          <p:cNvPr id="23" name="Group 22">
            <a:extLst>
              <a:ext uri="{FF2B5EF4-FFF2-40B4-BE49-F238E27FC236}">
                <a16:creationId xmlns:a16="http://schemas.microsoft.com/office/drawing/2014/main" id="{9D37ADE8-FFEB-84AA-0165-06E606C1F4C6}"/>
              </a:ext>
            </a:extLst>
          </p:cNvPr>
          <p:cNvGrpSpPr/>
          <p:nvPr/>
        </p:nvGrpSpPr>
        <p:grpSpPr>
          <a:xfrm>
            <a:off x="7871021" y="5221208"/>
            <a:ext cx="1256415" cy="1292236"/>
            <a:chOff x="9249246" y="3051164"/>
            <a:chExt cx="1522810" cy="1522810"/>
          </a:xfrm>
        </p:grpSpPr>
        <p:pic>
          <p:nvPicPr>
            <p:cNvPr id="24" name="Picture 16" descr="Icon&#10;&#10;Description automatically generated">
              <a:extLst>
                <a:ext uri="{FF2B5EF4-FFF2-40B4-BE49-F238E27FC236}">
                  <a16:creationId xmlns:a16="http://schemas.microsoft.com/office/drawing/2014/main" id="{B437289F-23CB-0650-1444-0E5EF0FFAB8F}"/>
                </a:ext>
              </a:extLst>
            </p:cNvPr>
            <p:cNvPicPr>
              <a:picLocks noChangeAspect="1"/>
            </p:cNvPicPr>
            <p:nvPr/>
          </p:nvPicPr>
          <p:blipFill>
            <a:blip r:embed="rId5"/>
            <a:stretch>
              <a:fillRect/>
            </a:stretch>
          </p:blipFill>
          <p:spPr>
            <a:xfrm>
              <a:off x="9249246" y="3051164"/>
              <a:ext cx="1522810" cy="1522810"/>
            </a:xfrm>
            <a:prstGeom prst="rect">
              <a:avLst/>
            </a:prstGeom>
          </p:spPr>
        </p:pic>
        <p:pic>
          <p:nvPicPr>
            <p:cNvPr id="25" name="Picture 24" descr="Icon&#10;&#10;Description automatically generated">
              <a:extLst>
                <a:ext uri="{FF2B5EF4-FFF2-40B4-BE49-F238E27FC236}">
                  <a16:creationId xmlns:a16="http://schemas.microsoft.com/office/drawing/2014/main" id="{5A11F56A-6342-75D4-0BE3-18151AEAF066}"/>
                </a:ext>
              </a:extLst>
            </p:cNvPr>
            <p:cNvPicPr>
              <a:picLocks noChangeAspect="1"/>
            </p:cNvPicPr>
            <p:nvPr/>
          </p:nvPicPr>
          <p:blipFill>
            <a:blip r:embed="rId4"/>
            <a:stretch>
              <a:fillRect/>
            </a:stretch>
          </p:blipFill>
          <p:spPr>
            <a:xfrm>
              <a:off x="9539451" y="3325210"/>
              <a:ext cx="621424" cy="608286"/>
            </a:xfrm>
            <a:prstGeom prst="rect">
              <a:avLst/>
            </a:prstGeom>
          </p:spPr>
        </p:pic>
      </p:grpSp>
      <p:cxnSp>
        <p:nvCxnSpPr>
          <p:cNvPr id="26" name="Straight Arrow Connector 25">
            <a:extLst>
              <a:ext uri="{FF2B5EF4-FFF2-40B4-BE49-F238E27FC236}">
                <a16:creationId xmlns:a16="http://schemas.microsoft.com/office/drawing/2014/main" id="{AD00834F-52CB-CFD2-B794-D2257FF961DB}"/>
              </a:ext>
            </a:extLst>
          </p:cNvPr>
          <p:cNvCxnSpPr>
            <a:cxnSpLocks/>
          </p:cNvCxnSpPr>
          <p:nvPr/>
        </p:nvCxnSpPr>
        <p:spPr>
          <a:xfrm flipV="1">
            <a:off x="4512571" y="5864135"/>
            <a:ext cx="837936" cy="31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 name="Straight Arrow Connector 26">
            <a:extLst>
              <a:ext uri="{FF2B5EF4-FFF2-40B4-BE49-F238E27FC236}">
                <a16:creationId xmlns:a16="http://schemas.microsoft.com/office/drawing/2014/main" id="{7DB8E003-A72F-D9DF-47BC-698431AC2B0C}"/>
              </a:ext>
            </a:extLst>
          </p:cNvPr>
          <p:cNvCxnSpPr>
            <a:cxnSpLocks/>
          </p:cNvCxnSpPr>
          <p:nvPr/>
        </p:nvCxnSpPr>
        <p:spPr>
          <a:xfrm flipV="1">
            <a:off x="6947790" y="5853212"/>
            <a:ext cx="837936" cy="31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9C02947C-0EB6-CF0C-C145-6514B2AA7556}"/>
              </a:ext>
            </a:extLst>
          </p:cNvPr>
          <p:cNvSpPr/>
          <p:nvPr/>
        </p:nvSpPr>
        <p:spPr>
          <a:xfrm>
            <a:off x="5299283" y="4806825"/>
            <a:ext cx="1593431" cy="197584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No sign outline">
            <a:extLst>
              <a:ext uri="{FF2B5EF4-FFF2-40B4-BE49-F238E27FC236}">
                <a16:creationId xmlns:a16="http://schemas.microsoft.com/office/drawing/2014/main" id="{DF427BD9-E3EF-80D9-593E-4EA784541F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08997" y="4920895"/>
            <a:ext cx="1820904" cy="1820904"/>
          </a:xfrm>
          <a:prstGeom prst="rect">
            <a:avLst/>
          </a:prstGeom>
        </p:spPr>
      </p:pic>
      <p:sp>
        <p:nvSpPr>
          <p:cNvPr id="4" name="Slide Number Placeholder 3">
            <a:extLst>
              <a:ext uri="{FF2B5EF4-FFF2-40B4-BE49-F238E27FC236}">
                <a16:creationId xmlns:a16="http://schemas.microsoft.com/office/drawing/2014/main" id="{7EB78053-5138-9DAF-ECDC-06DD217A87FD}"/>
              </a:ext>
            </a:extLst>
          </p:cNvPr>
          <p:cNvSpPr>
            <a:spLocks noGrp="1"/>
          </p:cNvSpPr>
          <p:nvPr>
            <p:ph type="sldNum" sz="quarter" idx="12"/>
          </p:nvPr>
        </p:nvSpPr>
        <p:spPr/>
        <p:txBody>
          <a:bodyPr/>
          <a:lstStyle/>
          <a:p>
            <a:fld id="{DFDF98CC-160E-494C-8C3C-8CDC5FA257DE}" type="slidenum">
              <a:rPr lang="en-US" smtClean="0"/>
              <a:t>10</a:t>
            </a:fld>
            <a:endParaRPr lang="en-US"/>
          </a:p>
        </p:txBody>
      </p:sp>
    </p:spTree>
    <p:extLst>
      <p:ext uri="{BB962C8B-B14F-4D97-AF65-F5344CB8AC3E}">
        <p14:creationId xmlns:p14="http://schemas.microsoft.com/office/powerpoint/2010/main" val="74603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513-FD63-E023-36E8-271A91AA85DF}"/>
              </a:ext>
            </a:extLst>
          </p:cNvPr>
          <p:cNvSpPr>
            <a:spLocks noGrp="1"/>
          </p:cNvSpPr>
          <p:nvPr>
            <p:ph type="title"/>
          </p:nvPr>
        </p:nvSpPr>
        <p:spPr/>
        <p:txBody>
          <a:bodyPr vert="horz" lIns="91440" tIns="45720" rIns="91440" bIns="45720" rtlCol="0" anchor="t">
            <a:noAutofit/>
          </a:bodyPr>
          <a:lstStyle/>
          <a:p>
            <a:r>
              <a:rPr lang="en-US" sz="2800">
                <a:solidFill>
                  <a:schemeClr val="bg2">
                    <a:lumMod val="75000"/>
                  </a:schemeClr>
                </a:solidFill>
              </a:rPr>
              <a:t>Background, Motivation, </a:t>
            </a:r>
            <a:r>
              <a:rPr lang="en-US" sz="2800">
                <a:highlight>
                  <a:srgbClr val="FFFF00"/>
                </a:highlight>
                <a:ea typeface="+mj-lt"/>
                <a:cs typeface="+mj-lt"/>
              </a:rPr>
              <a:t>Proposed Work</a:t>
            </a:r>
            <a:r>
              <a:rPr lang="en-US" sz="2800">
                <a:solidFill>
                  <a:schemeClr val="bg2">
                    <a:lumMod val="75000"/>
                  </a:schemeClr>
                </a:solidFill>
              </a:rPr>
              <a:t>, Milestones, Limitation</a:t>
            </a:r>
          </a:p>
        </p:txBody>
      </p:sp>
      <p:sp>
        <p:nvSpPr>
          <p:cNvPr id="5" name="TextBox 4">
            <a:extLst>
              <a:ext uri="{FF2B5EF4-FFF2-40B4-BE49-F238E27FC236}">
                <a16:creationId xmlns:a16="http://schemas.microsoft.com/office/drawing/2014/main" id="{9C575ABA-C103-EEB3-D397-244B7B9A7978}"/>
              </a:ext>
            </a:extLst>
          </p:cNvPr>
          <p:cNvSpPr txBox="1"/>
          <p:nvPr/>
        </p:nvSpPr>
        <p:spPr>
          <a:xfrm>
            <a:off x="580035" y="1677287"/>
            <a:ext cx="40516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3"/>
                </a:solidFill>
              </a:rPr>
              <a:t>Attack Evaluation Metric</a:t>
            </a:r>
            <a:endParaRPr lang="en-US" dirty="0"/>
          </a:p>
        </p:txBody>
      </p:sp>
      <p:graphicFrame>
        <p:nvGraphicFramePr>
          <p:cNvPr id="10" name="Table 10">
            <a:extLst>
              <a:ext uri="{FF2B5EF4-FFF2-40B4-BE49-F238E27FC236}">
                <a16:creationId xmlns:a16="http://schemas.microsoft.com/office/drawing/2014/main" id="{5F503CC9-1466-FCB8-B226-EE855B221027}"/>
              </a:ext>
            </a:extLst>
          </p:cNvPr>
          <p:cNvGraphicFramePr>
            <a:graphicFrameLocks noGrp="1"/>
          </p:cNvGraphicFramePr>
          <p:nvPr>
            <p:extLst>
              <p:ext uri="{D42A27DB-BD31-4B8C-83A1-F6EECF244321}">
                <p14:modId xmlns:p14="http://schemas.microsoft.com/office/powerpoint/2010/main" val="3585734007"/>
              </p:ext>
            </p:extLst>
          </p:nvPr>
        </p:nvGraphicFramePr>
        <p:xfrm>
          <a:off x="1491793" y="2434167"/>
          <a:ext cx="10408588" cy="3068760"/>
        </p:xfrm>
        <a:graphic>
          <a:graphicData uri="http://schemas.openxmlformats.org/drawingml/2006/table">
            <a:tbl>
              <a:tblPr firstRow="1" bandRow="1">
                <a:tableStyleId>{073A0DAA-6AF3-43AB-8588-CEC1D06C72B9}</a:tableStyleId>
              </a:tblPr>
              <a:tblGrid>
                <a:gridCol w="1918227">
                  <a:extLst>
                    <a:ext uri="{9D8B030D-6E8A-4147-A177-3AD203B41FA5}">
                      <a16:colId xmlns:a16="http://schemas.microsoft.com/office/drawing/2014/main" val="1023678360"/>
                    </a:ext>
                  </a:extLst>
                </a:gridCol>
                <a:gridCol w="1266248">
                  <a:extLst>
                    <a:ext uri="{9D8B030D-6E8A-4147-A177-3AD203B41FA5}">
                      <a16:colId xmlns:a16="http://schemas.microsoft.com/office/drawing/2014/main" val="4103803516"/>
                    </a:ext>
                  </a:extLst>
                </a:gridCol>
                <a:gridCol w="1592240">
                  <a:extLst>
                    <a:ext uri="{9D8B030D-6E8A-4147-A177-3AD203B41FA5}">
                      <a16:colId xmlns:a16="http://schemas.microsoft.com/office/drawing/2014/main" val="246927044"/>
                    </a:ext>
                  </a:extLst>
                </a:gridCol>
                <a:gridCol w="1592240">
                  <a:extLst>
                    <a:ext uri="{9D8B030D-6E8A-4147-A177-3AD203B41FA5}">
                      <a16:colId xmlns:a16="http://schemas.microsoft.com/office/drawing/2014/main" val="3040018341"/>
                    </a:ext>
                  </a:extLst>
                </a:gridCol>
                <a:gridCol w="1592240">
                  <a:extLst>
                    <a:ext uri="{9D8B030D-6E8A-4147-A177-3AD203B41FA5}">
                      <a16:colId xmlns:a16="http://schemas.microsoft.com/office/drawing/2014/main" val="3989203956"/>
                    </a:ext>
                  </a:extLst>
                </a:gridCol>
                <a:gridCol w="1098019">
                  <a:extLst>
                    <a:ext uri="{9D8B030D-6E8A-4147-A177-3AD203B41FA5}">
                      <a16:colId xmlns:a16="http://schemas.microsoft.com/office/drawing/2014/main" val="1799305012"/>
                    </a:ext>
                  </a:extLst>
                </a:gridCol>
                <a:gridCol w="1349374">
                  <a:extLst>
                    <a:ext uri="{9D8B030D-6E8A-4147-A177-3AD203B41FA5}">
                      <a16:colId xmlns:a16="http://schemas.microsoft.com/office/drawing/2014/main" val="1213086250"/>
                    </a:ext>
                  </a:extLst>
                </a:gridCol>
              </a:tblGrid>
              <a:tr h="1022920">
                <a:tc>
                  <a:txBody>
                    <a:bodyPr/>
                    <a:lstStyle/>
                    <a:p>
                      <a:pPr lvl="0" algn="ctr">
                        <a:buNone/>
                      </a:pPr>
                      <a:r>
                        <a:rPr lang="en-US" dirty="0"/>
                        <a:t>Confidentiality</a:t>
                      </a:r>
                    </a:p>
                  </a:txBody>
                  <a:tcPr/>
                </a:tc>
                <a:tc>
                  <a:txBody>
                    <a:bodyPr/>
                    <a:lstStyle/>
                    <a:p>
                      <a:pPr algn="ctr"/>
                      <a:r>
                        <a:rPr lang="en-US" dirty="0"/>
                        <a:t>Integrity</a:t>
                      </a:r>
                    </a:p>
                  </a:txBody>
                  <a:tcPr/>
                </a:tc>
                <a:tc>
                  <a:txBody>
                    <a:bodyPr/>
                    <a:lstStyle/>
                    <a:p>
                      <a:pPr algn="ctr"/>
                      <a:r>
                        <a:rPr lang="en-US" dirty="0"/>
                        <a:t>Availability</a:t>
                      </a:r>
                    </a:p>
                  </a:txBody>
                  <a:tcPr/>
                </a:tc>
                <a:tc>
                  <a:txBody>
                    <a:bodyPr/>
                    <a:lstStyle/>
                    <a:p>
                      <a:pPr algn="ctr"/>
                      <a:r>
                        <a:rPr lang="en-US" dirty="0"/>
                        <a:t>Authenticity</a:t>
                      </a:r>
                    </a:p>
                  </a:txBody>
                  <a:tcPr/>
                </a:tc>
                <a:tc>
                  <a:txBody>
                    <a:bodyPr/>
                    <a:lstStyle/>
                    <a:p>
                      <a:pPr algn="ctr"/>
                      <a:r>
                        <a:rPr lang="en-US" dirty="0"/>
                        <a:t>Detection</a:t>
                      </a:r>
                    </a:p>
                  </a:txBody>
                  <a:tcPr/>
                </a:tc>
                <a:tc>
                  <a:txBody>
                    <a:bodyPr/>
                    <a:lstStyle/>
                    <a:p>
                      <a:pPr algn="ctr"/>
                      <a:r>
                        <a:rPr lang="en-US" dirty="0"/>
                        <a:t>Delay</a:t>
                      </a:r>
                    </a:p>
                  </a:txBody>
                  <a:tcPr/>
                </a:tc>
                <a:tc>
                  <a:txBody>
                    <a:bodyPr/>
                    <a:lstStyle/>
                    <a:p>
                      <a:pPr algn="ctr"/>
                      <a:r>
                        <a:rPr lang="en-US" dirty="0"/>
                        <a:t>Response</a:t>
                      </a:r>
                    </a:p>
                  </a:txBody>
                  <a:tcPr/>
                </a:tc>
                <a:extLst>
                  <a:ext uri="{0D108BD9-81ED-4DB2-BD59-A6C34878D82A}">
                    <a16:rowId xmlns:a16="http://schemas.microsoft.com/office/drawing/2014/main" val="1244370876"/>
                  </a:ext>
                </a:extLst>
              </a:tr>
              <a:tr h="409168">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769635095"/>
                  </a:ext>
                </a:extLst>
              </a:tr>
              <a:tr h="409168">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729930112"/>
                  </a:ext>
                </a:extLst>
              </a:tr>
              <a:tr h="409168">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380546792"/>
                  </a:ext>
                </a:extLst>
              </a:tr>
              <a:tr h="409168">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273494084"/>
                  </a:ext>
                </a:extLst>
              </a:tr>
              <a:tr h="409168">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4044236542"/>
                  </a:ext>
                </a:extLst>
              </a:tr>
            </a:tbl>
          </a:graphicData>
        </a:graphic>
      </p:graphicFrame>
      <p:sp>
        <p:nvSpPr>
          <p:cNvPr id="3" name="TextBox 2">
            <a:extLst>
              <a:ext uri="{FF2B5EF4-FFF2-40B4-BE49-F238E27FC236}">
                <a16:creationId xmlns:a16="http://schemas.microsoft.com/office/drawing/2014/main" id="{FDBB3296-CD40-9312-3770-C41FF5787893}"/>
              </a:ext>
            </a:extLst>
          </p:cNvPr>
          <p:cNvSpPr txBox="1"/>
          <p:nvPr/>
        </p:nvSpPr>
        <p:spPr>
          <a:xfrm>
            <a:off x="291619" y="3429000"/>
            <a:ext cx="1162878" cy="338554"/>
          </a:xfrm>
          <a:prstGeom prst="rect">
            <a:avLst/>
          </a:prstGeom>
          <a:noFill/>
        </p:spPr>
        <p:txBody>
          <a:bodyPr wrap="square" rtlCol="0">
            <a:spAutoFit/>
          </a:bodyPr>
          <a:lstStyle/>
          <a:p>
            <a:r>
              <a:rPr lang="en-CA" sz="1600" dirty="0"/>
              <a:t>Face Swap</a:t>
            </a:r>
          </a:p>
        </p:txBody>
      </p:sp>
      <p:sp>
        <p:nvSpPr>
          <p:cNvPr id="6" name="TextBox 5">
            <a:extLst>
              <a:ext uri="{FF2B5EF4-FFF2-40B4-BE49-F238E27FC236}">
                <a16:creationId xmlns:a16="http://schemas.microsoft.com/office/drawing/2014/main" id="{8492492D-8EDD-8A4D-816B-495EF34BBE00}"/>
              </a:ext>
            </a:extLst>
          </p:cNvPr>
          <p:cNvSpPr txBox="1"/>
          <p:nvPr/>
        </p:nvSpPr>
        <p:spPr>
          <a:xfrm>
            <a:off x="291619" y="3879574"/>
            <a:ext cx="1162878" cy="338554"/>
          </a:xfrm>
          <a:prstGeom prst="rect">
            <a:avLst/>
          </a:prstGeom>
          <a:noFill/>
        </p:spPr>
        <p:txBody>
          <a:bodyPr wrap="square" rtlCol="0">
            <a:spAutoFit/>
          </a:bodyPr>
          <a:lstStyle/>
          <a:p>
            <a:r>
              <a:rPr lang="en-CA" sz="1600" dirty="0"/>
              <a:t>Morphing</a:t>
            </a:r>
          </a:p>
        </p:txBody>
      </p:sp>
      <p:sp>
        <p:nvSpPr>
          <p:cNvPr id="7" name="TextBox 6">
            <a:extLst>
              <a:ext uri="{FF2B5EF4-FFF2-40B4-BE49-F238E27FC236}">
                <a16:creationId xmlns:a16="http://schemas.microsoft.com/office/drawing/2014/main" id="{3A92F33F-6982-3F6A-29DD-01343A5BFA0B}"/>
              </a:ext>
            </a:extLst>
          </p:cNvPr>
          <p:cNvSpPr txBox="1"/>
          <p:nvPr/>
        </p:nvSpPr>
        <p:spPr>
          <a:xfrm>
            <a:off x="299098" y="4318940"/>
            <a:ext cx="1162878" cy="338554"/>
          </a:xfrm>
          <a:prstGeom prst="rect">
            <a:avLst/>
          </a:prstGeom>
          <a:noFill/>
        </p:spPr>
        <p:txBody>
          <a:bodyPr wrap="square" rtlCol="0">
            <a:spAutoFit/>
          </a:bodyPr>
          <a:lstStyle/>
          <a:p>
            <a:r>
              <a:rPr lang="en-CA" sz="1600" dirty="0"/>
              <a:t>Deep Fake</a:t>
            </a:r>
          </a:p>
        </p:txBody>
      </p:sp>
      <p:sp>
        <p:nvSpPr>
          <p:cNvPr id="8" name="TextBox 7">
            <a:extLst>
              <a:ext uri="{FF2B5EF4-FFF2-40B4-BE49-F238E27FC236}">
                <a16:creationId xmlns:a16="http://schemas.microsoft.com/office/drawing/2014/main" id="{1A6CECC9-24DE-4ABA-A5F4-E337F7532029}"/>
              </a:ext>
            </a:extLst>
          </p:cNvPr>
          <p:cNvSpPr txBox="1"/>
          <p:nvPr/>
        </p:nvSpPr>
        <p:spPr>
          <a:xfrm>
            <a:off x="139148" y="4758306"/>
            <a:ext cx="1315349" cy="338554"/>
          </a:xfrm>
          <a:prstGeom prst="rect">
            <a:avLst/>
          </a:prstGeom>
          <a:noFill/>
        </p:spPr>
        <p:txBody>
          <a:bodyPr wrap="square" rtlCol="0">
            <a:spAutoFit/>
          </a:bodyPr>
          <a:lstStyle/>
          <a:p>
            <a:r>
              <a:rPr lang="en-CA" sz="1600" dirty="0"/>
              <a:t>Presentation</a:t>
            </a:r>
          </a:p>
        </p:txBody>
      </p:sp>
      <p:sp>
        <p:nvSpPr>
          <p:cNvPr id="9" name="TextBox 8">
            <a:extLst>
              <a:ext uri="{FF2B5EF4-FFF2-40B4-BE49-F238E27FC236}">
                <a16:creationId xmlns:a16="http://schemas.microsoft.com/office/drawing/2014/main" id="{EA2BD4D1-AF93-7603-542D-B0E2B7560234}"/>
              </a:ext>
            </a:extLst>
          </p:cNvPr>
          <p:cNvSpPr txBox="1"/>
          <p:nvPr/>
        </p:nvSpPr>
        <p:spPr>
          <a:xfrm>
            <a:off x="176444" y="5141298"/>
            <a:ext cx="1315349" cy="338554"/>
          </a:xfrm>
          <a:prstGeom prst="rect">
            <a:avLst/>
          </a:prstGeom>
          <a:noFill/>
        </p:spPr>
        <p:txBody>
          <a:bodyPr wrap="square" rtlCol="0">
            <a:spAutoFit/>
          </a:bodyPr>
          <a:lstStyle/>
          <a:p>
            <a:r>
              <a:rPr lang="en-CA" sz="1600" dirty="0"/>
              <a:t>Master Face</a:t>
            </a:r>
          </a:p>
        </p:txBody>
      </p:sp>
      <p:sp>
        <p:nvSpPr>
          <p:cNvPr id="4" name="Slide Number Placeholder 3">
            <a:extLst>
              <a:ext uri="{FF2B5EF4-FFF2-40B4-BE49-F238E27FC236}">
                <a16:creationId xmlns:a16="http://schemas.microsoft.com/office/drawing/2014/main" id="{7BBBC9D6-9DFD-5EFC-BE0E-DBB2399E1507}"/>
              </a:ext>
            </a:extLst>
          </p:cNvPr>
          <p:cNvSpPr>
            <a:spLocks noGrp="1"/>
          </p:cNvSpPr>
          <p:nvPr>
            <p:ph type="sldNum" sz="quarter" idx="12"/>
          </p:nvPr>
        </p:nvSpPr>
        <p:spPr/>
        <p:txBody>
          <a:bodyPr/>
          <a:lstStyle/>
          <a:p>
            <a:fld id="{DFDF98CC-160E-494C-8C3C-8CDC5FA257DE}" type="slidenum">
              <a:rPr lang="en-US" smtClean="0"/>
              <a:t>11</a:t>
            </a:fld>
            <a:endParaRPr lang="en-US"/>
          </a:p>
        </p:txBody>
      </p:sp>
    </p:spTree>
    <p:extLst>
      <p:ext uri="{BB962C8B-B14F-4D97-AF65-F5344CB8AC3E}">
        <p14:creationId xmlns:p14="http://schemas.microsoft.com/office/powerpoint/2010/main" val="2615752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34B58009-A790-1FA7-9289-C9A8DB9DF451}"/>
              </a:ext>
            </a:extLst>
          </p:cNvPr>
          <p:cNvGraphicFramePr>
            <a:graphicFrameLocks noGrp="1"/>
          </p:cNvGraphicFramePr>
          <p:nvPr>
            <p:extLst>
              <p:ext uri="{D42A27DB-BD31-4B8C-83A1-F6EECF244321}">
                <p14:modId xmlns:p14="http://schemas.microsoft.com/office/powerpoint/2010/main" val="3786921390"/>
              </p:ext>
            </p:extLst>
          </p:nvPr>
        </p:nvGraphicFramePr>
        <p:xfrm>
          <a:off x="683666" y="1714344"/>
          <a:ext cx="10551892" cy="3903160"/>
        </p:xfrm>
        <a:graphic>
          <a:graphicData uri="http://schemas.openxmlformats.org/drawingml/2006/table">
            <a:tbl>
              <a:tblPr firstRow="1" bandRow="1">
                <a:tableStyleId>{5C22544A-7EE6-4342-B048-85BDC9FD1C3A}</a:tableStyleId>
              </a:tblPr>
              <a:tblGrid>
                <a:gridCol w="3562513">
                  <a:extLst>
                    <a:ext uri="{9D8B030D-6E8A-4147-A177-3AD203B41FA5}">
                      <a16:colId xmlns:a16="http://schemas.microsoft.com/office/drawing/2014/main" val="3961317261"/>
                    </a:ext>
                  </a:extLst>
                </a:gridCol>
                <a:gridCol w="1828800">
                  <a:extLst>
                    <a:ext uri="{9D8B030D-6E8A-4147-A177-3AD203B41FA5}">
                      <a16:colId xmlns:a16="http://schemas.microsoft.com/office/drawing/2014/main" val="114430879"/>
                    </a:ext>
                  </a:extLst>
                </a:gridCol>
                <a:gridCol w="1708258">
                  <a:extLst>
                    <a:ext uri="{9D8B030D-6E8A-4147-A177-3AD203B41FA5}">
                      <a16:colId xmlns:a16="http://schemas.microsoft.com/office/drawing/2014/main" val="3339568828"/>
                    </a:ext>
                  </a:extLst>
                </a:gridCol>
                <a:gridCol w="1625552">
                  <a:extLst>
                    <a:ext uri="{9D8B030D-6E8A-4147-A177-3AD203B41FA5}">
                      <a16:colId xmlns:a16="http://schemas.microsoft.com/office/drawing/2014/main" val="2557028979"/>
                    </a:ext>
                  </a:extLst>
                </a:gridCol>
                <a:gridCol w="1826769">
                  <a:extLst>
                    <a:ext uri="{9D8B030D-6E8A-4147-A177-3AD203B41FA5}">
                      <a16:colId xmlns:a16="http://schemas.microsoft.com/office/drawing/2014/main" val="4008648531"/>
                    </a:ext>
                  </a:extLst>
                </a:gridCol>
              </a:tblGrid>
              <a:tr h="407885">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solidFill>
                            <a:schemeClr val="tx1"/>
                          </a:solidFill>
                        </a:rPr>
                        <a:t>January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a:solidFill>
                            <a:schemeClr val="tx1"/>
                          </a:solidFill>
                        </a:rPr>
                        <a:t>February</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a:solidFill>
                            <a:schemeClr val="tx1"/>
                          </a:solidFill>
                        </a:rPr>
                        <a:t>March</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a:solidFill>
                            <a:schemeClr val="tx1"/>
                          </a:solidFill>
                        </a:rPr>
                        <a:t>April</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03610542"/>
                  </a:ext>
                </a:extLst>
              </a:tr>
              <a:tr h="407885">
                <a:tc>
                  <a:txBody>
                    <a:bodyPr/>
                    <a:lstStyle/>
                    <a:p>
                      <a:pPr algn="ctr"/>
                      <a:r>
                        <a:rPr lang="en-CA" sz="1800" b="0" i="0" kern="1200">
                          <a:solidFill>
                            <a:schemeClr val="dk1"/>
                          </a:solidFill>
                          <a:effectLst/>
                          <a:latin typeface="+mn-lt"/>
                          <a:ea typeface="+mn-ea"/>
                          <a:cs typeface="+mn-cs"/>
                        </a:rPr>
                        <a:t>Project Planning</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708324"/>
                  </a:ext>
                </a:extLst>
              </a:tr>
              <a:tr h="407885">
                <a:tc>
                  <a:txBody>
                    <a:bodyPr/>
                    <a:lstStyle/>
                    <a:p>
                      <a:pPr algn="ctr"/>
                      <a:r>
                        <a:rPr lang="en-CA" sz="1800" b="0" i="0" kern="1200">
                          <a:solidFill>
                            <a:schemeClr val="dk1"/>
                          </a:solidFill>
                          <a:effectLst/>
                          <a:latin typeface="+mn-lt"/>
                          <a:ea typeface="+mn-ea"/>
                          <a:cs typeface="+mn-cs"/>
                        </a:rPr>
                        <a:t>Literature Review</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4889222"/>
                  </a:ext>
                </a:extLst>
              </a:tr>
              <a:tr h="407885">
                <a:tc>
                  <a:txBody>
                    <a:bodyPr/>
                    <a:lstStyle/>
                    <a:p>
                      <a:pPr algn="ctr"/>
                      <a:r>
                        <a:rPr lang="en-CA" sz="1800" b="0" i="0" kern="1200">
                          <a:solidFill>
                            <a:schemeClr val="dk1"/>
                          </a:solidFill>
                          <a:effectLst/>
                          <a:latin typeface="+mn-lt"/>
                          <a:ea typeface="+mn-ea"/>
                          <a:cs typeface="+mn-cs"/>
                        </a:rPr>
                        <a:t>Paper Selection (Based on project)</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3367822"/>
                  </a:ext>
                </a:extLst>
              </a:tr>
              <a:tr h="407885">
                <a:tc>
                  <a:txBody>
                    <a:bodyPr/>
                    <a:lstStyle/>
                    <a:p>
                      <a:pPr algn="ctr"/>
                      <a:r>
                        <a:rPr lang="en-CA" sz="1800" b="0" i="0" kern="1200">
                          <a:solidFill>
                            <a:schemeClr val="dk1"/>
                          </a:solidFill>
                          <a:effectLst/>
                          <a:latin typeface="+mn-lt"/>
                          <a:ea typeface="+mn-ea"/>
                          <a:cs typeface="+mn-cs"/>
                        </a:rPr>
                        <a:t>Project Design and development</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81454833"/>
                  </a:ext>
                </a:extLst>
              </a:tr>
              <a:tr h="407885">
                <a:tc>
                  <a:txBody>
                    <a:bodyPr/>
                    <a:lstStyle/>
                    <a:p>
                      <a:pPr algn="ctr"/>
                      <a:r>
                        <a:rPr lang="en-CA" sz="1800" b="0" i="0" kern="1200">
                          <a:solidFill>
                            <a:schemeClr val="dk1"/>
                          </a:solidFill>
                          <a:effectLst/>
                          <a:latin typeface="+mn-lt"/>
                          <a:ea typeface="+mn-ea"/>
                          <a:cs typeface="+mn-cs"/>
                        </a:rPr>
                        <a:t>Experimentation</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44467974"/>
                  </a:ext>
                </a:extLst>
              </a:tr>
              <a:tr h="407885">
                <a:tc>
                  <a:txBody>
                    <a:bodyPr/>
                    <a:lstStyle/>
                    <a:p>
                      <a:pPr algn="ctr"/>
                      <a:r>
                        <a:rPr lang="en-CA" sz="1800" b="0" i="0" kern="1200">
                          <a:solidFill>
                            <a:schemeClr val="dk1"/>
                          </a:solidFill>
                          <a:effectLst/>
                          <a:latin typeface="+mn-lt"/>
                          <a:ea typeface="+mn-ea"/>
                          <a:cs typeface="+mn-cs"/>
                        </a:rPr>
                        <a:t>Attack Analysis</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7123607"/>
                  </a:ext>
                </a:extLst>
              </a:tr>
              <a:tr h="407885">
                <a:tc>
                  <a:txBody>
                    <a:bodyPr/>
                    <a:lstStyle/>
                    <a:p>
                      <a:pPr algn="ctr"/>
                      <a:r>
                        <a:rPr lang="en-US"/>
                        <a:t>Articulation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66339878"/>
                  </a:ext>
                </a:extLst>
              </a:tr>
              <a:tr h="407885">
                <a:tc>
                  <a:txBody>
                    <a:bodyPr/>
                    <a:lstStyle/>
                    <a:p>
                      <a:pPr algn="ctr"/>
                      <a:r>
                        <a:rPr lang="en-CA" sz="1800" b="0" i="0" kern="1200">
                          <a:solidFill>
                            <a:schemeClr val="dk1"/>
                          </a:solidFill>
                          <a:effectLst/>
                          <a:latin typeface="+mn-lt"/>
                          <a:ea typeface="+mn-ea"/>
                          <a:cs typeface="+mn-cs"/>
                        </a:rPr>
                        <a:t>Modification to improve security</a:t>
                      </a:r>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0304071"/>
                  </a:ext>
                </a:extLst>
              </a:tr>
            </a:tbl>
          </a:graphicData>
        </a:graphic>
      </p:graphicFrame>
      <p:sp>
        <p:nvSpPr>
          <p:cNvPr id="3" name="Pentagon 2">
            <a:extLst>
              <a:ext uri="{FF2B5EF4-FFF2-40B4-BE49-F238E27FC236}">
                <a16:creationId xmlns:a16="http://schemas.microsoft.com/office/drawing/2014/main" id="{1E0E46E3-E4E1-7555-F1BF-86B01E6D28B7}"/>
              </a:ext>
            </a:extLst>
          </p:cNvPr>
          <p:cNvSpPr/>
          <p:nvPr/>
        </p:nvSpPr>
        <p:spPr>
          <a:xfrm>
            <a:off x="4277957" y="2131936"/>
            <a:ext cx="1818043" cy="355556"/>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tx1"/>
                </a:solidFill>
              </a:rPr>
              <a:t>Selecting the domain</a:t>
            </a:r>
          </a:p>
        </p:txBody>
      </p:sp>
      <p:sp>
        <p:nvSpPr>
          <p:cNvPr id="6" name="Pentagon 5">
            <a:extLst>
              <a:ext uri="{FF2B5EF4-FFF2-40B4-BE49-F238E27FC236}">
                <a16:creationId xmlns:a16="http://schemas.microsoft.com/office/drawing/2014/main" id="{FF1D94A7-FC9B-A142-D8B2-1CB342B5E5AD}"/>
              </a:ext>
            </a:extLst>
          </p:cNvPr>
          <p:cNvSpPr/>
          <p:nvPr/>
        </p:nvSpPr>
        <p:spPr>
          <a:xfrm>
            <a:off x="4277957" y="2568253"/>
            <a:ext cx="3478677" cy="355556"/>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tx1"/>
                </a:solidFill>
              </a:rPr>
              <a:t>Reviewing papers on CPSS</a:t>
            </a:r>
          </a:p>
        </p:txBody>
      </p:sp>
      <p:sp>
        <p:nvSpPr>
          <p:cNvPr id="7" name="Pentagon 6">
            <a:extLst>
              <a:ext uri="{FF2B5EF4-FFF2-40B4-BE49-F238E27FC236}">
                <a16:creationId xmlns:a16="http://schemas.microsoft.com/office/drawing/2014/main" id="{ADF581B5-39C2-7189-D905-7A57D1BDAD30}"/>
              </a:ext>
            </a:extLst>
          </p:cNvPr>
          <p:cNvSpPr/>
          <p:nvPr/>
        </p:nvSpPr>
        <p:spPr>
          <a:xfrm>
            <a:off x="4277957" y="3042466"/>
            <a:ext cx="3478677" cy="355556"/>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tx1"/>
                </a:solidFill>
              </a:rPr>
              <a:t>Selecting papers for presentation</a:t>
            </a:r>
          </a:p>
        </p:txBody>
      </p:sp>
      <p:sp>
        <p:nvSpPr>
          <p:cNvPr id="8" name="Pentagon 7">
            <a:extLst>
              <a:ext uri="{FF2B5EF4-FFF2-40B4-BE49-F238E27FC236}">
                <a16:creationId xmlns:a16="http://schemas.microsoft.com/office/drawing/2014/main" id="{F221F42A-E224-9E75-BAC8-DBA75DFF84C7}"/>
              </a:ext>
            </a:extLst>
          </p:cNvPr>
          <p:cNvSpPr/>
          <p:nvPr/>
        </p:nvSpPr>
        <p:spPr>
          <a:xfrm>
            <a:off x="6096000" y="3580569"/>
            <a:ext cx="3268717" cy="355556"/>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tx1"/>
                </a:solidFill>
              </a:rPr>
              <a:t>Planning the high level design of project</a:t>
            </a:r>
          </a:p>
        </p:txBody>
      </p:sp>
      <p:sp>
        <p:nvSpPr>
          <p:cNvPr id="9" name="Pentagon 8">
            <a:extLst>
              <a:ext uri="{FF2B5EF4-FFF2-40B4-BE49-F238E27FC236}">
                <a16:creationId xmlns:a16="http://schemas.microsoft.com/office/drawing/2014/main" id="{3894FAAB-7125-0C3C-DB22-FC1B37E50765}"/>
              </a:ext>
            </a:extLst>
          </p:cNvPr>
          <p:cNvSpPr/>
          <p:nvPr/>
        </p:nvSpPr>
        <p:spPr>
          <a:xfrm>
            <a:off x="6947339" y="4032237"/>
            <a:ext cx="2443654" cy="355556"/>
          </a:xfrm>
          <a:prstGeom prst="homePlat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tx1"/>
                </a:solidFill>
              </a:rPr>
              <a:t>Selecting test project and attack types</a:t>
            </a:r>
          </a:p>
        </p:txBody>
      </p:sp>
      <p:sp>
        <p:nvSpPr>
          <p:cNvPr id="10" name="Pentagon 9">
            <a:extLst>
              <a:ext uri="{FF2B5EF4-FFF2-40B4-BE49-F238E27FC236}">
                <a16:creationId xmlns:a16="http://schemas.microsoft.com/office/drawing/2014/main" id="{4248A004-1D6B-ACED-A8AB-B50E0F39A056}"/>
              </a:ext>
            </a:extLst>
          </p:cNvPr>
          <p:cNvSpPr/>
          <p:nvPr/>
        </p:nvSpPr>
        <p:spPr>
          <a:xfrm>
            <a:off x="7840718" y="4451270"/>
            <a:ext cx="1550276" cy="355556"/>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tx1"/>
                </a:solidFill>
              </a:rPr>
              <a:t>Trying different attacks</a:t>
            </a:r>
          </a:p>
        </p:txBody>
      </p:sp>
      <p:sp>
        <p:nvSpPr>
          <p:cNvPr id="12" name="Pentagon 11">
            <a:extLst>
              <a:ext uri="{FF2B5EF4-FFF2-40B4-BE49-F238E27FC236}">
                <a16:creationId xmlns:a16="http://schemas.microsoft.com/office/drawing/2014/main" id="{82270504-12D9-281C-1454-F3842931F250}"/>
              </a:ext>
            </a:extLst>
          </p:cNvPr>
          <p:cNvSpPr/>
          <p:nvPr/>
        </p:nvSpPr>
        <p:spPr>
          <a:xfrm>
            <a:off x="7840718" y="4856609"/>
            <a:ext cx="1550276" cy="355556"/>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tx1"/>
                </a:solidFill>
              </a:rPr>
              <a:t>Complete the writeups</a:t>
            </a:r>
          </a:p>
        </p:txBody>
      </p:sp>
      <p:sp>
        <p:nvSpPr>
          <p:cNvPr id="13" name="Pentagon 12">
            <a:extLst>
              <a:ext uri="{FF2B5EF4-FFF2-40B4-BE49-F238E27FC236}">
                <a16:creationId xmlns:a16="http://schemas.microsoft.com/office/drawing/2014/main" id="{05D1ED01-D8EB-BA33-43C3-4C583B0E3906}"/>
              </a:ext>
            </a:extLst>
          </p:cNvPr>
          <p:cNvSpPr/>
          <p:nvPr/>
        </p:nvSpPr>
        <p:spPr>
          <a:xfrm>
            <a:off x="9502008" y="5237056"/>
            <a:ext cx="1733550" cy="355556"/>
          </a:xfrm>
          <a:prstGeom prst="homePlat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000">
                <a:solidFill>
                  <a:schemeClr val="tx1"/>
                </a:solidFill>
              </a:rPr>
              <a:t>Introduce security in project</a:t>
            </a:r>
          </a:p>
        </p:txBody>
      </p:sp>
      <p:sp>
        <p:nvSpPr>
          <p:cNvPr id="17" name="Title 1">
            <a:extLst>
              <a:ext uri="{FF2B5EF4-FFF2-40B4-BE49-F238E27FC236}">
                <a16:creationId xmlns:a16="http://schemas.microsoft.com/office/drawing/2014/main" id="{5F1C239B-4E47-9381-5075-74D4387D35B5}"/>
              </a:ext>
            </a:extLst>
          </p:cNvPr>
          <p:cNvSpPr>
            <a:spLocks noGrp="1"/>
          </p:cNvSpPr>
          <p:nvPr>
            <p:ph type="title"/>
          </p:nvPr>
        </p:nvSpPr>
        <p:spPr>
          <a:xfrm>
            <a:off x="517869" y="978119"/>
            <a:ext cx="11165481" cy="1073056"/>
          </a:xfrm>
        </p:spPr>
        <p:txBody>
          <a:bodyPr vert="horz" lIns="91440" tIns="45720" rIns="91440" bIns="45720" rtlCol="0" anchor="t">
            <a:noAutofit/>
          </a:bodyPr>
          <a:lstStyle/>
          <a:p>
            <a:r>
              <a:rPr lang="en-US" sz="2800">
                <a:solidFill>
                  <a:schemeClr val="bg2">
                    <a:lumMod val="75000"/>
                  </a:schemeClr>
                </a:solidFill>
              </a:rPr>
              <a:t>Background, Motivation, </a:t>
            </a:r>
            <a:r>
              <a:rPr lang="en-US" sz="2800">
                <a:solidFill>
                  <a:schemeClr val="bg2">
                    <a:lumMod val="75000"/>
                  </a:schemeClr>
                </a:solidFill>
                <a:ea typeface="+mj-lt"/>
                <a:cs typeface="+mj-lt"/>
              </a:rPr>
              <a:t>Proposed Work</a:t>
            </a:r>
            <a:r>
              <a:rPr lang="en-US" sz="2800">
                <a:solidFill>
                  <a:schemeClr val="bg2">
                    <a:lumMod val="75000"/>
                  </a:schemeClr>
                </a:solidFill>
              </a:rPr>
              <a:t>, </a:t>
            </a:r>
            <a:r>
              <a:rPr lang="en-US" sz="2800">
                <a:highlight>
                  <a:srgbClr val="FFFF00"/>
                </a:highlight>
              </a:rPr>
              <a:t>Milestones</a:t>
            </a:r>
            <a:r>
              <a:rPr lang="en-US" sz="2800">
                <a:solidFill>
                  <a:schemeClr val="bg2">
                    <a:lumMod val="75000"/>
                  </a:schemeClr>
                </a:solidFill>
              </a:rPr>
              <a:t>, Limitation</a:t>
            </a:r>
          </a:p>
        </p:txBody>
      </p:sp>
      <p:sp>
        <p:nvSpPr>
          <p:cNvPr id="4" name="Slide Number Placeholder 3">
            <a:extLst>
              <a:ext uri="{FF2B5EF4-FFF2-40B4-BE49-F238E27FC236}">
                <a16:creationId xmlns:a16="http://schemas.microsoft.com/office/drawing/2014/main" id="{5AD62C37-EC03-0FD2-8D28-FEFEEC8FC5FB}"/>
              </a:ext>
            </a:extLst>
          </p:cNvPr>
          <p:cNvSpPr>
            <a:spLocks noGrp="1"/>
          </p:cNvSpPr>
          <p:nvPr>
            <p:ph type="sldNum" sz="quarter" idx="12"/>
          </p:nvPr>
        </p:nvSpPr>
        <p:spPr/>
        <p:txBody>
          <a:bodyPr/>
          <a:lstStyle/>
          <a:p>
            <a:fld id="{DFDF98CC-160E-494C-8C3C-8CDC5FA257DE}" type="slidenum">
              <a:rPr lang="en-US" smtClean="0"/>
              <a:t>12</a:t>
            </a:fld>
            <a:endParaRPr lang="en-US"/>
          </a:p>
        </p:txBody>
      </p:sp>
    </p:spTree>
    <p:extLst>
      <p:ext uri="{BB962C8B-B14F-4D97-AF65-F5344CB8AC3E}">
        <p14:creationId xmlns:p14="http://schemas.microsoft.com/office/powerpoint/2010/main" val="2325849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627822-00FB-0D00-8B79-CB034E7460CD}"/>
              </a:ext>
            </a:extLst>
          </p:cNvPr>
          <p:cNvSpPr>
            <a:spLocks noGrp="1"/>
          </p:cNvSpPr>
          <p:nvPr>
            <p:ph type="title"/>
          </p:nvPr>
        </p:nvSpPr>
        <p:spPr>
          <a:xfrm>
            <a:off x="517869" y="789278"/>
            <a:ext cx="11165481" cy="1073056"/>
          </a:xfrm>
        </p:spPr>
        <p:txBody>
          <a:bodyPr/>
          <a:lstStyle/>
          <a:p>
            <a:r>
              <a:rPr lang="en-US" dirty="0"/>
              <a:t>Summary</a:t>
            </a:r>
          </a:p>
        </p:txBody>
      </p:sp>
      <p:pic>
        <p:nvPicPr>
          <p:cNvPr id="8" name="Picture 7">
            <a:extLst>
              <a:ext uri="{FF2B5EF4-FFF2-40B4-BE49-F238E27FC236}">
                <a16:creationId xmlns:a16="http://schemas.microsoft.com/office/drawing/2014/main" id="{27A26954-3708-AEB2-6152-B48D06798939}"/>
              </a:ext>
            </a:extLst>
          </p:cNvPr>
          <p:cNvPicPr>
            <a:picLocks noChangeAspect="1"/>
          </p:cNvPicPr>
          <p:nvPr/>
        </p:nvPicPr>
        <p:blipFill>
          <a:blip r:embed="rId2"/>
          <a:stretch>
            <a:fillRect/>
          </a:stretch>
        </p:blipFill>
        <p:spPr>
          <a:xfrm>
            <a:off x="517870" y="1815331"/>
            <a:ext cx="4680296" cy="22633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B659F6A9-BAF4-B00B-DFDA-1DAA4BF3E7E1}"/>
              </a:ext>
            </a:extLst>
          </p:cNvPr>
          <p:cNvPicPr>
            <a:picLocks noChangeAspect="1"/>
          </p:cNvPicPr>
          <p:nvPr/>
        </p:nvPicPr>
        <p:blipFill>
          <a:blip r:embed="rId3"/>
          <a:stretch>
            <a:fillRect/>
          </a:stretch>
        </p:blipFill>
        <p:spPr>
          <a:xfrm>
            <a:off x="5875973" y="1788597"/>
            <a:ext cx="5129569" cy="23168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8BC5E368-5360-F584-DDC1-E6FAF3771129}"/>
              </a:ext>
            </a:extLst>
          </p:cNvPr>
          <p:cNvPicPr>
            <a:picLocks noChangeAspect="1"/>
          </p:cNvPicPr>
          <p:nvPr/>
        </p:nvPicPr>
        <p:blipFill>
          <a:blip r:embed="rId4"/>
          <a:stretch>
            <a:fillRect/>
          </a:stretch>
        </p:blipFill>
        <p:spPr>
          <a:xfrm>
            <a:off x="2858018" y="4388798"/>
            <a:ext cx="5717216" cy="23499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a:extLst>
              <a:ext uri="{FF2B5EF4-FFF2-40B4-BE49-F238E27FC236}">
                <a16:creationId xmlns:a16="http://schemas.microsoft.com/office/drawing/2014/main" id="{6C9F227E-D669-22BA-9276-C9EECBBD62B1}"/>
              </a:ext>
            </a:extLst>
          </p:cNvPr>
          <p:cNvSpPr>
            <a:spLocks noGrp="1"/>
          </p:cNvSpPr>
          <p:nvPr>
            <p:ph type="sldNum" sz="quarter" idx="12"/>
          </p:nvPr>
        </p:nvSpPr>
        <p:spPr/>
        <p:txBody>
          <a:bodyPr/>
          <a:lstStyle/>
          <a:p>
            <a:fld id="{DFDF98CC-160E-494C-8C3C-8CDC5FA257DE}" type="slidenum">
              <a:rPr lang="en-US" smtClean="0"/>
              <a:t>13</a:t>
            </a:fld>
            <a:endParaRPr lang="en-US"/>
          </a:p>
        </p:txBody>
      </p:sp>
    </p:spTree>
    <p:extLst>
      <p:ext uri="{BB962C8B-B14F-4D97-AF65-F5344CB8AC3E}">
        <p14:creationId xmlns:p14="http://schemas.microsoft.com/office/powerpoint/2010/main" val="401828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300E-7EA2-DB78-DADA-292605BE3F71}"/>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95F36DC7-4042-684A-C879-69E070E2628F}"/>
              </a:ext>
            </a:extLst>
          </p:cNvPr>
          <p:cNvSpPr>
            <a:spLocks noGrp="1"/>
          </p:cNvSpPr>
          <p:nvPr>
            <p:ph type="body" idx="1"/>
          </p:nvPr>
        </p:nvSpPr>
        <p:spPr>
          <a:xfrm>
            <a:off x="517870" y="2178908"/>
            <a:ext cx="11168607" cy="4497752"/>
          </a:xfrm>
        </p:spPr>
        <p:txBody>
          <a:bodyPr vert="horz" lIns="91440" tIns="45720" rIns="91440" bIns="45720" rtlCol="0" anchor="b">
            <a:noAutofit/>
          </a:bodyPr>
          <a:lstStyle/>
          <a:p>
            <a:pPr marL="457200" indent="-457200">
              <a:buAutoNum type="arabicPeriod"/>
            </a:pPr>
            <a:r>
              <a:rPr lang="en-US" sz="1400" dirty="0"/>
              <a:t>Tang, Yong, et al. "Vehicle detection and recognition for intelligent traffic surveillance system." Multimedia tools and applications 76 (2017): 5817-5832.</a:t>
            </a:r>
          </a:p>
          <a:p>
            <a:pPr marL="457200" indent="-457200">
              <a:buAutoNum type="arabicPeriod"/>
            </a:pPr>
            <a:r>
              <a:rPr lang="en-US" sz="1400" dirty="0"/>
              <a:t>Waseem, Muhammad, et al. "Face recognition for smart door lock system using hierarchical network." 2020 International Conference on Computational Intelligence (ICCI). IEEE, 2020.</a:t>
            </a:r>
          </a:p>
          <a:p>
            <a:pPr marL="457200" indent="-457200">
              <a:buAutoNum type="arabicPeriod"/>
            </a:pPr>
            <a:r>
              <a:rPr lang="en-US" sz="1400" dirty="0"/>
              <a:t>Celine, Jinu. "Face recognition in CCTV systems." 2019 International Conference on Smart Systems and Inventive Technology (ICSSIT). IEEE, 2019.</a:t>
            </a:r>
          </a:p>
          <a:p>
            <a:pPr marL="457200" indent="-457200">
              <a:buAutoNum type="arabicPeriod"/>
            </a:pPr>
            <a:r>
              <a:rPr lang="en-US" sz="1400" dirty="0" err="1"/>
              <a:t>Zuo</a:t>
            </a:r>
            <a:r>
              <a:rPr lang="en-US" sz="1400" dirty="0"/>
              <a:t>, Fei, and P. H. N. De With. "Real-time embedded face recognition for smart home." IEEE transactions on consumer Electronics 51.1 (2005): 183-190.</a:t>
            </a:r>
          </a:p>
          <a:p>
            <a:pPr marL="457200" indent="-457200">
              <a:buAutoNum type="arabicPeriod"/>
            </a:pPr>
            <a:r>
              <a:rPr lang="en-US" sz="1400" dirty="0"/>
              <a:t>Othman, </a:t>
            </a:r>
            <a:r>
              <a:rPr lang="en-US" sz="1400" dirty="0" err="1"/>
              <a:t>Nashwan</a:t>
            </a:r>
            <a:r>
              <a:rPr lang="en-US" sz="1400" dirty="0"/>
              <a:t> Adnan, and Ilhan Aydin. "A face recognition method in the Internet of Things for security applications in smart homes and cities." 2018 6th International Istanbul Smart Grids and Cities Congress and Fair (ICSG). IEEE, 2018.</a:t>
            </a:r>
          </a:p>
          <a:p>
            <a:pPr marL="457200" indent="-457200">
              <a:buAutoNum type="arabicPeriod"/>
            </a:pPr>
            <a:r>
              <a:rPr lang="en-US" sz="1400" dirty="0" err="1"/>
              <a:t>Dargaud</a:t>
            </a:r>
            <a:r>
              <a:rPr lang="en-US" sz="1400" dirty="0"/>
              <a:t>, Laurine, et al. "A Principal Component Analysis-Based Approach for Single Morphing Attack Detection." Proceedings of the IEEE/CVF Winter Conference on Applications of Computer Vision. 2023. </a:t>
            </a:r>
          </a:p>
          <a:p>
            <a:pPr marL="457200" indent="-457200">
              <a:buAutoNum type="arabicPeriod"/>
            </a:pPr>
            <a:r>
              <a:rPr lang="en-US" sz="1400" dirty="0"/>
              <a:t>Zhao, Yuan, et al. "Proactive Deepfake </a:t>
            </a:r>
            <a:r>
              <a:rPr lang="en-US" sz="1400" dirty="0" err="1"/>
              <a:t>Defence</a:t>
            </a:r>
            <a:r>
              <a:rPr lang="en-US" sz="1400" dirty="0"/>
              <a:t> via Identity Watermarking." Proceedings of the IEEE/CVF Winter Conference on Applications of Computer Vision. 2023. </a:t>
            </a:r>
          </a:p>
          <a:p>
            <a:pPr marL="457200" indent="-457200">
              <a:buAutoNum type="arabicPeriod"/>
            </a:pPr>
            <a:r>
              <a:rPr lang="en-US" sz="1400" dirty="0"/>
              <a:t>Nguyen, Huy H., et al. "Master face attacks on face recognition systems." IEEE Transactions on Biometrics, Behavior, and Identity Science 4.3 (2022): 398-411</a:t>
            </a:r>
          </a:p>
        </p:txBody>
      </p:sp>
      <p:sp>
        <p:nvSpPr>
          <p:cNvPr id="4" name="Slide Number Placeholder 3">
            <a:extLst>
              <a:ext uri="{FF2B5EF4-FFF2-40B4-BE49-F238E27FC236}">
                <a16:creationId xmlns:a16="http://schemas.microsoft.com/office/drawing/2014/main" id="{0DEACE68-0F29-F76F-E275-B0A90E6455FD}"/>
              </a:ext>
            </a:extLst>
          </p:cNvPr>
          <p:cNvSpPr>
            <a:spLocks noGrp="1"/>
          </p:cNvSpPr>
          <p:nvPr>
            <p:ph type="sldNum" sz="quarter" idx="12"/>
          </p:nvPr>
        </p:nvSpPr>
        <p:spPr/>
        <p:txBody>
          <a:bodyPr/>
          <a:lstStyle/>
          <a:p>
            <a:fld id="{DFDF98CC-160E-494C-8C3C-8CDC5FA257DE}" type="slidenum">
              <a:rPr lang="en-US" smtClean="0"/>
              <a:t>14</a:t>
            </a:fld>
            <a:endParaRPr lang="en-US"/>
          </a:p>
        </p:txBody>
      </p:sp>
    </p:spTree>
    <p:extLst>
      <p:ext uri="{BB962C8B-B14F-4D97-AF65-F5344CB8AC3E}">
        <p14:creationId xmlns:p14="http://schemas.microsoft.com/office/powerpoint/2010/main" val="1705321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513-FD63-E023-36E8-271A91AA85DF}"/>
              </a:ext>
            </a:extLst>
          </p:cNvPr>
          <p:cNvSpPr>
            <a:spLocks noGrp="1"/>
          </p:cNvSpPr>
          <p:nvPr>
            <p:ph type="title"/>
          </p:nvPr>
        </p:nvSpPr>
        <p:spPr/>
        <p:txBody>
          <a:bodyPr vert="horz" lIns="91440" tIns="45720" rIns="91440" bIns="45720" rtlCol="0" anchor="t">
            <a:noAutofit/>
          </a:bodyPr>
          <a:lstStyle/>
          <a:p>
            <a:r>
              <a:rPr lang="en-US" sz="2800">
                <a:highlight>
                  <a:srgbClr val="FFFF00"/>
                </a:highlight>
              </a:rPr>
              <a:t>Background</a:t>
            </a:r>
            <a:r>
              <a:rPr lang="en-US" sz="2800">
                <a:solidFill>
                  <a:schemeClr val="bg2">
                    <a:lumMod val="75000"/>
                  </a:schemeClr>
                </a:solidFill>
              </a:rPr>
              <a:t>, Motivation, </a:t>
            </a:r>
            <a:r>
              <a:rPr lang="en-US" sz="2800">
                <a:solidFill>
                  <a:schemeClr val="bg2">
                    <a:lumMod val="75000"/>
                  </a:schemeClr>
                </a:solidFill>
                <a:ea typeface="+mj-lt"/>
                <a:cs typeface="+mj-lt"/>
              </a:rPr>
              <a:t>Proposed Work</a:t>
            </a:r>
            <a:r>
              <a:rPr lang="en-US" sz="2800">
                <a:solidFill>
                  <a:schemeClr val="bg2">
                    <a:lumMod val="75000"/>
                  </a:schemeClr>
                </a:solidFill>
              </a:rPr>
              <a:t>, Milestones, Limitation</a:t>
            </a:r>
          </a:p>
        </p:txBody>
      </p:sp>
      <p:sp>
        <p:nvSpPr>
          <p:cNvPr id="7" name="TextBox 6">
            <a:extLst>
              <a:ext uri="{FF2B5EF4-FFF2-40B4-BE49-F238E27FC236}">
                <a16:creationId xmlns:a16="http://schemas.microsoft.com/office/drawing/2014/main" id="{1B16EBC4-6733-FB0B-DEE1-292CE80CF434}"/>
              </a:ext>
            </a:extLst>
          </p:cNvPr>
          <p:cNvSpPr txBox="1"/>
          <p:nvPr/>
        </p:nvSpPr>
        <p:spPr>
          <a:xfrm>
            <a:off x="569452" y="1941870"/>
            <a:ext cx="1270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3"/>
                </a:solidFill>
              </a:rPr>
              <a:t>How ?</a:t>
            </a:r>
          </a:p>
        </p:txBody>
      </p:sp>
      <p:pic>
        <p:nvPicPr>
          <p:cNvPr id="8" name="Picture 8" descr="Icon&#10;&#10;Description automatically generated">
            <a:extLst>
              <a:ext uri="{FF2B5EF4-FFF2-40B4-BE49-F238E27FC236}">
                <a16:creationId xmlns:a16="http://schemas.microsoft.com/office/drawing/2014/main" id="{E716F49A-3A24-B7FC-578A-7B3B8504C8F7}"/>
              </a:ext>
            </a:extLst>
          </p:cNvPr>
          <p:cNvPicPr>
            <a:picLocks noChangeAspect="1"/>
          </p:cNvPicPr>
          <p:nvPr/>
        </p:nvPicPr>
        <p:blipFill>
          <a:blip r:embed="rId2"/>
          <a:stretch>
            <a:fillRect/>
          </a:stretch>
        </p:blipFill>
        <p:spPr>
          <a:xfrm>
            <a:off x="744454" y="3366743"/>
            <a:ext cx="916039" cy="907846"/>
          </a:xfrm>
          <a:prstGeom prst="rect">
            <a:avLst/>
          </a:prstGeom>
        </p:spPr>
      </p:pic>
      <p:pic>
        <p:nvPicPr>
          <p:cNvPr id="13" name="Picture 13" descr="Icon&#10;&#10;Description automatically generated">
            <a:extLst>
              <a:ext uri="{FF2B5EF4-FFF2-40B4-BE49-F238E27FC236}">
                <a16:creationId xmlns:a16="http://schemas.microsoft.com/office/drawing/2014/main" id="{1FCAAA7B-3E5F-7740-2343-6ACABE4B0D58}"/>
              </a:ext>
            </a:extLst>
          </p:cNvPr>
          <p:cNvPicPr>
            <a:picLocks noChangeAspect="1"/>
          </p:cNvPicPr>
          <p:nvPr/>
        </p:nvPicPr>
        <p:blipFill>
          <a:blip r:embed="rId3"/>
          <a:stretch>
            <a:fillRect/>
          </a:stretch>
        </p:blipFill>
        <p:spPr>
          <a:xfrm>
            <a:off x="2473364" y="3302819"/>
            <a:ext cx="1022555" cy="1014362"/>
          </a:xfrm>
          <a:prstGeom prst="rect">
            <a:avLst/>
          </a:prstGeom>
        </p:spPr>
      </p:pic>
      <p:pic>
        <p:nvPicPr>
          <p:cNvPr id="14" name="Picture 14" descr="Icon&#10;&#10;Description automatically generated">
            <a:extLst>
              <a:ext uri="{FF2B5EF4-FFF2-40B4-BE49-F238E27FC236}">
                <a16:creationId xmlns:a16="http://schemas.microsoft.com/office/drawing/2014/main" id="{17C8A630-2307-69C8-C395-999AB4F34C42}"/>
              </a:ext>
            </a:extLst>
          </p:cNvPr>
          <p:cNvPicPr>
            <a:picLocks noChangeAspect="1"/>
          </p:cNvPicPr>
          <p:nvPr/>
        </p:nvPicPr>
        <p:blipFill rotWithShape="1">
          <a:blip r:embed="rId4"/>
          <a:srcRect r="-625" b="24204"/>
          <a:stretch/>
        </p:blipFill>
        <p:spPr>
          <a:xfrm>
            <a:off x="4206596" y="3326696"/>
            <a:ext cx="1317513" cy="980002"/>
          </a:xfrm>
          <a:prstGeom prst="rect">
            <a:avLst/>
          </a:prstGeom>
        </p:spPr>
      </p:pic>
      <p:pic>
        <p:nvPicPr>
          <p:cNvPr id="15" name="Picture 15" descr="Icon&#10;&#10;Description automatically generated">
            <a:extLst>
              <a:ext uri="{FF2B5EF4-FFF2-40B4-BE49-F238E27FC236}">
                <a16:creationId xmlns:a16="http://schemas.microsoft.com/office/drawing/2014/main" id="{068592E0-CBC4-A471-887D-F647BB5281CC}"/>
              </a:ext>
            </a:extLst>
          </p:cNvPr>
          <p:cNvPicPr>
            <a:picLocks noChangeAspect="1"/>
          </p:cNvPicPr>
          <p:nvPr/>
        </p:nvPicPr>
        <p:blipFill>
          <a:blip r:embed="rId5"/>
          <a:stretch>
            <a:fillRect/>
          </a:stretch>
        </p:blipFill>
        <p:spPr>
          <a:xfrm>
            <a:off x="6363208" y="2825277"/>
            <a:ext cx="1981201" cy="1981201"/>
          </a:xfrm>
          <a:prstGeom prst="rect">
            <a:avLst/>
          </a:prstGeom>
        </p:spPr>
      </p:pic>
      <p:pic>
        <p:nvPicPr>
          <p:cNvPr id="16" name="Picture 16" descr="Icon&#10;&#10;Description automatically generated">
            <a:extLst>
              <a:ext uri="{FF2B5EF4-FFF2-40B4-BE49-F238E27FC236}">
                <a16:creationId xmlns:a16="http://schemas.microsoft.com/office/drawing/2014/main" id="{F90A1796-7FF2-3EB4-C383-8F19C2B6FD40}"/>
              </a:ext>
            </a:extLst>
          </p:cNvPr>
          <p:cNvPicPr>
            <a:picLocks noChangeAspect="1"/>
          </p:cNvPicPr>
          <p:nvPr/>
        </p:nvPicPr>
        <p:blipFill>
          <a:blip r:embed="rId6"/>
          <a:stretch>
            <a:fillRect/>
          </a:stretch>
        </p:blipFill>
        <p:spPr>
          <a:xfrm>
            <a:off x="9249246" y="3051164"/>
            <a:ext cx="1522810" cy="1522810"/>
          </a:xfrm>
          <a:prstGeom prst="rect">
            <a:avLst/>
          </a:prstGeom>
        </p:spPr>
      </p:pic>
      <p:cxnSp>
        <p:nvCxnSpPr>
          <p:cNvPr id="17" name="Straight Arrow Connector 16">
            <a:extLst>
              <a:ext uri="{FF2B5EF4-FFF2-40B4-BE49-F238E27FC236}">
                <a16:creationId xmlns:a16="http://schemas.microsoft.com/office/drawing/2014/main" id="{2CE210F2-46A7-EED3-12D8-714FF274F87D}"/>
              </a:ext>
            </a:extLst>
          </p:cNvPr>
          <p:cNvCxnSpPr/>
          <p:nvPr/>
        </p:nvCxnSpPr>
        <p:spPr>
          <a:xfrm flipV="1">
            <a:off x="1662438" y="3842281"/>
            <a:ext cx="837936" cy="31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4ADCCFA0-1C6E-6773-1E9B-9D856B35F093}"/>
              </a:ext>
            </a:extLst>
          </p:cNvPr>
          <p:cNvCxnSpPr>
            <a:cxnSpLocks/>
          </p:cNvCxnSpPr>
          <p:nvPr/>
        </p:nvCxnSpPr>
        <p:spPr>
          <a:xfrm flipV="1">
            <a:off x="3366052" y="3853166"/>
            <a:ext cx="837936" cy="31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A040F096-4570-A7BB-9D35-0F68EA0B07ED}"/>
              </a:ext>
            </a:extLst>
          </p:cNvPr>
          <p:cNvCxnSpPr>
            <a:cxnSpLocks/>
          </p:cNvCxnSpPr>
          <p:nvPr/>
        </p:nvCxnSpPr>
        <p:spPr>
          <a:xfrm flipV="1">
            <a:off x="5521083" y="3841259"/>
            <a:ext cx="837936" cy="31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5AB19ECD-302F-66ED-BEB8-9F0A332342E9}"/>
              </a:ext>
            </a:extLst>
          </p:cNvPr>
          <p:cNvCxnSpPr>
            <a:cxnSpLocks/>
          </p:cNvCxnSpPr>
          <p:nvPr/>
        </p:nvCxnSpPr>
        <p:spPr>
          <a:xfrm flipV="1">
            <a:off x="8378583" y="3805540"/>
            <a:ext cx="837936" cy="31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74FEC5E8-1FC0-0D49-9E18-D1C5457C51E9}"/>
              </a:ext>
            </a:extLst>
          </p:cNvPr>
          <p:cNvSpPr txBox="1"/>
          <p:nvPr/>
        </p:nvSpPr>
        <p:spPr>
          <a:xfrm>
            <a:off x="640474" y="4473465"/>
            <a:ext cx="7225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Input</a:t>
            </a:r>
          </a:p>
        </p:txBody>
      </p:sp>
      <p:sp>
        <p:nvSpPr>
          <p:cNvPr id="24" name="TextBox 23">
            <a:extLst>
              <a:ext uri="{FF2B5EF4-FFF2-40B4-BE49-F238E27FC236}">
                <a16:creationId xmlns:a16="http://schemas.microsoft.com/office/drawing/2014/main" id="{5B675E71-2915-9AB7-B3A3-EFBDAAF23F74}"/>
              </a:ext>
            </a:extLst>
          </p:cNvPr>
          <p:cNvSpPr txBox="1"/>
          <p:nvPr/>
        </p:nvSpPr>
        <p:spPr>
          <a:xfrm>
            <a:off x="2440371" y="4473465"/>
            <a:ext cx="1182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Detection</a:t>
            </a:r>
          </a:p>
        </p:txBody>
      </p:sp>
      <p:sp>
        <p:nvSpPr>
          <p:cNvPr id="25" name="TextBox 24">
            <a:extLst>
              <a:ext uri="{FF2B5EF4-FFF2-40B4-BE49-F238E27FC236}">
                <a16:creationId xmlns:a16="http://schemas.microsoft.com/office/drawing/2014/main" id="{7C92CFEC-F0CF-9384-356F-3C31C0B07F91}"/>
              </a:ext>
            </a:extLst>
          </p:cNvPr>
          <p:cNvSpPr txBox="1"/>
          <p:nvPr/>
        </p:nvSpPr>
        <p:spPr>
          <a:xfrm>
            <a:off x="4279681" y="4473465"/>
            <a:ext cx="1182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Extraction</a:t>
            </a:r>
          </a:p>
        </p:txBody>
      </p:sp>
      <p:sp>
        <p:nvSpPr>
          <p:cNvPr id="26" name="TextBox 25">
            <a:extLst>
              <a:ext uri="{FF2B5EF4-FFF2-40B4-BE49-F238E27FC236}">
                <a16:creationId xmlns:a16="http://schemas.microsoft.com/office/drawing/2014/main" id="{AFC11D58-3D80-415F-C1E3-448867AA1438}"/>
              </a:ext>
            </a:extLst>
          </p:cNvPr>
          <p:cNvSpPr txBox="1"/>
          <p:nvPr/>
        </p:nvSpPr>
        <p:spPr>
          <a:xfrm>
            <a:off x="6690491" y="4907016"/>
            <a:ext cx="14583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Recognition</a:t>
            </a:r>
          </a:p>
        </p:txBody>
      </p:sp>
      <p:sp>
        <p:nvSpPr>
          <p:cNvPr id="27" name="TextBox 26">
            <a:extLst>
              <a:ext uri="{FF2B5EF4-FFF2-40B4-BE49-F238E27FC236}">
                <a16:creationId xmlns:a16="http://schemas.microsoft.com/office/drawing/2014/main" id="{3B6BD334-87E7-CB23-C4AD-40053212E90D}"/>
              </a:ext>
            </a:extLst>
          </p:cNvPr>
          <p:cNvSpPr txBox="1"/>
          <p:nvPr/>
        </p:nvSpPr>
        <p:spPr>
          <a:xfrm>
            <a:off x="9423180" y="4571999"/>
            <a:ext cx="1182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Decision</a:t>
            </a:r>
          </a:p>
        </p:txBody>
      </p:sp>
      <p:sp>
        <p:nvSpPr>
          <p:cNvPr id="3" name="Slide Number Placeholder 2">
            <a:extLst>
              <a:ext uri="{FF2B5EF4-FFF2-40B4-BE49-F238E27FC236}">
                <a16:creationId xmlns:a16="http://schemas.microsoft.com/office/drawing/2014/main" id="{D480EAE9-6EF4-AA87-AE16-3752142570F3}"/>
              </a:ext>
            </a:extLst>
          </p:cNvPr>
          <p:cNvSpPr>
            <a:spLocks noGrp="1"/>
          </p:cNvSpPr>
          <p:nvPr>
            <p:ph type="sldNum" sz="quarter" idx="12"/>
          </p:nvPr>
        </p:nvSpPr>
        <p:spPr/>
        <p:txBody>
          <a:bodyPr/>
          <a:lstStyle/>
          <a:p>
            <a:fld id="{DFDF98CC-160E-494C-8C3C-8CDC5FA257DE}" type="slidenum">
              <a:rPr lang="en-US" smtClean="0"/>
              <a:t>2</a:t>
            </a:fld>
            <a:endParaRPr lang="en-US"/>
          </a:p>
        </p:txBody>
      </p:sp>
    </p:spTree>
    <p:extLst>
      <p:ext uri="{BB962C8B-B14F-4D97-AF65-F5344CB8AC3E}">
        <p14:creationId xmlns:p14="http://schemas.microsoft.com/office/powerpoint/2010/main" val="97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513-FD63-E023-36E8-271A91AA85DF}"/>
              </a:ext>
            </a:extLst>
          </p:cNvPr>
          <p:cNvSpPr>
            <a:spLocks noGrp="1"/>
          </p:cNvSpPr>
          <p:nvPr>
            <p:ph type="title"/>
          </p:nvPr>
        </p:nvSpPr>
        <p:spPr/>
        <p:txBody>
          <a:bodyPr vert="horz" lIns="91440" tIns="45720" rIns="91440" bIns="45720" rtlCol="0" anchor="t">
            <a:noAutofit/>
          </a:bodyPr>
          <a:lstStyle/>
          <a:p>
            <a:r>
              <a:rPr lang="en-US" sz="2800">
                <a:highlight>
                  <a:srgbClr val="FFFF00"/>
                </a:highlight>
              </a:rPr>
              <a:t>Background</a:t>
            </a:r>
            <a:r>
              <a:rPr lang="en-US" sz="2800">
                <a:solidFill>
                  <a:schemeClr val="bg2">
                    <a:lumMod val="75000"/>
                  </a:schemeClr>
                </a:solidFill>
              </a:rPr>
              <a:t>, Motivation, </a:t>
            </a:r>
            <a:r>
              <a:rPr lang="en-US" sz="2800">
                <a:solidFill>
                  <a:schemeClr val="bg2">
                    <a:lumMod val="75000"/>
                  </a:schemeClr>
                </a:solidFill>
                <a:ea typeface="+mj-lt"/>
                <a:cs typeface="+mj-lt"/>
              </a:rPr>
              <a:t>Proposed Work</a:t>
            </a:r>
            <a:r>
              <a:rPr lang="en-US" sz="2800">
                <a:solidFill>
                  <a:schemeClr val="bg2">
                    <a:lumMod val="75000"/>
                  </a:schemeClr>
                </a:solidFill>
              </a:rPr>
              <a:t>, Milestones, Limitation</a:t>
            </a:r>
          </a:p>
        </p:txBody>
      </p:sp>
      <p:sp>
        <p:nvSpPr>
          <p:cNvPr id="7" name="TextBox 6">
            <a:extLst>
              <a:ext uri="{FF2B5EF4-FFF2-40B4-BE49-F238E27FC236}">
                <a16:creationId xmlns:a16="http://schemas.microsoft.com/office/drawing/2014/main" id="{1B16EBC4-6733-FB0B-DEE1-292CE80CF434}"/>
              </a:ext>
            </a:extLst>
          </p:cNvPr>
          <p:cNvSpPr txBox="1"/>
          <p:nvPr/>
        </p:nvSpPr>
        <p:spPr>
          <a:xfrm>
            <a:off x="569452" y="1941870"/>
            <a:ext cx="12700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3"/>
                </a:solidFill>
              </a:rPr>
              <a:t>What ?</a:t>
            </a:r>
          </a:p>
        </p:txBody>
      </p:sp>
      <p:pic>
        <p:nvPicPr>
          <p:cNvPr id="8" name="Picture 8" descr="Icon&#10;&#10;Description automatically generated">
            <a:extLst>
              <a:ext uri="{FF2B5EF4-FFF2-40B4-BE49-F238E27FC236}">
                <a16:creationId xmlns:a16="http://schemas.microsoft.com/office/drawing/2014/main" id="{E716F49A-3A24-B7FC-578A-7B3B8504C8F7}"/>
              </a:ext>
            </a:extLst>
          </p:cNvPr>
          <p:cNvPicPr>
            <a:picLocks noChangeAspect="1"/>
          </p:cNvPicPr>
          <p:nvPr/>
        </p:nvPicPr>
        <p:blipFill>
          <a:blip r:embed="rId2"/>
          <a:stretch>
            <a:fillRect/>
          </a:stretch>
        </p:blipFill>
        <p:spPr>
          <a:xfrm>
            <a:off x="744454" y="3366743"/>
            <a:ext cx="916039" cy="907846"/>
          </a:xfrm>
          <a:prstGeom prst="rect">
            <a:avLst/>
          </a:prstGeom>
        </p:spPr>
      </p:pic>
      <p:pic>
        <p:nvPicPr>
          <p:cNvPr id="13" name="Picture 13" descr="Icon&#10;&#10;Description automatically generated">
            <a:extLst>
              <a:ext uri="{FF2B5EF4-FFF2-40B4-BE49-F238E27FC236}">
                <a16:creationId xmlns:a16="http://schemas.microsoft.com/office/drawing/2014/main" id="{1FCAAA7B-3E5F-7740-2343-6ACABE4B0D58}"/>
              </a:ext>
            </a:extLst>
          </p:cNvPr>
          <p:cNvPicPr>
            <a:picLocks noChangeAspect="1"/>
          </p:cNvPicPr>
          <p:nvPr/>
        </p:nvPicPr>
        <p:blipFill>
          <a:blip r:embed="rId3"/>
          <a:stretch>
            <a:fillRect/>
          </a:stretch>
        </p:blipFill>
        <p:spPr>
          <a:xfrm>
            <a:off x="2473364" y="3302819"/>
            <a:ext cx="1022555" cy="1014362"/>
          </a:xfrm>
          <a:prstGeom prst="rect">
            <a:avLst/>
          </a:prstGeom>
        </p:spPr>
      </p:pic>
      <p:pic>
        <p:nvPicPr>
          <p:cNvPr id="14" name="Picture 14" descr="Icon&#10;&#10;Description automatically generated">
            <a:extLst>
              <a:ext uri="{FF2B5EF4-FFF2-40B4-BE49-F238E27FC236}">
                <a16:creationId xmlns:a16="http://schemas.microsoft.com/office/drawing/2014/main" id="{17C8A630-2307-69C8-C395-999AB4F34C42}"/>
              </a:ext>
            </a:extLst>
          </p:cNvPr>
          <p:cNvPicPr>
            <a:picLocks noChangeAspect="1"/>
          </p:cNvPicPr>
          <p:nvPr/>
        </p:nvPicPr>
        <p:blipFill rotWithShape="1">
          <a:blip r:embed="rId4"/>
          <a:srcRect r="-625" b="24204"/>
          <a:stretch/>
        </p:blipFill>
        <p:spPr>
          <a:xfrm>
            <a:off x="4206596" y="3326696"/>
            <a:ext cx="1317513" cy="980002"/>
          </a:xfrm>
          <a:prstGeom prst="rect">
            <a:avLst/>
          </a:prstGeom>
        </p:spPr>
      </p:pic>
      <p:pic>
        <p:nvPicPr>
          <p:cNvPr id="15" name="Picture 15" descr="Icon&#10;&#10;Description automatically generated">
            <a:extLst>
              <a:ext uri="{FF2B5EF4-FFF2-40B4-BE49-F238E27FC236}">
                <a16:creationId xmlns:a16="http://schemas.microsoft.com/office/drawing/2014/main" id="{068592E0-CBC4-A471-887D-F647BB5281CC}"/>
              </a:ext>
            </a:extLst>
          </p:cNvPr>
          <p:cNvPicPr>
            <a:picLocks noChangeAspect="1"/>
          </p:cNvPicPr>
          <p:nvPr/>
        </p:nvPicPr>
        <p:blipFill>
          <a:blip r:embed="rId5"/>
          <a:stretch>
            <a:fillRect/>
          </a:stretch>
        </p:blipFill>
        <p:spPr>
          <a:xfrm>
            <a:off x="6363208" y="2825277"/>
            <a:ext cx="1981201" cy="1981201"/>
          </a:xfrm>
          <a:prstGeom prst="rect">
            <a:avLst/>
          </a:prstGeom>
        </p:spPr>
      </p:pic>
      <p:pic>
        <p:nvPicPr>
          <p:cNvPr id="16" name="Picture 16" descr="Icon&#10;&#10;Description automatically generated">
            <a:extLst>
              <a:ext uri="{FF2B5EF4-FFF2-40B4-BE49-F238E27FC236}">
                <a16:creationId xmlns:a16="http://schemas.microsoft.com/office/drawing/2014/main" id="{F90A1796-7FF2-3EB4-C383-8F19C2B6FD40}"/>
              </a:ext>
            </a:extLst>
          </p:cNvPr>
          <p:cNvPicPr>
            <a:picLocks noChangeAspect="1"/>
          </p:cNvPicPr>
          <p:nvPr/>
        </p:nvPicPr>
        <p:blipFill>
          <a:blip r:embed="rId6"/>
          <a:stretch>
            <a:fillRect/>
          </a:stretch>
        </p:blipFill>
        <p:spPr>
          <a:xfrm>
            <a:off x="9249246" y="3051164"/>
            <a:ext cx="1522810" cy="1522810"/>
          </a:xfrm>
          <a:prstGeom prst="rect">
            <a:avLst/>
          </a:prstGeom>
        </p:spPr>
      </p:pic>
      <p:cxnSp>
        <p:nvCxnSpPr>
          <p:cNvPr id="17" name="Straight Arrow Connector 16">
            <a:extLst>
              <a:ext uri="{FF2B5EF4-FFF2-40B4-BE49-F238E27FC236}">
                <a16:creationId xmlns:a16="http://schemas.microsoft.com/office/drawing/2014/main" id="{2CE210F2-46A7-EED3-12D8-714FF274F87D}"/>
              </a:ext>
            </a:extLst>
          </p:cNvPr>
          <p:cNvCxnSpPr/>
          <p:nvPr/>
        </p:nvCxnSpPr>
        <p:spPr>
          <a:xfrm flipV="1">
            <a:off x="1662438" y="3842281"/>
            <a:ext cx="837936" cy="31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4ADCCFA0-1C6E-6773-1E9B-9D856B35F093}"/>
              </a:ext>
            </a:extLst>
          </p:cNvPr>
          <p:cNvCxnSpPr>
            <a:cxnSpLocks/>
          </p:cNvCxnSpPr>
          <p:nvPr/>
        </p:nvCxnSpPr>
        <p:spPr>
          <a:xfrm flipV="1">
            <a:off x="3366052" y="3853166"/>
            <a:ext cx="837936" cy="31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A040F096-4570-A7BB-9D35-0F68EA0B07ED}"/>
              </a:ext>
            </a:extLst>
          </p:cNvPr>
          <p:cNvCxnSpPr>
            <a:cxnSpLocks/>
          </p:cNvCxnSpPr>
          <p:nvPr/>
        </p:nvCxnSpPr>
        <p:spPr>
          <a:xfrm flipV="1">
            <a:off x="5521083" y="3841259"/>
            <a:ext cx="837936" cy="31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5AB19ECD-302F-66ED-BEB8-9F0A332342E9}"/>
              </a:ext>
            </a:extLst>
          </p:cNvPr>
          <p:cNvCxnSpPr>
            <a:cxnSpLocks/>
          </p:cNvCxnSpPr>
          <p:nvPr/>
        </p:nvCxnSpPr>
        <p:spPr>
          <a:xfrm flipV="1">
            <a:off x="8378583" y="3805540"/>
            <a:ext cx="837936" cy="31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74FEC5E8-1FC0-0D49-9E18-D1C5457C51E9}"/>
              </a:ext>
            </a:extLst>
          </p:cNvPr>
          <p:cNvSpPr txBox="1"/>
          <p:nvPr/>
        </p:nvSpPr>
        <p:spPr>
          <a:xfrm>
            <a:off x="640474" y="4473465"/>
            <a:ext cx="7225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ighlight>
                  <a:srgbClr val="FF0000"/>
                </a:highlight>
              </a:rPr>
              <a:t>Fake</a:t>
            </a:r>
            <a:r>
              <a:rPr lang="en-US"/>
              <a:t> Input</a:t>
            </a:r>
          </a:p>
        </p:txBody>
      </p:sp>
      <p:sp>
        <p:nvSpPr>
          <p:cNvPr id="24" name="TextBox 23">
            <a:extLst>
              <a:ext uri="{FF2B5EF4-FFF2-40B4-BE49-F238E27FC236}">
                <a16:creationId xmlns:a16="http://schemas.microsoft.com/office/drawing/2014/main" id="{5B675E71-2915-9AB7-B3A3-EFBDAAF23F74}"/>
              </a:ext>
            </a:extLst>
          </p:cNvPr>
          <p:cNvSpPr txBox="1"/>
          <p:nvPr/>
        </p:nvSpPr>
        <p:spPr>
          <a:xfrm>
            <a:off x="2440371" y="4473465"/>
            <a:ext cx="1182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Detection</a:t>
            </a:r>
          </a:p>
        </p:txBody>
      </p:sp>
      <p:sp>
        <p:nvSpPr>
          <p:cNvPr id="25" name="TextBox 24">
            <a:extLst>
              <a:ext uri="{FF2B5EF4-FFF2-40B4-BE49-F238E27FC236}">
                <a16:creationId xmlns:a16="http://schemas.microsoft.com/office/drawing/2014/main" id="{7C92CFEC-F0CF-9384-356F-3C31C0B07F91}"/>
              </a:ext>
            </a:extLst>
          </p:cNvPr>
          <p:cNvSpPr txBox="1"/>
          <p:nvPr/>
        </p:nvSpPr>
        <p:spPr>
          <a:xfrm>
            <a:off x="4279681" y="4473465"/>
            <a:ext cx="1182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Extraction</a:t>
            </a:r>
          </a:p>
        </p:txBody>
      </p:sp>
      <p:sp>
        <p:nvSpPr>
          <p:cNvPr id="26" name="TextBox 25">
            <a:extLst>
              <a:ext uri="{FF2B5EF4-FFF2-40B4-BE49-F238E27FC236}">
                <a16:creationId xmlns:a16="http://schemas.microsoft.com/office/drawing/2014/main" id="{AFC11D58-3D80-415F-C1E3-448867AA1438}"/>
              </a:ext>
            </a:extLst>
          </p:cNvPr>
          <p:cNvSpPr txBox="1"/>
          <p:nvPr/>
        </p:nvSpPr>
        <p:spPr>
          <a:xfrm>
            <a:off x="6690491" y="4907016"/>
            <a:ext cx="14583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ighlight>
                  <a:srgbClr val="FF0000"/>
                </a:highlight>
              </a:rPr>
              <a:t>Adversarial</a:t>
            </a:r>
            <a:r>
              <a:rPr lang="en-US"/>
              <a:t> Recognition</a:t>
            </a:r>
          </a:p>
        </p:txBody>
      </p:sp>
      <p:sp>
        <p:nvSpPr>
          <p:cNvPr id="27" name="TextBox 26">
            <a:extLst>
              <a:ext uri="{FF2B5EF4-FFF2-40B4-BE49-F238E27FC236}">
                <a16:creationId xmlns:a16="http://schemas.microsoft.com/office/drawing/2014/main" id="{3B6BD334-87E7-CB23-C4AD-40053212E90D}"/>
              </a:ext>
            </a:extLst>
          </p:cNvPr>
          <p:cNvSpPr txBox="1"/>
          <p:nvPr/>
        </p:nvSpPr>
        <p:spPr>
          <a:xfrm>
            <a:off x="9291801" y="4571999"/>
            <a:ext cx="14386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highlight>
                  <a:srgbClr val="FF0000"/>
                </a:highlight>
              </a:rPr>
              <a:t>Manipulated</a:t>
            </a:r>
            <a:r>
              <a:rPr lang="en-US"/>
              <a:t> Decision</a:t>
            </a:r>
          </a:p>
        </p:txBody>
      </p:sp>
      <p:sp>
        <p:nvSpPr>
          <p:cNvPr id="3" name="Rectangle 2">
            <a:extLst>
              <a:ext uri="{FF2B5EF4-FFF2-40B4-BE49-F238E27FC236}">
                <a16:creationId xmlns:a16="http://schemas.microsoft.com/office/drawing/2014/main" id="{3CFBFE9E-3038-C417-FC60-0F9CAF8DB420}"/>
              </a:ext>
            </a:extLst>
          </p:cNvPr>
          <p:cNvSpPr/>
          <p:nvPr/>
        </p:nvSpPr>
        <p:spPr>
          <a:xfrm>
            <a:off x="5921922" y="2414095"/>
            <a:ext cx="2857500" cy="317281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Icon&#10;&#10;Description automatically generated">
            <a:extLst>
              <a:ext uri="{FF2B5EF4-FFF2-40B4-BE49-F238E27FC236}">
                <a16:creationId xmlns:a16="http://schemas.microsoft.com/office/drawing/2014/main" id="{97A9B197-A461-864E-5B12-161855F43755}"/>
              </a:ext>
            </a:extLst>
          </p:cNvPr>
          <p:cNvPicPr>
            <a:picLocks noChangeAspect="1"/>
          </p:cNvPicPr>
          <p:nvPr/>
        </p:nvPicPr>
        <p:blipFill>
          <a:blip r:embed="rId7"/>
          <a:stretch>
            <a:fillRect/>
          </a:stretch>
        </p:blipFill>
        <p:spPr>
          <a:xfrm>
            <a:off x="743607" y="3325211"/>
            <a:ext cx="621424" cy="608286"/>
          </a:xfrm>
          <a:prstGeom prst="rect">
            <a:avLst/>
          </a:prstGeom>
        </p:spPr>
      </p:pic>
      <p:pic>
        <p:nvPicPr>
          <p:cNvPr id="5" name="Picture 4" descr="Icon&#10;&#10;Description automatically generated">
            <a:extLst>
              <a:ext uri="{FF2B5EF4-FFF2-40B4-BE49-F238E27FC236}">
                <a16:creationId xmlns:a16="http://schemas.microsoft.com/office/drawing/2014/main" id="{3F54857D-8D9D-4258-5950-67D374AB5DDB}"/>
              </a:ext>
            </a:extLst>
          </p:cNvPr>
          <p:cNvPicPr>
            <a:picLocks noChangeAspect="1"/>
          </p:cNvPicPr>
          <p:nvPr/>
        </p:nvPicPr>
        <p:blipFill>
          <a:blip r:embed="rId7"/>
          <a:stretch>
            <a:fillRect/>
          </a:stretch>
        </p:blipFill>
        <p:spPr>
          <a:xfrm>
            <a:off x="2668314" y="3469728"/>
            <a:ext cx="621424" cy="608286"/>
          </a:xfrm>
          <a:prstGeom prst="rect">
            <a:avLst/>
          </a:prstGeom>
        </p:spPr>
      </p:pic>
      <p:pic>
        <p:nvPicPr>
          <p:cNvPr id="6" name="Picture 5" descr="Icon&#10;&#10;Description automatically generated">
            <a:extLst>
              <a:ext uri="{FF2B5EF4-FFF2-40B4-BE49-F238E27FC236}">
                <a16:creationId xmlns:a16="http://schemas.microsoft.com/office/drawing/2014/main" id="{3EB9D4AF-E8E5-8519-1220-34DD52B5B194}"/>
              </a:ext>
            </a:extLst>
          </p:cNvPr>
          <p:cNvPicPr>
            <a:picLocks noChangeAspect="1"/>
          </p:cNvPicPr>
          <p:nvPr/>
        </p:nvPicPr>
        <p:blipFill>
          <a:blip r:embed="rId7"/>
          <a:stretch>
            <a:fillRect/>
          </a:stretch>
        </p:blipFill>
        <p:spPr>
          <a:xfrm>
            <a:off x="4544321" y="3537116"/>
            <a:ext cx="621424" cy="608286"/>
          </a:xfrm>
          <a:prstGeom prst="rect">
            <a:avLst/>
          </a:prstGeom>
        </p:spPr>
      </p:pic>
      <p:pic>
        <p:nvPicPr>
          <p:cNvPr id="9" name="Picture 8" descr="Icon&#10;&#10;Description automatically generated">
            <a:extLst>
              <a:ext uri="{FF2B5EF4-FFF2-40B4-BE49-F238E27FC236}">
                <a16:creationId xmlns:a16="http://schemas.microsoft.com/office/drawing/2014/main" id="{71CF3729-34FB-6E9C-0C4A-FB9C8A27FE52}"/>
              </a:ext>
            </a:extLst>
          </p:cNvPr>
          <p:cNvPicPr>
            <a:picLocks noChangeAspect="1"/>
          </p:cNvPicPr>
          <p:nvPr/>
        </p:nvPicPr>
        <p:blipFill>
          <a:blip r:embed="rId7"/>
          <a:stretch>
            <a:fillRect/>
          </a:stretch>
        </p:blipFill>
        <p:spPr>
          <a:xfrm>
            <a:off x="9539451" y="3325210"/>
            <a:ext cx="621424" cy="608286"/>
          </a:xfrm>
          <a:prstGeom prst="rect">
            <a:avLst/>
          </a:prstGeom>
        </p:spPr>
      </p:pic>
      <p:sp>
        <p:nvSpPr>
          <p:cNvPr id="11" name="Slide Number Placeholder 10">
            <a:extLst>
              <a:ext uri="{FF2B5EF4-FFF2-40B4-BE49-F238E27FC236}">
                <a16:creationId xmlns:a16="http://schemas.microsoft.com/office/drawing/2014/main" id="{DB4C4C95-6B5A-144C-4F17-4BA513E38499}"/>
              </a:ext>
            </a:extLst>
          </p:cNvPr>
          <p:cNvSpPr>
            <a:spLocks noGrp="1"/>
          </p:cNvSpPr>
          <p:nvPr>
            <p:ph type="sldNum" sz="quarter" idx="12"/>
          </p:nvPr>
        </p:nvSpPr>
        <p:spPr/>
        <p:txBody>
          <a:bodyPr/>
          <a:lstStyle/>
          <a:p>
            <a:fld id="{DFDF98CC-160E-494C-8C3C-8CDC5FA257DE}" type="slidenum">
              <a:rPr lang="en-US" smtClean="0"/>
              <a:t>3</a:t>
            </a:fld>
            <a:endParaRPr lang="en-US"/>
          </a:p>
        </p:txBody>
      </p:sp>
    </p:spTree>
    <p:extLst>
      <p:ext uri="{BB962C8B-B14F-4D97-AF65-F5344CB8AC3E}">
        <p14:creationId xmlns:p14="http://schemas.microsoft.com/office/powerpoint/2010/main" val="311198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513-FD63-E023-36E8-271A91AA85DF}"/>
              </a:ext>
            </a:extLst>
          </p:cNvPr>
          <p:cNvSpPr>
            <a:spLocks noGrp="1"/>
          </p:cNvSpPr>
          <p:nvPr>
            <p:ph type="title"/>
          </p:nvPr>
        </p:nvSpPr>
        <p:spPr/>
        <p:txBody>
          <a:bodyPr vert="horz" lIns="91440" tIns="45720" rIns="91440" bIns="45720" rtlCol="0" anchor="t">
            <a:noAutofit/>
          </a:bodyPr>
          <a:lstStyle/>
          <a:p>
            <a:r>
              <a:rPr lang="en-US" sz="2800">
                <a:highlight>
                  <a:srgbClr val="FFFF00"/>
                </a:highlight>
              </a:rPr>
              <a:t>Background</a:t>
            </a:r>
            <a:r>
              <a:rPr lang="en-US" sz="2800">
                <a:solidFill>
                  <a:schemeClr val="bg2">
                    <a:lumMod val="75000"/>
                  </a:schemeClr>
                </a:solidFill>
              </a:rPr>
              <a:t>, Motivation, </a:t>
            </a:r>
            <a:r>
              <a:rPr lang="en-US" sz="2800">
                <a:solidFill>
                  <a:schemeClr val="bg2">
                    <a:lumMod val="75000"/>
                  </a:schemeClr>
                </a:solidFill>
                <a:ea typeface="+mj-lt"/>
                <a:cs typeface="+mj-lt"/>
              </a:rPr>
              <a:t>Proposed Work</a:t>
            </a:r>
            <a:r>
              <a:rPr lang="en-US" sz="2800">
                <a:solidFill>
                  <a:schemeClr val="bg2">
                    <a:lumMod val="75000"/>
                  </a:schemeClr>
                </a:solidFill>
              </a:rPr>
              <a:t>, Milestones, Limitation</a:t>
            </a:r>
          </a:p>
        </p:txBody>
      </p:sp>
      <p:sp>
        <p:nvSpPr>
          <p:cNvPr id="7" name="TextBox 6">
            <a:extLst>
              <a:ext uri="{FF2B5EF4-FFF2-40B4-BE49-F238E27FC236}">
                <a16:creationId xmlns:a16="http://schemas.microsoft.com/office/drawing/2014/main" id="{1B16EBC4-6733-FB0B-DEE1-292CE80CF434}"/>
              </a:ext>
            </a:extLst>
          </p:cNvPr>
          <p:cNvSpPr txBox="1"/>
          <p:nvPr/>
        </p:nvSpPr>
        <p:spPr>
          <a:xfrm>
            <a:off x="569452" y="1869611"/>
            <a:ext cx="25575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3"/>
                </a:solidFill>
              </a:rPr>
              <a:t>Where (CPS) ?</a:t>
            </a:r>
          </a:p>
        </p:txBody>
      </p:sp>
      <p:pic>
        <p:nvPicPr>
          <p:cNvPr id="14" name="Picture 14" descr="Icon&#10;&#10;Description automatically generated">
            <a:extLst>
              <a:ext uri="{FF2B5EF4-FFF2-40B4-BE49-F238E27FC236}">
                <a16:creationId xmlns:a16="http://schemas.microsoft.com/office/drawing/2014/main" id="{17C8A630-2307-69C8-C395-999AB4F34C42}"/>
              </a:ext>
            </a:extLst>
          </p:cNvPr>
          <p:cNvPicPr>
            <a:picLocks noChangeAspect="1"/>
          </p:cNvPicPr>
          <p:nvPr/>
        </p:nvPicPr>
        <p:blipFill rotWithShape="1">
          <a:blip r:embed="rId2"/>
          <a:srcRect r="-625" b="24204"/>
          <a:stretch/>
        </p:blipFill>
        <p:spPr>
          <a:xfrm>
            <a:off x="5224785" y="5205420"/>
            <a:ext cx="1317513" cy="980002"/>
          </a:xfrm>
          <a:prstGeom prst="rect">
            <a:avLst/>
          </a:prstGeom>
        </p:spPr>
      </p:pic>
      <p:pic>
        <p:nvPicPr>
          <p:cNvPr id="5" name="Picture 5" descr="A picture containing text, vector graphics, toy&#10;&#10;Description automatically generated">
            <a:extLst>
              <a:ext uri="{FF2B5EF4-FFF2-40B4-BE49-F238E27FC236}">
                <a16:creationId xmlns:a16="http://schemas.microsoft.com/office/drawing/2014/main" id="{3DAF4DFB-7CD9-B518-61C7-D64322F6A95B}"/>
              </a:ext>
            </a:extLst>
          </p:cNvPr>
          <p:cNvPicPr>
            <a:picLocks noChangeAspect="1"/>
          </p:cNvPicPr>
          <p:nvPr/>
        </p:nvPicPr>
        <p:blipFill>
          <a:blip r:embed="rId3"/>
          <a:stretch>
            <a:fillRect/>
          </a:stretch>
        </p:blipFill>
        <p:spPr>
          <a:xfrm>
            <a:off x="2287313" y="4803228"/>
            <a:ext cx="1022132" cy="1015563"/>
          </a:xfrm>
          <a:prstGeom prst="rect">
            <a:avLst/>
          </a:prstGeom>
        </p:spPr>
      </p:pic>
      <p:pic>
        <p:nvPicPr>
          <p:cNvPr id="6" name="Picture 8" descr="Icon&#10;&#10;Description automatically generated">
            <a:extLst>
              <a:ext uri="{FF2B5EF4-FFF2-40B4-BE49-F238E27FC236}">
                <a16:creationId xmlns:a16="http://schemas.microsoft.com/office/drawing/2014/main" id="{C2093513-C37C-0F3A-FB40-D848547D2CE3}"/>
              </a:ext>
            </a:extLst>
          </p:cNvPr>
          <p:cNvPicPr>
            <a:picLocks noChangeAspect="1"/>
          </p:cNvPicPr>
          <p:nvPr/>
        </p:nvPicPr>
        <p:blipFill>
          <a:blip r:embed="rId4"/>
          <a:stretch>
            <a:fillRect/>
          </a:stretch>
        </p:blipFill>
        <p:spPr>
          <a:xfrm>
            <a:off x="8718330" y="4665279"/>
            <a:ext cx="1435977" cy="1435977"/>
          </a:xfrm>
          <a:prstGeom prst="rect">
            <a:avLst/>
          </a:prstGeom>
        </p:spPr>
      </p:pic>
      <p:pic>
        <p:nvPicPr>
          <p:cNvPr id="9" name="Picture 9" descr="Icon&#10;&#10;Description automatically generated">
            <a:extLst>
              <a:ext uri="{FF2B5EF4-FFF2-40B4-BE49-F238E27FC236}">
                <a16:creationId xmlns:a16="http://schemas.microsoft.com/office/drawing/2014/main" id="{3275CC8C-F582-12C3-96D2-8D954C269D91}"/>
              </a:ext>
            </a:extLst>
          </p:cNvPr>
          <p:cNvPicPr>
            <a:picLocks noChangeAspect="1"/>
          </p:cNvPicPr>
          <p:nvPr/>
        </p:nvPicPr>
        <p:blipFill>
          <a:blip r:embed="rId5"/>
          <a:stretch>
            <a:fillRect/>
          </a:stretch>
        </p:blipFill>
        <p:spPr>
          <a:xfrm>
            <a:off x="2201917" y="2543503"/>
            <a:ext cx="1186356" cy="1186356"/>
          </a:xfrm>
          <a:prstGeom prst="rect">
            <a:avLst/>
          </a:prstGeom>
        </p:spPr>
      </p:pic>
      <p:pic>
        <p:nvPicPr>
          <p:cNvPr id="10" name="Picture 10" descr="Logo, icon&#10;&#10;Description automatically generated">
            <a:extLst>
              <a:ext uri="{FF2B5EF4-FFF2-40B4-BE49-F238E27FC236}">
                <a16:creationId xmlns:a16="http://schemas.microsoft.com/office/drawing/2014/main" id="{E0F430E6-7B7D-B4DA-2255-298FC49AA740}"/>
              </a:ext>
            </a:extLst>
          </p:cNvPr>
          <p:cNvPicPr>
            <a:picLocks noChangeAspect="1"/>
          </p:cNvPicPr>
          <p:nvPr/>
        </p:nvPicPr>
        <p:blipFill>
          <a:blip r:embed="rId6"/>
          <a:stretch>
            <a:fillRect/>
          </a:stretch>
        </p:blipFill>
        <p:spPr>
          <a:xfrm>
            <a:off x="8527831" y="2622331"/>
            <a:ext cx="1127236" cy="1107529"/>
          </a:xfrm>
          <a:prstGeom prst="rect">
            <a:avLst/>
          </a:prstGeom>
        </p:spPr>
      </p:pic>
      <p:pic>
        <p:nvPicPr>
          <p:cNvPr id="11" name="Picture 11" descr="Application, icon&#10;&#10;Description automatically generated">
            <a:extLst>
              <a:ext uri="{FF2B5EF4-FFF2-40B4-BE49-F238E27FC236}">
                <a16:creationId xmlns:a16="http://schemas.microsoft.com/office/drawing/2014/main" id="{A0691C98-AED9-85A7-C270-01D3814E9883}"/>
              </a:ext>
            </a:extLst>
          </p:cNvPr>
          <p:cNvPicPr>
            <a:picLocks noChangeAspect="1"/>
          </p:cNvPicPr>
          <p:nvPr/>
        </p:nvPicPr>
        <p:blipFill>
          <a:blip r:embed="rId7"/>
          <a:stretch>
            <a:fillRect/>
          </a:stretch>
        </p:blipFill>
        <p:spPr>
          <a:xfrm>
            <a:off x="5079125" y="2477814"/>
            <a:ext cx="1166649" cy="1166649"/>
          </a:xfrm>
          <a:prstGeom prst="rect">
            <a:avLst/>
          </a:prstGeom>
        </p:spPr>
      </p:pic>
      <p:sp>
        <p:nvSpPr>
          <p:cNvPr id="12" name="TextBox 11">
            <a:extLst>
              <a:ext uri="{FF2B5EF4-FFF2-40B4-BE49-F238E27FC236}">
                <a16:creationId xmlns:a16="http://schemas.microsoft.com/office/drawing/2014/main" id="{59045EC0-281F-27E4-83DF-11038A47E838}"/>
              </a:ext>
            </a:extLst>
          </p:cNvPr>
          <p:cNvSpPr txBox="1"/>
          <p:nvPr/>
        </p:nvSpPr>
        <p:spPr>
          <a:xfrm>
            <a:off x="2033096" y="4033346"/>
            <a:ext cx="179004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Traffic Camera</a:t>
            </a:r>
            <a:r>
              <a:rPr lang="en-US" sz="1600" baseline="30000"/>
              <a:t>[1]</a:t>
            </a:r>
          </a:p>
        </p:txBody>
      </p:sp>
      <p:sp>
        <p:nvSpPr>
          <p:cNvPr id="22" name="TextBox 21">
            <a:extLst>
              <a:ext uri="{FF2B5EF4-FFF2-40B4-BE49-F238E27FC236}">
                <a16:creationId xmlns:a16="http://schemas.microsoft.com/office/drawing/2014/main" id="{B222BD1A-A76C-C0E8-C670-D62556C3E64D}"/>
              </a:ext>
            </a:extLst>
          </p:cNvPr>
          <p:cNvSpPr txBox="1"/>
          <p:nvPr/>
        </p:nvSpPr>
        <p:spPr>
          <a:xfrm>
            <a:off x="5127077" y="4033345"/>
            <a:ext cx="150757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Smart Doors</a:t>
            </a:r>
            <a:r>
              <a:rPr lang="en-US" sz="1600" baseline="30000"/>
              <a:t>[2]</a:t>
            </a:r>
          </a:p>
        </p:txBody>
      </p:sp>
      <p:sp>
        <p:nvSpPr>
          <p:cNvPr id="23" name="TextBox 22">
            <a:extLst>
              <a:ext uri="{FF2B5EF4-FFF2-40B4-BE49-F238E27FC236}">
                <a16:creationId xmlns:a16="http://schemas.microsoft.com/office/drawing/2014/main" id="{01DB419A-9319-FB8B-F554-975881EBD1A3}"/>
              </a:ext>
            </a:extLst>
          </p:cNvPr>
          <p:cNvSpPr txBox="1"/>
          <p:nvPr/>
        </p:nvSpPr>
        <p:spPr>
          <a:xfrm>
            <a:off x="8490387" y="4039913"/>
            <a:ext cx="166523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CCTV Camera</a:t>
            </a:r>
            <a:r>
              <a:rPr lang="en-US" sz="1600" baseline="30000"/>
              <a:t>[3]</a:t>
            </a:r>
          </a:p>
        </p:txBody>
      </p:sp>
      <p:sp>
        <p:nvSpPr>
          <p:cNvPr id="28" name="TextBox 27">
            <a:extLst>
              <a:ext uri="{FF2B5EF4-FFF2-40B4-BE49-F238E27FC236}">
                <a16:creationId xmlns:a16="http://schemas.microsoft.com/office/drawing/2014/main" id="{45B3D4CB-0CA0-1289-E596-12B81A0F6D99}"/>
              </a:ext>
            </a:extLst>
          </p:cNvPr>
          <p:cNvSpPr txBox="1"/>
          <p:nvPr/>
        </p:nvSpPr>
        <p:spPr>
          <a:xfrm>
            <a:off x="2033094" y="6004033"/>
            <a:ext cx="166523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Smart Homes</a:t>
            </a:r>
            <a:r>
              <a:rPr lang="en-US" sz="1600" baseline="30000"/>
              <a:t>[4]</a:t>
            </a:r>
          </a:p>
        </p:txBody>
      </p:sp>
      <p:sp>
        <p:nvSpPr>
          <p:cNvPr id="29" name="TextBox 28">
            <a:extLst>
              <a:ext uri="{FF2B5EF4-FFF2-40B4-BE49-F238E27FC236}">
                <a16:creationId xmlns:a16="http://schemas.microsoft.com/office/drawing/2014/main" id="{9D2ED609-1CE6-3A6D-8B67-318D55355168}"/>
              </a:ext>
            </a:extLst>
          </p:cNvPr>
          <p:cNvSpPr txBox="1"/>
          <p:nvPr/>
        </p:nvSpPr>
        <p:spPr>
          <a:xfrm>
            <a:off x="8674318" y="6187964"/>
            <a:ext cx="166523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Smart Cities</a:t>
            </a:r>
            <a:r>
              <a:rPr lang="en-US" sz="1600" baseline="30000"/>
              <a:t>[5]</a:t>
            </a:r>
          </a:p>
        </p:txBody>
      </p:sp>
      <p:sp>
        <p:nvSpPr>
          <p:cNvPr id="4" name="Slide Number Placeholder 3">
            <a:extLst>
              <a:ext uri="{FF2B5EF4-FFF2-40B4-BE49-F238E27FC236}">
                <a16:creationId xmlns:a16="http://schemas.microsoft.com/office/drawing/2014/main" id="{0EE26D34-6FCC-F6DE-446D-63D0B5BF44F0}"/>
              </a:ext>
            </a:extLst>
          </p:cNvPr>
          <p:cNvSpPr>
            <a:spLocks noGrp="1"/>
          </p:cNvSpPr>
          <p:nvPr>
            <p:ph type="sldNum" sz="quarter" idx="12"/>
          </p:nvPr>
        </p:nvSpPr>
        <p:spPr>
          <a:xfrm>
            <a:off x="11454317" y="6411947"/>
            <a:ext cx="637909" cy="365125"/>
          </a:xfrm>
        </p:spPr>
        <p:txBody>
          <a:bodyPr/>
          <a:lstStyle/>
          <a:p>
            <a:fld id="{DFDF98CC-160E-494C-8C3C-8CDC5FA257DE}" type="slidenum">
              <a:rPr lang="en-US" smtClean="0"/>
              <a:t>4</a:t>
            </a:fld>
            <a:endParaRPr lang="en-US"/>
          </a:p>
        </p:txBody>
      </p:sp>
    </p:spTree>
    <p:extLst>
      <p:ext uri="{BB962C8B-B14F-4D97-AF65-F5344CB8AC3E}">
        <p14:creationId xmlns:p14="http://schemas.microsoft.com/office/powerpoint/2010/main" val="125543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513-FD63-E023-36E8-271A91AA85DF}"/>
              </a:ext>
            </a:extLst>
          </p:cNvPr>
          <p:cNvSpPr>
            <a:spLocks noGrp="1"/>
          </p:cNvSpPr>
          <p:nvPr>
            <p:ph type="title"/>
          </p:nvPr>
        </p:nvSpPr>
        <p:spPr/>
        <p:txBody>
          <a:bodyPr vert="horz" lIns="91440" tIns="45720" rIns="91440" bIns="45720" rtlCol="0" anchor="t">
            <a:noAutofit/>
          </a:bodyPr>
          <a:lstStyle/>
          <a:p>
            <a:r>
              <a:rPr lang="en-US" sz="2800">
                <a:solidFill>
                  <a:schemeClr val="bg2">
                    <a:lumMod val="75000"/>
                  </a:schemeClr>
                </a:solidFill>
              </a:rPr>
              <a:t>Background, </a:t>
            </a:r>
            <a:r>
              <a:rPr lang="en-US" sz="2800">
                <a:highlight>
                  <a:srgbClr val="FFFF00"/>
                </a:highlight>
              </a:rPr>
              <a:t>Motivation</a:t>
            </a:r>
            <a:r>
              <a:rPr lang="en-US" sz="2800">
                <a:solidFill>
                  <a:schemeClr val="bg2">
                    <a:lumMod val="75000"/>
                  </a:schemeClr>
                </a:solidFill>
              </a:rPr>
              <a:t>, Proposed Work, Milestones, Limitation</a:t>
            </a:r>
          </a:p>
        </p:txBody>
      </p:sp>
      <p:sp>
        <p:nvSpPr>
          <p:cNvPr id="3" name="TextBox 2">
            <a:extLst>
              <a:ext uri="{FF2B5EF4-FFF2-40B4-BE49-F238E27FC236}">
                <a16:creationId xmlns:a16="http://schemas.microsoft.com/office/drawing/2014/main" id="{B21E6830-8907-7840-B3F9-76EE429ADB51}"/>
              </a:ext>
            </a:extLst>
          </p:cNvPr>
          <p:cNvSpPr txBox="1"/>
          <p:nvPr/>
        </p:nvSpPr>
        <p:spPr>
          <a:xfrm>
            <a:off x="735659" y="2010363"/>
            <a:ext cx="986931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dirty="0"/>
              <a:t>Increasing importance of biometric authentication in various sectors of society.</a:t>
            </a:r>
          </a:p>
          <a:p>
            <a:endParaRPr lang="en-US" dirty="0"/>
          </a:p>
          <a:p>
            <a:endParaRPr lang="en-US" dirty="0"/>
          </a:p>
          <a:p>
            <a:pPr marL="285750" indent="-285750">
              <a:buFont typeface="Wingdings"/>
              <a:buChar char="v"/>
            </a:pPr>
            <a:r>
              <a:rPr lang="en-US" dirty="0"/>
              <a:t>Face recognition technology is a convenient and efficient way of verifying an individual's identity.</a:t>
            </a:r>
          </a:p>
          <a:p>
            <a:endParaRPr lang="en-US" dirty="0"/>
          </a:p>
          <a:p>
            <a:endParaRPr lang="en-US" dirty="0"/>
          </a:p>
          <a:p>
            <a:pPr marL="285750" indent="-285750">
              <a:buFont typeface="Wingdings"/>
              <a:buChar char="v"/>
            </a:pPr>
            <a:r>
              <a:rPr lang="en-US" dirty="0"/>
              <a:t>The impact of vulnerable attacks on face recognition systems.</a:t>
            </a:r>
          </a:p>
          <a:p>
            <a:pPr marL="742950" lvl="1" indent="-285750">
              <a:buFont typeface="Wingdings"/>
              <a:buChar char="ü"/>
            </a:pPr>
            <a:r>
              <a:rPr lang="en-US" dirty="0"/>
              <a:t>Financial losses </a:t>
            </a:r>
          </a:p>
          <a:p>
            <a:pPr marL="742950" lvl="1" indent="-285750">
              <a:buFont typeface="Wingdings"/>
              <a:buChar char="ü"/>
            </a:pPr>
            <a:r>
              <a:rPr lang="en-US" dirty="0"/>
              <a:t>Damage to an individual's reputation</a:t>
            </a:r>
          </a:p>
          <a:p>
            <a:endParaRPr lang="en-US" dirty="0"/>
          </a:p>
          <a:p>
            <a:endParaRPr lang="en-US" dirty="0"/>
          </a:p>
          <a:p>
            <a:pPr marL="285750" indent="-285750">
              <a:buFont typeface="Wingdings"/>
              <a:buChar char="v"/>
            </a:pPr>
            <a:r>
              <a:rPr lang="en-US" dirty="0"/>
              <a:t>Promote the safe and responsible use of biometric authentication technologies.</a:t>
            </a:r>
          </a:p>
        </p:txBody>
      </p:sp>
      <p:sp>
        <p:nvSpPr>
          <p:cNvPr id="4" name="Slide Number Placeholder 3">
            <a:extLst>
              <a:ext uri="{FF2B5EF4-FFF2-40B4-BE49-F238E27FC236}">
                <a16:creationId xmlns:a16="http://schemas.microsoft.com/office/drawing/2014/main" id="{C2A95A12-FDFB-0697-8A19-928EAC95F9E4}"/>
              </a:ext>
            </a:extLst>
          </p:cNvPr>
          <p:cNvSpPr>
            <a:spLocks noGrp="1"/>
          </p:cNvSpPr>
          <p:nvPr>
            <p:ph type="sldNum" sz="quarter" idx="12"/>
          </p:nvPr>
        </p:nvSpPr>
        <p:spPr/>
        <p:txBody>
          <a:bodyPr/>
          <a:lstStyle/>
          <a:p>
            <a:fld id="{DFDF98CC-160E-494C-8C3C-8CDC5FA257DE}" type="slidenum">
              <a:rPr lang="en-US" smtClean="0"/>
              <a:t>5</a:t>
            </a:fld>
            <a:endParaRPr lang="en-US"/>
          </a:p>
        </p:txBody>
      </p:sp>
    </p:spTree>
    <p:extLst>
      <p:ext uri="{BB962C8B-B14F-4D97-AF65-F5344CB8AC3E}">
        <p14:creationId xmlns:p14="http://schemas.microsoft.com/office/powerpoint/2010/main" val="1170583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513-FD63-E023-36E8-271A91AA85DF}"/>
              </a:ext>
            </a:extLst>
          </p:cNvPr>
          <p:cNvSpPr>
            <a:spLocks noGrp="1"/>
          </p:cNvSpPr>
          <p:nvPr>
            <p:ph type="title"/>
          </p:nvPr>
        </p:nvSpPr>
        <p:spPr/>
        <p:txBody>
          <a:bodyPr vert="horz" lIns="91440" tIns="45720" rIns="91440" bIns="45720" rtlCol="0" anchor="t">
            <a:noAutofit/>
          </a:bodyPr>
          <a:lstStyle/>
          <a:p>
            <a:r>
              <a:rPr lang="en-US" sz="2800">
                <a:solidFill>
                  <a:schemeClr val="bg2">
                    <a:lumMod val="75000"/>
                  </a:schemeClr>
                </a:solidFill>
              </a:rPr>
              <a:t>Background, Motivation, </a:t>
            </a:r>
            <a:r>
              <a:rPr lang="en-US" sz="2800">
                <a:highlight>
                  <a:srgbClr val="FFFF00"/>
                </a:highlight>
                <a:ea typeface="+mj-lt"/>
                <a:cs typeface="+mj-lt"/>
              </a:rPr>
              <a:t>Proposed Work</a:t>
            </a:r>
            <a:r>
              <a:rPr lang="en-US" sz="2800">
                <a:solidFill>
                  <a:schemeClr val="bg2">
                    <a:lumMod val="75000"/>
                  </a:schemeClr>
                </a:solidFill>
              </a:rPr>
              <a:t>, Milestones, Limitation</a:t>
            </a:r>
          </a:p>
        </p:txBody>
      </p:sp>
      <p:sp>
        <p:nvSpPr>
          <p:cNvPr id="3" name="TextBox 2">
            <a:extLst>
              <a:ext uri="{FF2B5EF4-FFF2-40B4-BE49-F238E27FC236}">
                <a16:creationId xmlns:a16="http://schemas.microsoft.com/office/drawing/2014/main" id="{AD3B96B9-6335-04B5-3585-0167F8EECCA9}"/>
              </a:ext>
            </a:extLst>
          </p:cNvPr>
          <p:cNvSpPr txBox="1"/>
          <p:nvPr/>
        </p:nvSpPr>
        <p:spPr>
          <a:xfrm>
            <a:off x="204141" y="2414351"/>
            <a:ext cx="7860829" cy="39087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sz="1600" dirty="0"/>
              <a:t>An open-source deep learning project for face recognition.</a:t>
            </a:r>
          </a:p>
          <a:p>
            <a:pPr marL="285750" indent="-285750">
              <a:buFont typeface="Wingdings"/>
              <a:buChar char="v"/>
            </a:pPr>
            <a:endParaRPr lang="en-US" sz="1600" dirty="0"/>
          </a:p>
          <a:p>
            <a:pPr marL="285750" indent="-285750">
              <a:buFont typeface="Wingdings"/>
              <a:buChar char="v"/>
            </a:pPr>
            <a:r>
              <a:rPr lang="en-US" sz="1600" dirty="0"/>
              <a:t>Developed by the </a:t>
            </a:r>
            <a:r>
              <a:rPr lang="en-US" sz="1600" b="1" i="1" dirty="0" err="1"/>
              <a:t>InsightFace</a:t>
            </a:r>
            <a:r>
              <a:rPr lang="en-US" sz="1600" dirty="0"/>
              <a:t>* team at the Chinese University of Hong Kong.</a:t>
            </a:r>
          </a:p>
          <a:p>
            <a:pPr marL="285750" indent="-285750">
              <a:buFont typeface="Wingdings"/>
              <a:buChar char="v"/>
            </a:pPr>
            <a:endParaRPr lang="en-US" sz="1600" dirty="0"/>
          </a:p>
          <a:p>
            <a:pPr marL="285750" indent="-285750">
              <a:buFont typeface="Wingdings"/>
              <a:buChar char="v"/>
            </a:pPr>
            <a:r>
              <a:rPr lang="en-US" sz="1600" dirty="0"/>
              <a:t>Uses Convolutional Neural Networks (CNNs) to extract features from face images.</a:t>
            </a:r>
          </a:p>
          <a:p>
            <a:pPr marL="285750" indent="-285750">
              <a:buFont typeface="Wingdings"/>
              <a:buChar char="v"/>
            </a:pPr>
            <a:endParaRPr lang="en-US" sz="1600" dirty="0"/>
          </a:p>
          <a:p>
            <a:pPr marL="285750" indent="-285750">
              <a:buFont typeface="Wingdings"/>
              <a:buChar char="v"/>
            </a:pPr>
            <a:r>
              <a:rPr lang="en-US" sz="1600" dirty="0"/>
              <a:t>Uses extracted features to identify individuals.</a:t>
            </a:r>
          </a:p>
          <a:p>
            <a:pPr marL="285750" indent="-285750">
              <a:buFont typeface="Wingdings"/>
              <a:buChar char="v"/>
            </a:pPr>
            <a:endParaRPr lang="en-US" sz="1600" dirty="0"/>
          </a:p>
          <a:p>
            <a:pPr marL="285750" indent="-285750">
              <a:buFont typeface="Wingdings"/>
              <a:buChar char="v"/>
            </a:pPr>
            <a:r>
              <a:rPr lang="en-US" sz="1600" dirty="0"/>
              <a:t>A variety of face recognition tasks, including face verification, face identification, and face clustering.</a:t>
            </a:r>
          </a:p>
          <a:p>
            <a:pPr marL="285750" indent="-285750">
              <a:buFont typeface="Wingdings"/>
              <a:buChar char="v"/>
            </a:pPr>
            <a:endParaRPr lang="en-US" sz="1600" dirty="0"/>
          </a:p>
          <a:p>
            <a:pPr marL="285750" indent="-285750">
              <a:buFont typeface="Wingdings"/>
              <a:buChar char="v"/>
            </a:pPr>
            <a:r>
              <a:rPr lang="en-US" sz="1600" dirty="0"/>
              <a:t>Used </a:t>
            </a:r>
            <a:r>
              <a:rPr lang="en-US" sz="1600" b="1" i="1" dirty="0" err="1"/>
              <a:t>ArcFace</a:t>
            </a:r>
            <a:r>
              <a:rPr lang="en-US" sz="1600" dirty="0"/>
              <a:t>, </a:t>
            </a:r>
            <a:r>
              <a:rPr lang="en-US" sz="1600" b="1" i="1" dirty="0"/>
              <a:t>MTCNN</a:t>
            </a:r>
            <a:r>
              <a:rPr lang="en-US" sz="1600" dirty="0"/>
              <a:t>, </a:t>
            </a:r>
            <a:r>
              <a:rPr lang="en-US" sz="1600" b="1" i="1" dirty="0" err="1"/>
              <a:t>RetinaFace</a:t>
            </a:r>
            <a:r>
              <a:rPr lang="en-US" sz="1600" dirty="0"/>
              <a:t>, and </a:t>
            </a:r>
            <a:r>
              <a:rPr lang="en-US" sz="1600" b="1" i="1" dirty="0" err="1"/>
              <a:t>ResNet</a:t>
            </a:r>
            <a:r>
              <a:rPr lang="en-US" sz="1600" dirty="0"/>
              <a:t> models.</a:t>
            </a:r>
            <a:br>
              <a:rPr lang="en-US" sz="1600" dirty="0"/>
            </a:br>
            <a:endParaRPr lang="en-US" sz="1600" dirty="0"/>
          </a:p>
          <a:p>
            <a:pPr marL="285750" indent="-285750">
              <a:buFont typeface="Wingdings"/>
              <a:buChar char="v"/>
            </a:pPr>
            <a:endParaRPr lang="en-US" sz="1600" dirty="0"/>
          </a:p>
          <a:p>
            <a:r>
              <a:rPr lang="en-US" sz="1600" dirty="0"/>
              <a:t>* https://insightface.ai/</a:t>
            </a:r>
          </a:p>
        </p:txBody>
      </p:sp>
      <p:pic>
        <p:nvPicPr>
          <p:cNvPr id="6" name="Picture 6">
            <a:extLst>
              <a:ext uri="{FF2B5EF4-FFF2-40B4-BE49-F238E27FC236}">
                <a16:creationId xmlns:a16="http://schemas.microsoft.com/office/drawing/2014/main" id="{D914CB79-AF2B-19BA-A316-83D6F3926607}"/>
              </a:ext>
            </a:extLst>
          </p:cNvPr>
          <p:cNvPicPr>
            <a:picLocks noChangeAspect="1"/>
          </p:cNvPicPr>
          <p:nvPr/>
        </p:nvPicPr>
        <p:blipFill>
          <a:blip r:embed="rId3"/>
          <a:stretch>
            <a:fillRect/>
          </a:stretch>
        </p:blipFill>
        <p:spPr>
          <a:xfrm>
            <a:off x="8134586" y="1940666"/>
            <a:ext cx="3980274" cy="4011483"/>
          </a:xfrm>
          <a:prstGeom prst="rect">
            <a:avLst/>
          </a:prstGeom>
        </p:spPr>
      </p:pic>
      <p:sp>
        <p:nvSpPr>
          <p:cNvPr id="7" name="TextBox 1">
            <a:extLst>
              <a:ext uri="{FF2B5EF4-FFF2-40B4-BE49-F238E27FC236}">
                <a16:creationId xmlns:a16="http://schemas.microsoft.com/office/drawing/2014/main" id="{699FAE05-710C-074F-B2AE-6A098057A3F8}"/>
              </a:ext>
            </a:extLst>
          </p:cNvPr>
          <p:cNvSpPr txBox="1"/>
          <p:nvPr/>
        </p:nvSpPr>
        <p:spPr>
          <a:xfrm>
            <a:off x="457243" y="1709543"/>
            <a:ext cx="584199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solidFill>
                  <a:schemeClr val="accent3"/>
                </a:solidFill>
              </a:rPr>
              <a:t>Why </a:t>
            </a:r>
            <a:r>
              <a:rPr lang="en-US" sz="2800" err="1">
                <a:solidFill>
                  <a:schemeClr val="accent3"/>
                </a:solidFill>
              </a:rPr>
              <a:t>InsightFace</a:t>
            </a:r>
            <a:r>
              <a:rPr lang="en-US" sz="2800">
                <a:solidFill>
                  <a:schemeClr val="accent3"/>
                </a:solidFill>
              </a:rPr>
              <a:t>?</a:t>
            </a:r>
          </a:p>
        </p:txBody>
      </p:sp>
      <p:sp>
        <p:nvSpPr>
          <p:cNvPr id="4" name="Slide Number Placeholder 3">
            <a:extLst>
              <a:ext uri="{FF2B5EF4-FFF2-40B4-BE49-F238E27FC236}">
                <a16:creationId xmlns:a16="http://schemas.microsoft.com/office/drawing/2014/main" id="{E262593D-918B-5F88-33DE-3C689152D698}"/>
              </a:ext>
            </a:extLst>
          </p:cNvPr>
          <p:cNvSpPr>
            <a:spLocks noGrp="1"/>
          </p:cNvSpPr>
          <p:nvPr>
            <p:ph type="sldNum" sz="quarter" idx="12"/>
          </p:nvPr>
        </p:nvSpPr>
        <p:spPr/>
        <p:txBody>
          <a:bodyPr/>
          <a:lstStyle/>
          <a:p>
            <a:fld id="{DFDF98CC-160E-494C-8C3C-8CDC5FA257DE}" type="slidenum">
              <a:rPr lang="en-US" smtClean="0"/>
              <a:t>6</a:t>
            </a:fld>
            <a:endParaRPr lang="en-US"/>
          </a:p>
        </p:txBody>
      </p:sp>
    </p:spTree>
    <p:extLst>
      <p:ext uri="{BB962C8B-B14F-4D97-AF65-F5344CB8AC3E}">
        <p14:creationId xmlns:p14="http://schemas.microsoft.com/office/powerpoint/2010/main" val="3203971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513-FD63-E023-36E8-271A91AA85DF}"/>
              </a:ext>
            </a:extLst>
          </p:cNvPr>
          <p:cNvSpPr>
            <a:spLocks noGrp="1"/>
          </p:cNvSpPr>
          <p:nvPr>
            <p:ph type="title"/>
          </p:nvPr>
        </p:nvSpPr>
        <p:spPr/>
        <p:txBody>
          <a:bodyPr vert="horz" lIns="91440" tIns="45720" rIns="91440" bIns="45720" rtlCol="0" anchor="t">
            <a:noAutofit/>
          </a:bodyPr>
          <a:lstStyle/>
          <a:p>
            <a:r>
              <a:rPr lang="en-US" sz="2800">
                <a:solidFill>
                  <a:schemeClr val="bg2">
                    <a:lumMod val="75000"/>
                  </a:schemeClr>
                </a:solidFill>
              </a:rPr>
              <a:t>Background, Motivation, </a:t>
            </a:r>
            <a:r>
              <a:rPr lang="en-US" sz="2800">
                <a:highlight>
                  <a:srgbClr val="FFFF00"/>
                </a:highlight>
                <a:ea typeface="+mj-lt"/>
                <a:cs typeface="+mj-lt"/>
              </a:rPr>
              <a:t>Proposed Work</a:t>
            </a:r>
            <a:r>
              <a:rPr lang="en-US" sz="2800">
                <a:solidFill>
                  <a:schemeClr val="bg2">
                    <a:lumMod val="75000"/>
                  </a:schemeClr>
                </a:solidFill>
              </a:rPr>
              <a:t>, Milestones, Limitation</a:t>
            </a:r>
          </a:p>
        </p:txBody>
      </p:sp>
      <p:pic>
        <p:nvPicPr>
          <p:cNvPr id="6" name="Picture 6">
            <a:extLst>
              <a:ext uri="{FF2B5EF4-FFF2-40B4-BE49-F238E27FC236}">
                <a16:creationId xmlns:a16="http://schemas.microsoft.com/office/drawing/2014/main" id="{D914CB79-AF2B-19BA-A316-83D6F3926607}"/>
              </a:ext>
            </a:extLst>
          </p:cNvPr>
          <p:cNvPicPr>
            <a:picLocks noChangeAspect="1"/>
          </p:cNvPicPr>
          <p:nvPr/>
        </p:nvPicPr>
        <p:blipFill>
          <a:blip r:embed="rId3"/>
          <a:stretch>
            <a:fillRect/>
          </a:stretch>
        </p:blipFill>
        <p:spPr>
          <a:xfrm>
            <a:off x="8134586" y="1940666"/>
            <a:ext cx="3980274" cy="4011483"/>
          </a:xfrm>
          <a:prstGeom prst="rect">
            <a:avLst/>
          </a:prstGeom>
        </p:spPr>
      </p:pic>
      <p:sp>
        <p:nvSpPr>
          <p:cNvPr id="7" name="TextBox 1">
            <a:extLst>
              <a:ext uri="{FF2B5EF4-FFF2-40B4-BE49-F238E27FC236}">
                <a16:creationId xmlns:a16="http://schemas.microsoft.com/office/drawing/2014/main" id="{699FAE05-710C-074F-B2AE-6A098057A3F8}"/>
              </a:ext>
            </a:extLst>
          </p:cNvPr>
          <p:cNvSpPr txBox="1"/>
          <p:nvPr/>
        </p:nvSpPr>
        <p:spPr>
          <a:xfrm>
            <a:off x="457243" y="1709543"/>
            <a:ext cx="5841999"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solidFill>
                  <a:schemeClr val="accent3"/>
                </a:solidFill>
              </a:rPr>
              <a:t>Why </a:t>
            </a:r>
            <a:r>
              <a:rPr lang="en-US" sz="2800" err="1">
                <a:solidFill>
                  <a:schemeClr val="accent3"/>
                </a:solidFill>
              </a:rPr>
              <a:t>InsightFace</a:t>
            </a:r>
            <a:r>
              <a:rPr lang="en-US" sz="2800">
                <a:solidFill>
                  <a:schemeClr val="accent3"/>
                </a:solidFill>
              </a:rPr>
              <a:t>?</a:t>
            </a:r>
          </a:p>
        </p:txBody>
      </p:sp>
      <p:sp>
        <p:nvSpPr>
          <p:cNvPr id="5" name="TextBox 1">
            <a:extLst>
              <a:ext uri="{FF2B5EF4-FFF2-40B4-BE49-F238E27FC236}">
                <a16:creationId xmlns:a16="http://schemas.microsoft.com/office/drawing/2014/main" id="{0F94BFBB-7AFF-4909-FDDC-CF27076050A6}"/>
              </a:ext>
            </a:extLst>
          </p:cNvPr>
          <p:cNvSpPr txBox="1"/>
          <p:nvPr/>
        </p:nvSpPr>
        <p:spPr>
          <a:xfrm>
            <a:off x="517869" y="2535201"/>
            <a:ext cx="7860829" cy="31393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a:buChar char="v"/>
            </a:pPr>
            <a:r>
              <a:rPr lang="en-US">
                <a:ea typeface="+mn-lt"/>
                <a:cs typeface="+mn-lt"/>
              </a:rPr>
              <a:t>Well reputed in the industry with 13.7k stars and 4.2K forks on GitHub </a:t>
            </a:r>
            <a:endParaRPr lang="en-US"/>
          </a:p>
          <a:p>
            <a:pPr marL="285750" indent="-285750">
              <a:buFont typeface="Wingdings"/>
              <a:buChar char="v"/>
            </a:pPr>
            <a:endParaRPr lang="en-US"/>
          </a:p>
          <a:p>
            <a:pPr marL="285750" indent="-285750">
              <a:buFont typeface="Wingdings"/>
              <a:buChar char="v"/>
            </a:pPr>
            <a:r>
              <a:rPr lang="en-US">
                <a:ea typeface="+mn-lt"/>
                <a:cs typeface="+mn-lt"/>
              </a:rPr>
              <a:t>Achieved state-of-the-art accuracy in several benchmark datasets, </a:t>
            </a:r>
          </a:p>
          <a:p>
            <a:pPr lvl="1"/>
            <a:r>
              <a:rPr lang="en-US">
                <a:ea typeface="+mn-lt"/>
                <a:cs typeface="+mn-lt"/>
              </a:rPr>
              <a:t>including LFW, </a:t>
            </a:r>
            <a:r>
              <a:rPr lang="en-US" err="1">
                <a:ea typeface="+mn-lt"/>
                <a:cs typeface="+mn-lt"/>
              </a:rPr>
              <a:t>MegaFace</a:t>
            </a:r>
            <a:r>
              <a:rPr lang="en-US">
                <a:ea typeface="+mn-lt"/>
                <a:cs typeface="+mn-lt"/>
              </a:rPr>
              <a:t>, and IJB-A</a:t>
            </a:r>
            <a:endParaRPr lang="en-US"/>
          </a:p>
          <a:p>
            <a:pPr marL="285750" indent="-285750">
              <a:buFont typeface="Wingdings"/>
              <a:buChar char="v"/>
            </a:pPr>
            <a:endParaRPr lang="en-US"/>
          </a:p>
          <a:p>
            <a:pPr marL="285750" indent="-285750">
              <a:buFont typeface="Wingdings"/>
              <a:buChar char="v"/>
            </a:pPr>
            <a:r>
              <a:rPr lang="en-US">
                <a:ea typeface="+mn-lt"/>
                <a:cs typeface="+mn-lt"/>
              </a:rPr>
              <a:t>Trained on massive and various dataset making it capable of recognizing faces from different races and ethnicities</a:t>
            </a:r>
            <a:endParaRPr lang="en-US"/>
          </a:p>
          <a:p>
            <a:pPr marL="285750" indent="-285750">
              <a:buFont typeface="Wingdings"/>
              <a:buChar char="v"/>
            </a:pPr>
            <a:endParaRPr lang="en-US"/>
          </a:p>
          <a:p>
            <a:pPr marL="285750" indent="-285750">
              <a:buFont typeface="Wingdings"/>
              <a:buChar char="v"/>
            </a:pPr>
            <a:r>
              <a:rPr lang="en-US">
                <a:ea typeface="+mn-lt"/>
                <a:cs typeface="+mn-lt"/>
              </a:rPr>
              <a:t>Handle pose, illumination, and occlusion variations, which are common challenges in face recognition</a:t>
            </a:r>
          </a:p>
          <a:p>
            <a:endParaRPr lang="en-US"/>
          </a:p>
        </p:txBody>
      </p:sp>
      <p:sp>
        <p:nvSpPr>
          <p:cNvPr id="3" name="Slide Number Placeholder 2">
            <a:extLst>
              <a:ext uri="{FF2B5EF4-FFF2-40B4-BE49-F238E27FC236}">
                <a16:creationId xmlns:a16="http://schemas.microsoft.com/office/drawing/2014/main" id="{334A9DF7-6F2A-2138-EB6F-DC86CE48123C}"/>
              </a:ext>
            </a:extLst>
          </p:cNvPr>
          <p:cNvSpPr>
            <a:spLocks noGrp="1"/>
          </p:cNvSpPr>
          <p:nvPr>
            <p:ph type="sldNum" sz="quarter" idx="12"/>
          </p:nvPr>
        </p:nvSpPr>
        <p:spPr/>
        <p:txBody>
          <a:bodyPr/>
          <a:lstStyle/>
          <a:p>
            <a:fld id="{DFDF98CC-160E-494C-8C3C-8CDC5FA257DE}" type="slidenum">
              <a:rPr lang="en-US" smtClean="0"/>
              <a:t>7</a:t>
            </a:fld>
            <a:endParaRPr lang="en-US"/>
          </a:p>
        </p:txBody>
      </p:sp>
    </p:spTree>
    <p:extLst>
      <p:ext uri="{BB962C8B-B14F-4D97-AF65-F5344CB8AC3E}">
        <p14:creationId xmlns:p14="http://schemas.microsoft.com/office/powerpoint/2010/main" val="2524230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513-FD63-E023-36E8-271A91AA85DF}"/>
              </a:ext>
            </a:extLst>
          </p:cNvPr>
          <p:cNvSpPr>
            <a:spLocks noGrp="1"/>
          </p:cNvSpPr>
          <p:nvPr>
            <p:ph type="title"/>
          </p:nvPr>
        </p:nvSpPr>
        <p:spPr/>
        <p:txBody>
          <a:bodyPr vert="horz" lIns="91440" tIns="45720" rIns="91440" bIns="45720" rtlCol="0" anchor="t">
            <a:noAutofit/>
          </a:bodyPr>
          <a:lstStyle/>
          <a:p>
            <a:r>
              <a:rPr lang="en-US" sz="2800">
                <a:solidFill>
                  <a:schemeClr val="bg2">
                    <a:lumMod val="75000"/>
                  </a:schemeClr>
                </a:solidFill>
              </a:rPr>
              <a:t>Background, Motivation, </a:t>
            </a:r>
            <a:r>
              <a:rPr lang="en-US" sz="2800">
                <a:highlight>
                  <a:srgbClr val="FFFF00"/>
                </a:highlight>
                <a:ea typeface="+mj-lt"/>
                <a:cs typeface="+mj-lt"/>
              </a:rPr>
              <a:t>Proposed Work</a:t>
            </a:r>
            <a:r>
              <a:rPr lang="en-US" sz="2800">
                <a:solidFill>
                  <a:schemeClr val="bg2">
                    <a:lumMod val="75000"/>
                  </a:schemeClr>
                </a:solidFill>
              </a:rPr>
              <a:t>, Milestones, Limitation</a:t>
            </a:r>
          </a:p>
        </p:txBody>
      </p:sp>
      <p:sp>
        <p:nvSpPr>
          <p:cNvPr id="5" name="TextBox 4">
            <a:extLst>
              <a:ext uri="{FF2B5EF4-FFF2-40B4-BE49-F238E27FC236}">
                <a16:creationId xmlns:a16="http://schemas.microsoft.com/office/drawing/2014/main" id="{9C575ABA-C103-EEB3-D397-244B7B9A7978}"/>
              </a:ext>
            </a:extLst>
          </p:cNvPr>
          <p:cNvSpPr txBox="1"/>
          <p:nvPr/>
        </p:nvSpPr>
        <p:spPr>
          <a:xfrm>
            <a:off x="580035" y="1677287"/>
            <a:ext cx="31326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3"/>
                </a:solidFill>
              </a:rPr>
              <a:t>Proposed Attacks</a:t>
            </a:r>
          </a:p>
        </p:txBody>
      </p:sp>
      <p:sp>
        <p:nvSpPr>
          <p:cNvPr id="3" name="TextBox 2">
            <a:extLst>
              <a:ext uri="{FF2B5EF4-FFF2-40B4-BE49-F238E27FC236}">
                <a16:creationId xmlns:a16="http://schemas.microsoft.com/office/drawing/2014/main" id="{B385CCDA-4B42-9E18-1B05-247FAB550E8F}"/>
              </a:ext>
            </a:extLst>
          </p:cNvPr>
          <p:cNvSpPr txBox="1"/>
          <p:nvPr/>
        </p:nvSpPr>
        <p:spPr>
          <a:xfrm>
            <a:off x="735659" y="2579512"/>
            <a:ext cx="1117223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Face Swap[6]: </a:t>
            </a:r>
            <a:r>
              <a:rPr lang="en-US" dirty="0"/>
              <a:t>Replacing the face of a person in an image or video with the face of another person.</a:t>
            </a:r>
          </a:p>
          <a:p>
            <a:endParaRPr lang="en-US" dirty="0"/>
          </a:p>
          <a:p>
            <a:r>
              <a:rPr lang="en-US" b="1" dirty="0"/>
              <a:t>Morphing[6]: </a:t>
            </a:r>
            <a:r>
              <a:rPr lang="en-US" dirty="0"/>
              <a:t>Combining two or more faces to create a new face that looks like a blend of the original faces.</a:t>
            </a:r>
          </a:p>
          <a:p>
            <a:endParaRPr lang="en-US" dirty="0"/>
          </a:p>
          <a:p>
            <a:r>
              <a:rPr lang="en-US" b="1" dirty="0"/>
              <a:t>Deep Fake[7]: </a:t>
            </a:r>
            <a:r>
              <a:rPr lang="en-US" dirty="0"/>
              <a:t>Creating a video or image that appears to be real, but is actually a manipulated or synthesized version of the original.</a:t>
            </a:r>
          </a:p>
          <a:p>
            <a:endParaRPr lang="en-US" dirty="0"/>
          </a:p>
          <a:p>
            <a:r>
              <a:rPr lang="en-US" b="1" dirty="0"/>
              <a:t>Presentation Attack (Physical)[8]:</a:t>
            </a:r>
            <a:r>
              <a:rPr lang="en-US" dirty="0"/>
              <a:t> Using a physical object, such as a mask, to impersonate a legitimate user and gain access to a system.</a:t>
            </a:r>
          </a:p>
          <a:p>
            <a:endParaRPr lang="en-US" dirty="0"/>
          </a:p>
          <a:p>
            <a:r>
              <a:rPr lang="en-US" b="1" dirty="0"/>
              <a:t>Master Face Attack[8]:</a:t>
            </a:r>
            <a:r>
              <a:rPr lang="en-US" dirty="0"/>
              <a:t> Creating a single synthetic face that can be used to fool multiple face recognition systems.</a:t>
            </a:r>
          </a:p>
        </p:txBody>
      </p:sp>
      <p:sp>
        <p:nvSpPr>
          <p:cNvPr id="4" name="Slide Number Placeholder 3">
            <a:extLst>
              <a:ext uri="{FF2B5EF4-FFF2-40B4-BE49-F238E27FC236}">
                <a16:creationId xmlns:a16="http://schemas.microsoft.com/office/drawing/2014/main" id="{064072DB-953A-7E57-BE19-936119BF75EB}"/>
              </a:ext>
            </a:extLst>
          </p:cNvPr>
          <p:cNvSpPr>
            <a:spLocks noGrp="1"/>
          </p:cNvSpPr>
          <p:nvPr>
            <p:ph type="sldNum" sz="quarter" idx="12"/>
          </p:nvPr>
        </p:nvSpPr>
        <p:spPr>
          <a:xfrm>
            <a:off x="11454317" y="6403480"/>
            <a:ext cx="637909" cy="365125"/>
          </a:xfrm>
        </p:spPr>
        <p:txBody>
          <a:bodyPr/>
          <a:lstStyle/>
          <a:p>
            <a:fld id="{DFDF98CC-160E-494C-8C3C-8CDC5FA257DE}" type="slidenum">
              <a:rPr lang="en-US" smtClean="0"/>
              <a:t>8</a:t>
            </a:fld>
            <a:endParaRPr lang="en-US"/>
          </a:p>
        </p:txBody>
      </p:sp>
    </p:spTree>
    <p:extLst>
      <p:ext uri="{BB962C8B-B14F-4D97-AF65-F5344CB8AC3E}">
        <p14:creationId xmlns:p14="http://schemas.microsoft.com/office/powerpoint/2010/main" val="276853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6513-FD63-E023-36E8-271A91AA85DF}"/>
              </a:ext>
            </a:extLst>
          </p:cNvPr>
          <p:cNvSpPr>
            <a:spLocks noGrp="1"/>
          </p:cNvSpPr>
          <p:nvPr>
            <p:ph type="title"/>
          </p:nvPr>
        </p:nvSpPr>
        <p:spPr/>
        <p:txBody>
          <a:bodyPr vert="horz" lIns="91440" tIns="45720" rIns="91440" bIns="45720" rtlCol="0" anchor="t">
            <a:noAutofit/>
          </a:bodyPr>
          <a:lstStyle/>
          <a:p>
            <a:r>
              <a:rPr lang="en-US" sz="2800">
                <a:solidFill>
                  <a:schemeClr val="bg2">
                    <a:lumMod val="75000"/>
                  </a:schemeClr>
                </a:solidFill>
              </a:rPr>
              <a:t>Background, Motivation, </a:t>
            </a:r>
            <a:r>
              <a:rPr lang="en-US" sz="2800">
                <a:highlight>
                  <a:srgbClr val="FFFF00"/>
                </a:highlight>
                <a:ea typeface="+mj-lt"/>
                <a:cs typeface="+mj-lt"/>
              </a:rPr>
              <a:t>Proposed Work</a:t>
            </a:r>
            <a:r>
              <a:rPr lang="en-US" sz="2800">
                <a:solidFill>
                  <a:schemeClr val="bg2">
                    <a:lumMod val="75000"/>
                  </a:schemeClr>
                </a:solidFill>
              </a:rPr>
              <a:t>, Milestones, Limitation</a:t>
            </a:r>
          </a:p>
        </p:txBody>
      </p:sp>
      <p:sp>
        <p:nvSpPr>
          <p:cNvPr id="5" name="TextBox 4">
            <a:extLst>
              <a:ext uri="{FF2B5EF4-FFF2-40B4-BE49-F238E27FC236}">
                <a16:creationId xmlns:a16="http://schemas.microsoft.com/office/drawing/2014/main" id="{9C575ABA-C103-EEB3-D397-244B7B9A7978}"/>
              </a:ext>
            </a:extLst>
          </p:cNvPr>
          <p:cNvSpPr txBox="1"/>
          <p:nvPr/>
        </p:nvSpPr>
        <p:spPr>
          <a:xfrm>
            <a:off x="580035" y="1677287"/>
            <a:ext cx="31326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3"/>
                </a:solidFill>
              </a:rPr>
              <a:t>Proposed Defense</a:t>
            </a:r>
          </a:p>
        </p:txBody>
      </p:sp>
      <p:sp>
        <p:nvSpPr>
          <p:cNvPr id="6" name="TextBox 5">
            <a:extLst>
              <a:ext uri="{FF2B5EF4-FFF2-40B4-BE49-F238E27FC236}">
                <a16:creationId xmlns:a16="http://schemas.microsoft.com/office/drawing/2014/main" id="{DA6F581D-1BF4-D314-13C1-9E33668F9C8E}"/>
              </a:ext>
            </a:extLst>
          </p:cNvPr>
          <p:cNvSpPr txBox="1"/>
          <p:nvPr/>
        </p:nvSpPr>
        <p:spPr>
          <a:xfrm>
            <a:off x="658812" y="2513541"/>
            <a:ext cx="35255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Watermark Injection [7]</a:t>
            </a:r>
          </a:p>
        </p:txBody>
      </p:sp>
      <p:pic>
        <p:nvPicPr>
          <p:cNvPr id="7" name="Picture 7" descr="Diagram&#10;&#10;Description automatically generated">
            <a:extLst>
              <a:ext uri="{FF2B5EF4-FFF2-40B4-BE49-F238E27FC236}">
                <a16:creationId xmlns:a16="http://schemas.microsoft.com/office/drawing/2014/main" id="{C97BE131-52D3-07E1-F9B8-8C7F28F34F31}"/>
              </a:ext>
            </a:extLst>
          </p:cNvPr>
          <p:cNvPicPr>
            <a:picLocks noChangeAspect="1"/>
          </p:cNvPicPr>
          <p:nvPr/>
        </p:nvPicPr>
        <p:blipFill>
          <a:blip r:embed="rId2"/>
          <a:stretch>
            <a:fillRect/>
          </a:stretch>
        </p:blipFill>
        <p:spPr>
          <a:xfrm>
            <a:off x="660400" y="3382146"/>
            <a:ext cx="4119033" cy="23585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8">
            <a:extLst>
              <a:ext uri="{FF2B5EF4-FFF2-40B4-BE49-F238E27FC236}">
                <a16:creationId xmlns:a16="http://schemas.microsoft.com/office/drawing/2014/main" id="{BF83C5DF-268B-C22D-1F0A-38E94C9F752C}"/>
              </a:ext>
            </a:extLst>
          </p:cNvPr>
          <p:cNvPicPr>
            <a:picLocks noChangeAspect="1"/>
          </p:cNvPicPr>
          <p:nvPr/>
        </p:nvPicPr>
        <p:blipFill>
          <a:blip r:embed="rId3"/>
          <a:stretch>
            <a:fillRect/>
          </a:stretch>
        </p:blipFill>
        <p:spPr>
          <a:xfrm>
            <a:off x="6322484" y="3727241"/>
            <a:ext cx="5251449" cy="1657766"/>
          </a:xfrm>
          <a:prstGeom prst="rect">
            <a:avLst/>
          </a:prstGeom>
        </p:spPr>
      </p:pic>
      <p:sp>
        <p:nvSpPr>
          <p:cNvPr id="9" name="TextBox 8">
            <a:extLst>
              <a:ext uri="{FF2B5EF4-FFF2-40B4-BE49-F238E27FC236}">
                <a16:creationId xmlns:a16="http://schemas.microsoft.com/office/drawing/2014/main" id="{A4A6C751-F0D9-18D9-C7FA-E4A12E676414}"/>
              </a:ext>
            </a:extLst>
          </p:cNvPr>
          <p:cNvSpPr txBox="1"/>
          <p:nvPr/>
        </p:nvSpPr>
        <p:spPr>
          <a:xfrm>
            <a:off x="6775978" y="2513540"/>
            <a:ext cx="427630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Linear Binary Pattern + PCA [6]</a:t>
            </a:r>
          </a:p>
        </p:txBody>
      </p:sp>
      <p:sp>
        <p:nvSpPr>
          <p:cNvPr id="4" name="Slide Number Placeholder 3">
            <a:extLst>
              <a:ext uri="{FF2B5EF4-FFF2-40B4-BE49-F238E27FC236}">
                <a16:creationId xmlns:a16="http://schemas.microsoft.com/office/drawing/2014/main" id="{752E4C37-8583-597F-BC76-A8456BC059D6}"/>
              </a:ext>
            </a:extLst>
          </p:cNvPr>
          <p:cNvSpPr>
            <a:spLocks noGrp="1"/>
          </p:cNvSpPr>
          <p:nvPr>
            <p:ph type="sldNum" sz="quarter" idx="12"/>
          </p:nvPr>
        </p:nvSpPr>
        <p:spPr/>
        <p:txBody>
          <a:bodyPr/>
          <a:lstStyle/>
          <a:p>
            <a:fld id="{DFDF98CC-160E-494C-8C3C-8CDC5FA257DE}" type="slidenum">
              <a:rPr lang="en-US" smtClean="0"/>
              <a:t>9</a:t>
            </a:fld>
            <a:endParaRPr lang="en-US"/>
          </a:p>
        </p:txBody>
      </p:sp>
    </p:spTree>
    <p:extLst>
      <p:ext uri="{BB962C8B-B14F-4D97-AF65-F5344CB8AC3E}">
        <p14:creationId xmlns:p14="http://schemas.microsoft.com/office/powerpoint/2010/main" val="1232020015"/>
      </p:ext>
    </p:extLst>
  </p:cSld>
  <p:clrMapOvr>
    <a:masterClrMapping/>
  </p:clrMapOvr>
</p:sld>
</file>

<file path=ppt/theme/theme1.xml><?xml version="1.0" encoding="utf-8"?>
<a:theme xmlns:a="http://schemas.openxmlformats.org/drawingml/2006/main" name="GestaltVTI">
  <a:themeElements>
    <a:clrScheme name="AnalogousFromDarkSeedLeftStep">
      <a:dk1>
        <a:srgbClr val="000000"/>
      </a:dk1>
      <a:lt1>
        <a:srgbClr val="FFFFFF"/>
      </a:lt1>
      <a:dk2>
        <a:srgbClr val="341D2C"/>
      </a:dk2>
      <a:lt2>
        <a:srgbClr val="E2E8E3"/>
      </a:lt2>
      <a:accent1>
        <a:srgbClr val="C34DB2"/>
      </a:accent1>
      <a:accent2>
        <a:srgbClr val="913BB1"/>
      </a:accent2>
      <a:accent3>
        <a:srgbClr val="724DC3"/>
      </a:accent3>
      <a:accent4>
        <a:srgbClr val="3B47B1"/>
      </a:accent4>
      <a:accent5>
        <a:srgbClr val="4D8AC3"/>
      </a:accent5>
      <a:accent6>
        <a:srgbClr val="3BAAB1"/>
      </a:accent6>
      <a:hlink>
        <a:srgbClr val="3F6CB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TotalTime>
  <Words>901</Words>
  <Application>Microsoft Macintosh PowerPoint</Application>
  <PresentationFormat>Widescreen</PresentationFormat>
  <Paragraphs>147</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Bierstadt</vt:lpstr>
      <vt:lpstr>Calibri</vt:lpstr>
      <vt:lpstr>Wingdings</vt:lpstr>
      <vt:lpstr>GestaltVTI</vt:lpstr>
      <vt:lpstr>Analyzing the Vulnerabilities of InsightFace against Blackbox Attacks: A Comprehensive Security Analysis</vt:lpstr>
      <vt:lpstr>Background, Motivation, Proposed Work, Milestones, Limitation</vt:lpstr>
      <vt:lpstr>Background, Motivation, Proposed Work, Milestones, Limitation</vt:lpstr>
      <vt:lpstr>Background, Motivation, Proposed Work, Milestones, Limitation</vt:lpstr>
      <vt:lpstr>Background, Motivation, Proposed Work, Milestones, Limitation</vt:lpstr>
      <vt:lpstr>Background, Motivation, Proposed Work, Milestones, Limitation</vt:lpstr>
      <vt:lpstr>Background, Motivation, Proposed Work, Milestones, Limitation</vt:lpstr>
      <vt:lpstr>Background, Motivation, Proposed Work, Milestones, Limitation</vt:lpstr>
      <vt:lpstr>Background, Motivation, Proposed Work, Milestones, Limitation</vt:lpstr>
      <vt:lpstr>Background, Motivation, Proposed Work, Milestones, Limitation</vt:lpstr>
      <vt:lpstr>Background, Motivation, Proposed Work, Milestones, Limitation</vt:lpstr>
      <vt:lpstr>Background, Motivation, Proposed Work, Milestones, Limitation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Kazi Amit Hasan</cp:lastModifiedBy>
  <cp:revision>152</cp:revision>
  <dcterms:created xsi:type="dcterms:W3CDTF">2023-03-12T16:00:48Z</dcterms:created>
  <dcterms:modified xsi:type="dcterms:W3CDTF">2023-04-25T14:40:31Z</dcterms:modified>
</cp:coreProperties>
</file>