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4"/>
    <p:sldMasterId id="2147483806" r:id="rId5"/>
  </p:sldMasterIdLst>
  <p:notesMasterIdLst>
    <p:notesMasterId r:id="rId18"/>
  </p:notesMasterIdLst>
  <p:sldIdLst>
    <p:sldId id="2896" r:id="rId6"/>
    <p:sldId id="2994" r:id="rId7"/>
    <p:sldId id="2987" r:id="rId8"/>
    <p:sldId id="2998" r:id="rId9"/>
    <p:sldId id="2995" r:id="rId10"/>
    <p:sldId id="2996" r:id="rId11"/>
    <p:sldId id="2988" r:id="rId12"/>
    <p:sldId id="2989" r:id="rId13"/>
    <p:sldId id="2990" r:id="rId14"/>
    <p:sldId id="2985" r:id="rId15"/>
    <p:sldId id="2993" r:id="rId16"/>
    <p:sldId id="2997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94694"/>
  </p:normalViewPr>
  <p:slideViewPr>
    <p:cSldViewPr snapToGrid="0">
      <p:cViewPr>
        <p:scale>
          <a:sx n="106" d="100"/>
          <a:sy n="106" d="100"/>
        </p:scale>
        <p:origin x="1056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503A60-F532-7D4B-9495-BECDC9C91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E85B-2E36-5349-880B-B0BB04CE98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DF43009-DF51-D141-BCD3-79629B9C5B5D}" type="datetimeFigureOut">
              <a:rPr lang="en-US"/>
              <a:pPr>
                <a:defRPr/>
              </a:pPr>
              <a:t>12/8/22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9B7C90-981C-9343-A6E7-09AD9B3626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FB7DDB4-0B27-7347-8D74-F8FB11105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FE6C-52A2-1241-8B7D-1F09A599D2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BA447-7B86-874A-8D5B-4BC9DD24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622E6EF-89B4-7E42-91B1-F6EF3C563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6BF4A8A5-9C1B-9A41-8873-44DC288043B0}"/>
              </a:ext>
            </a:extLst>
          </p:cNvPr>
          <p:cNvCxnSpPr>
            <a:cxnSpLocks/>
          </p:cNvCxnSpPr>
          <p:nvPr/>
        </p:nvCxnSpPr>
        <p:spPr>
          <a:xfrm>
            <a:off x="838200" y="4117975"/>
            <a:ext cx="4524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7"/>
            <a:ext cx="7871234" cy="336704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4314571"/>
            <a:ext cx="9144000" cy="16557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kern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7048D-7FDA-5B49-A5A3-0F4E0C2F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1AACE0C1-9629-FF4F-B2E6-7B52E8C6F462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5FC083F4-2CB4-8F4D-AAB6-9F670B5D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8EB5EED1-4B96-574F-B34D-10270B3C93DD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62659"/>
            <a:ext cx="3932237" cy="4006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62659"/>
            <a:ext cx="6172200" cy="39983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4996AE79-DCB8-044B-A486-D0B7849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208AD99-95E2-9B49-9732-6DEB2481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B6847EA2-BB60-B044-820B-75F88783053F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38B66A1A-E165-1042-9C94-019E204A3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C608E374-52AD-B44B-A36A-5736262D0C72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2659"/>
            <a:ext cx="3932237" cy="38268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1862659"/>
            <a:ext cx="6172200" cy="381892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30C3FE27-B2A1-D243-B8A1-18D81C8B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DDFBB8-1DB9-3D47-A945-1A2CB90E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FC30271C-68E4-8643-8189-C8F7E17728B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013C5B48-F205-5A42-A836-967E3B80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9EA2-2173-9C44-8D20-1E54C792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8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31D6668D-D73D-8F4A-933F-456E52CB9DFC}"/>
              </a:ext>
            </a:extLst>
          </p:cNvPr>
          <p:cNvCxnSpPr>
            <a:cxnSpLocks/>
          </p:cNvCxnSpPr>
          <p:nvPr/>
        </p:nvCxnSpPr>
        <p:spPr>
          <a:xfrm>
            <a:off x="838200" y="4117975"/>
            <a:ext cx="4524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7"/>
            <a:ext cx="7871234" cy="336704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4314571"/>
            <a:ext cx="9144000" cy="16557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kern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DB3B-C0C0-AC4E-9BBD-6843081F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DA18355-8752-9D42-9795-B0B4A80E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2349ACD-5373-4C45-9F0A-0FE3EEFCEA6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9401269" cy="332413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44196"/>
            <a:ext cx="10515600" cy="15001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262145-B481-ED4A-B6E6-06E38797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4AA66-FE72-E548-BAA2-68033C5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971794A3-E238-E64D-94F9-B054D133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4E765B8-AA8A-9B4E-950E-E3BA27BBA632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657964" y="2913406"/>
            <a:ext cx="8876071" cy="1031188"/>
          </a:xfrm>
          <a:prstGeom prst="rect">
            <a:avLst/>
          </a:prstGeom>
        </p:spPr>
        <p:txBody>
          <a:bodyPr anchor="ctr" anchorCtr="1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76372-5ECE-E744-9B21-1ED8BA1E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132F0D1-A7D7-2647-83B6-B6AEC275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A92FBF7D-FF21-6A4C-80B8-6202E0980585}"/>
              </a:ext>
            </a:extLst>
          </p:cNvPr>
          <p:cNvCxnSpPr>
            <a:cxnSpLocks/>
          </p:cNvCxnSpPr>
          <p:nvPr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0EB9335C-6DAD-F643-B866-842EDC8A6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8F21D110-A2E0-F94B-B3DE-092CAA8ED8E7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659"/>
            <a:ext cx="8876071" cy="3889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39268D8-FC1C-2D40-A5A8-47A6C145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3C3B5FC-9B7B-AC4D-8751-C189FD03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7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CB631482-18B7-2F46-84FD-DE6AF665ACF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4CF32EFD-BA1E-D142-8BF2-3221833B0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746175C-BC7F-E449-82F1-37DF049DB2F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A72FEC1A-D5AD-544B-BE92-21CFE181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70DCD77-38CE-204E-8D8E-ECB1B9A4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9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&quot;&quot;">
            <a:extLst>
              <a:ext uri="{FF2B5EF4-FFF2-40B4-BE49-F238E27FC236}">
                <a16:creationId xmlns:a16="http://schemas.microsoft.com/office/drawing/2014/main" id="{F40A76A1-5BF2-C243-911E-A03F11C353E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A1CD51E4-A0ED-9342-8810-D4F53AF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0BB0A0B-AF6A-E947-A7A7-5304D9C34327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2D2BC59A-8848-3042-B85F-DB266E75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63FD8F1F-5B84-AF40-9E60-93F19EB0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6C02BE4D-A0FE-8E40-BE1B-E7DD17EF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2A8D2C79-31C4-414F-902A-3165C9C8EF9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9401269" cy="332413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44196"/>
            <a:ext cx="10515600" cy="15001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735415-206E-7A41-97F6-C2D181DC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F6BD-69A0-3540-811D-A75FCCCF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0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 descr="&quot;&quot;">
            <a:extLst>
              <a:ext uri="{FF2B5EF4-FFF2-40B4-BE49-F238E27FC236}">
                <a16:creationId xmlns:a16="http://schemas.microsoft.com/office/drawing/2014/main" id="{3EF61E04-DD54-4F42-B9A7-6E188F6A4318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>
            <a:extLst>
              <a:ext uri="{FF2B5EF4-FFF2-40B4-BE49-F238E27FC236}">
                <a16:creationId xmlns:a16="http://schemas.microsoft.com/office/drawing/2014/main" id="{8E518FAD-8D27-B14B-B591-680FFE914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D6EF3BB3-7D48-8341-B3C6-1FEB51FA883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9694" y="316748"/>
            <a:ext cx="9399681" cy="9407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5B203C77-F146-4A4B-9864-0118BD05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09F26-921A-F44A-85FA-506D2236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A2545572-98AF-0142-BFAF-CE8547921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80F9011-73DD-074E-A777-F986E2AF59F2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33F0E10-8A64-F54F-809D-44E9B5C9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CB8E-DD5C-9740-A3CE-3F95D563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9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hapes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13EF2C5-D499-5649-B5B0-F4E09E64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718C0BD8-0FAB-9B4F-9358-B84F0B210D4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301F90C-688B-C548-87C6-8E95C95F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D738-6AA4-C240-BDE0-EAA7D3D3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8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88D61E70-0D00-7C45-8B05-D5C66C0838C9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9381A614-BB75-3D49-AC64-C944DCAF1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9C897BB-EE7D-C948-B053-EA0762E45FB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62659"/>
            <a:ext cx="3932237" cy="4006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62659"/>
            <a:ext cx="6172200" cy="39983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83B2CA86-5AAA-B54B-9A94-5AADDF50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9267B13-0792-DC42-B8D7-6C02ECE1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A38200F0-E486-BA45-8B13-E3BF18FFDF36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4B69C98A-98CF-3541-89A5-52D1C3984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757F326-290E-2546-9E64-304FAA7F22D0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2659"/>
            <a:ext cx="3932237" cy="38268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1862659"/>
            <a:ext cx="6172200" cy="381892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FD28089-5ACD-ED46-B33C-C9EA0C7B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C3E7772-2363-D24B-A28F-8CC04B98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FD193508-B5AC-5446-8723-8CD34302BAEC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63B1D9D-DE85-434C-9DA2-3508305E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5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D83C-7D8C-9A47-893B-F54F57F9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91D59160-B5F9-0745-866E-FF8506C8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4F7EB3CC-1C2A-5C48-AF91-B2A7AD6B532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657964" y="2913406"/>
            <a:ext cx="8876071" cy="1031188"/>
          </a:xfrm>
          <a:prstGeom prst="rect">
            <a:avLst/>
          </a:prstGeom>
        </p:spPr>
        <p:txBody>
          <a:bodyPr anchor="ctr" anchorCtr="1"/>
          <a:lstStyle>
            <a:lvl1pPr algn="ctr">
              <a:defRPr sz="4800"/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C2D95-AAA2-324C-8457-C24B021A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93D5B91-E64C-4346-8A50-B7B5A4D9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06FBA191-0D97-ED44-956C-E80088E532C6}"/>
              </a:ext>
            </a:extLst>
          </p:cNvPr>
          <p:cNvCxnSpPr>
            <a:cxnSpLocks/>
          </p:cNvCxnSpPr>
          <p:nvPr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A6489F7A-533B-DE47-94ED-11607402E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5D4E487A-7FB7-D64E-959C-21B62078E888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659"/>
            <a:ext cx="8876071" cy="3889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2BE082C-748D-C346-B3BD-EDA81E53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85D4D0C-7443-AE4A-8FE5-69BAE7B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A9AB6D3B-1B47-8B4D-A31C-BFDEDBF83775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EE3793A0-0413-2341-A076-32788B866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33CCAE3-8882-AC40-868C-EB4F96E8D2C1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787AFDD-367D-8049-A8E3-A76F44D8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B5E45CB-37FD-134A-AB41-0EA0CCC8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0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&quot;&quot;">
            <a:extLst>
              <a:ext uri="{FF2B5EF4-FFF2-40B4-BE49-F238E27FC236}">
                <a16:creationId xmlns:a16="http://schemas.microsoft.com/office/drawing/2014/main" id="{E748CA6F-D9A4-D443-A53B-3DEE7D90162B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F87C3F34-4390-EE43-B4A5-954F910E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38470853-6E1B-194F-AE62-F124817C19C7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EEF23C8-6BB7-7040-9E2D-32E14C8A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6666742-4A8A-D445-B3CA-1C660199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 descr="&quot;&quot;">
            <a:extLst>
              <a:ext uri="{FF2B5EF4-FFF2-40B4-BE49-F238E27FC236}">
                <a16:creationId xmlns:a16="http://schemas.microsoft.com/office/drawing/2014/main" id="{D8E0245C-8434-9746-9A09-AA6B6F74B8C0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>
            <a:extLst>
              <a:ext uri="{FF2B5EF4-FFF2-40B4-BE49-F238E27FC236}">
                <a16:creationId xmlns:a16="http://schemas.microsoft.com/office/drawing/2014/main" id="{3DF02732-2841-9B40-A2C9-66A06CCA8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283A2C34-3929-9242-BB81-07072E4AB5BF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CB8B9A3-BD9E-5641-9FA9-FC607D17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994DE-F17E-9049-8EAB-59CF6E2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87434FA8-2F50-7E4F-988D-5F7307507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F451E8D-75F9-3B4E-8B6F-173BBE71E9D3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C373844-434D-5447-AAE6-42DCEC7C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6BD88-1C1A-0E4C-8B90-DCA1AF88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hapes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C8E81086-9C14-814E-A468-7F199133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BD075840-B8B4-894D-B940-E91F6E63678E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8249659-9F40-704C-AE69-83AE57CE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630D5-9E2C-9B46-943C-723C8567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F037F24-AEB5-C542-9AD8-542A853FF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3050"/>
            <a:ext cx="105156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7B9BC1-19DD-4A4E-99A1-4DA20A284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8E6C-EB3A-2E4C-93E3-3CB27EA5C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F76F2-BABC-FE49-9516-9818C9FA079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9603410" y="6377297"/>
            <a:ext cx="2407357" cy="321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50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F1513BBF-FE8C-9A42-A6E2-C1300B8BB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3050"/>
            <a:ext cx="105156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37F01ADA-0710-CC49-927B-A43B361DC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A2F6-28DE-7C46-B5A8-B10A09BC3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4C64F-D3BE-6B40-B8A8-F3464614810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9603410" y="6377297"/>
            <a:ext cx="2407357" cy="321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51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FAFB82-9C93-4185-A729-9BE85D3F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7"/>
            <a:ext cx="11072446" cy="3367041"/>
          </a:xfrm>
        </p:spPr>
        <p:txBody>
          <a:bodyPr/>
          <a:lstStyle/>
          <a:p>
            <a:r>
              <a:rPr lang="en-CA" sz="4800" b="0" i="0" dirty="0">
                <a:effectLst/>
              </a:rPr>
              <a:t>A Study on Privacy Preserving Machine Learning with Homomorphic Encryption</a:t>
            </a:r>
            <a:endParaRPr lang="en-US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5FE448-0BDE-4D07-8333-1E08F283F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14571"/>
            <a:ext cx="4178643" cy="924694"/>
          </a:xfrm>
        </p:spPr>
        <p:txBody>
          <a:bodyPr/>
          <a:lstStyle/>
          <a:p>
            <a:r>
              <a:rPr lang="en-US" dirty="0"/>
              <a:t>Kazi Amit Hasan</a:t>
            </a:r>
          </a:p>
          <a:p>
            <a:r>
              <a:rPr lang="en-US" dirty="0"/>
              <a:t>December 5th, 2022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B0EAC1F5-92EF-24C2-7F96-88CB86E7D635}"/>
              </a:ext>
            </a:extLst>
          </p:cNvPr>
          <p:cNvSpPr/>
          <p:nvPr/>
        </p:nvSpPr>
        <p:spPr>
          <a:xfrm>
            <a:off x="9732579" y="4314571"/>
            <a:ext cx="2054499" cy="827881"/>
          </a:xfrm>
          <a:prstGeom prst="wedgeRect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7288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1EF0-EF9A-2FD0-0A1F-08F29B92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7FED4F-CC61-28D6-E573-5EE27279DB81}"/>
              </a:ext>
            </a:extLst>
          </p:cNvPr>
          <p:cNvSpPr/>
          <p:nvPr/>
        </p:nvSpPr>
        <p:spPr>
          <a:xfrm>
            <a:off x="3426504" y="2912165"/>
            <a:ext cx="1550020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RQ1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A13F6E-0F39-DF08-8DAA-716AF0BEA831}"/>
              </a:ext>
            </a:extLst>
          </p:cNvPr>
          <p:cNvSpPr/>
          <p:nvPr/>
        </p:nvSpPr>
        <p:spPr>
          <a:xfrm>
            <a:off x="6058825" y="2912165"/>
            <a:ext cx="1550021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RQ2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81A72F-9ADC-203E-94B4-243F022E3CB0}"/>
              </a:ext>
            </a:extLst>
          </p:cNvPr>
          <p:cNvSpPr/>
          <p:nvPr/>
        </p:nvSpPr>
        <p:spPr>
          <a:xfrm>
            <a:off x="9130748" y="2912165"/>
            <a:ext cx="1709959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Articulating the findings  </a:t>
            </a:r>
          </a:p>
        </p:txBody>
      </p:sp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0AAC20B4-783C-0A64-187B-9F73B6B29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819" y="4477498"/>
            <a:ext cx="718728" cy="718728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3B46C7-8956-A9EE-858C-BB60FD158E56}"/>
              </a:ext>
            </a:extLst>
          </p:cNvPr>
          <p:cNvSpPr/>
          <p:nvPr/>
        </p:nvSpPr>
        <p:spPr>
          <a:xfrm>
            <a:off x="838200" y="2912165"/>
            <a:ext cx="1550020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Proposal Approval</a:t>
            </a:r>
          </a:p>
        </p:txBody>
      </p:sp>
      <p:pic>
        <p:nvPicPr>
          <p:cNvPr id="23" name="Graphic 22" descr="Badge Tick1 with solid fill">
            <a:extLst>
              <a:ext uri="{FF2B5EF4-FFF2-40B4-BE49-F238E27FC236}">
                <a16:creationId xmlns:a16="http://schemas.microsoft.com/office/drawing/2014/main" id="{74144E61-D03C-DA98-73F8-179C5A216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2150" y="4477498"/>
            <a:ext cx="718728" cy="718728"/>
          </a:xfrm>
          <a:prstGeom prst="rect">
            <a:avLst/>
          </a:prstGeom>
        </p:spPr>
      </p:pic>
      <p:pic>
        <p:nvPicPr>
          <p:cNvPr id="24" name="Graphic 23" descr="Badge Tick1 with solid fill">
            <a:extLst>
              <a:ext uri="{FF2B5EF4-FFF2-40B4-BE49-F238E27FC236}">
                <a16:creationId xmlns:a16="http://schemas.microsoft.com/office/drawing/2014/main" id="{FC968109-AA21-3228-FC55-8AD2C2573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7237" y="4477498"/>
            <a:ext cx="718728" cy="718728"/>
          </a:xfrm>
          <a:prstGeom prst="rect">
            <a:avLst/>
          </a:prstGeom>
        </p:spPr>
      </p:pic>
      <p:pic>
        <p:nvPicPr>
          <p:cNvPr id="26" name="Graphic 25" descr="Hourglass Finished with solid fill">
            <a:extLst>
              <a:ext uri="{FF2B5EF4-FFF2-40B4-BE49-F238E27FC236}">
                <a16:creationId xmlns:a16="http://schemas.microsoft.com/office/drawing/2014/main" id="{B27F7176-2E8B-B7B3-DD83-0DF88DB0E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6362" y="4384732"/>
            <a:ext cx="718729" cy="7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0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B15E-D00C-DC5C-3BB9-102D1EA8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challenges I faced and how I overcame them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6EF62-E676-633C-D4F3-23B9C6303E51}"/>
              </a:ext>
            </a:extLst>
          </p:cNvPr>
          <p:cNvSpPr txBox="1"/>
          <p:nvPr/>
        </p:nvSpPr>
        <p:spPr>
          <a:xfrm>
            <a:off x="901148" y="1881809"/>
            <a:ext cx="764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Pyfhel</a:t>
            </a:r>
            <a:r>
              <a:rPr lang="en-US" sz="2400" dirty="0"/>
              <a:t> doesn’t work for mac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Had to choose google </a:t>
            </a:r>
            <a:r>
              <a:rPr lang="en-US" sz="2400" dirty="0" err="1"/>
              <a:t>colab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812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4A08-B884-B499-7FD2-3B5A7439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CDBE2-BEB2-698A-F042-3E2655E2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5" y="170269"/>
            <a:ext cx="5618493" cy="2751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1AC9F-90B2-4FA8-F260-7941BC0BA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407" y="131691"/>
            <a:ext cx="5896303" cy="3297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03FC3D-EEB6-E046-B8D4-ED3A5F23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65" y="3181370"/>
            <a:ext cx="5686585" cy="3179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78E949-580A-CDEE-B3BA-11D781744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828" y="3570726"/>
            <a:ext cx="5625882" cy="29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3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4B60-654A-C202-17D6-B4B40403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Breakdown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C139D4-8D4F-FB21-32A0-7F823B2BEEAD}"/>
              </a:ext>
            </a:extLst>
          </p:cNvPr>
          <p:cNvSpPr/>
          <p:nvPr/>
        </p:nvSpPr>
        <p:spPr>
          <a:xfrm>
            <a:off x="3247697" y="1678144"/>
            <a:ext cx="4677103" cy="747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i="0" dirty="0">
                <a:effectLst/>
              </a:rPr>
              <a:t>A Study on Privacy Preserving Machine Learning with Homomorphic Encryption</a:t>
            </a:r>
            <a:endParaRPr lang="en-US" dirty="0"/>
          </a:p>
        </p:txBody>
      </p:sp>
      <p:sp>
        <p:nvSpPr>
          <p:cNvPr id="6" name="Explosion 1 5">
            <a:extLst>
              <a:ext uri="{FF2B5EF4-FFF2-40B4-BE49-F238E27FC236}">
                <a16:creationId xmlns:a16="http://schemas.microsoft.com/office/drawing/2014/main" id="{93112395-A93E-24E9-15BB-B8AE5E5BC89E}"/>
              </a:ext>
            </a:extLst>
          </p:cNvPr>
          <p:cNvSpPr/>
          <p:nvPr/>
        </p:nvSpPr>
        <p:spPr>
          <a:xfrm>
            <a:off x="838200" y="3817279"/>
            <a:ext cx="2554013" cy="2207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i="0" dirty="0">
                <a:effectLst/>
              </a:rPr>
              <a:t>Privacy Preserving</a:t>
            </a:r>
            <a:endParaRPr lang="en-US" dirty="0"/>
          </a:p>
        </p:txBody>
      </p:sp>
      <p:sp>
        <p:nvSpPr>
          <p:cNvPr id="7" name="Explosion 1 6">
            <a:extLst>
              <a:ext uri="{FF2B5EF4-FFF2-40B4-BE49-F238E27FC236}">
                <a16:creationId xmlns:a16="http://schemas.microsoft.com/office/drawing/2014/main" id="{992AA23D-D569-AAF4-B287-D3E315B23C8E}"/>
              </a:ext>
            </a:extLst>
          </p:cNvPr>
          <p:cNvSpPr/>
          <p:nvPr/>
        </p:nvSpPr>
        <p:spPr>
          <a:xfrm>
            <a:off x="4381500" y="3817279"/>
            <a:ext cx="2554013" cy="2207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i="0" dirty="0">
                <a:effectLst/>
              </a:rPr>
              <a:t>Machine Learning</a:t>
            </a:r>
            <a:endParaRPr lang="en-US" dirty="0"/>
          </a:p>
        </p:txBody>
      </p:sp>
      <p:sp>
        <p:nvSpPr>
          <p:cNvPr id="8" name="Explosion 1 7">
            <a:extLst>
              <a:ext uri="{FF2B5EF4-FFF2-40B4-BE49-F238E27FC236}">
                <a16:creationId xmlns:a16="http://schemas.microsoft.com/office/drawing/2014/main" id="{89AC4BB0-94C8-2220-9565-989E1E9985BE}"/>
              </a:ext>
            </a:extLst>
          </p:cNvPr>
          <p:cNvSpPr/>
          <p:nvPr/>
        </p:nvSpPr>
        <p:spPr>
          <a:xfrm>
            <a:off x="8092966" y="3633348"/>
            <a:ext cx="2998076" cy="2207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i="0" dirty="0">
                <a:effectLst/>
              </a:rPr>
              <a:t>Homomorphic Encryption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C19F3C-30FF-B3FF-ECCC-8E22CFE146D7}"/>
              </a:ext>
            </a:extLst>
          </p:cNvPr>
          <p:cNvCxnSpPr>
            <a:stCxn id="5" idx="2"/>
          </p:cNvCxnSpPr>
          <p:nvPr/>
        </p:nvCxnSpPr>
        <p:spPr>
          <a:xfrm flipH="1">
            <a:off x="5586248" y="2425628"/>
            <a:ext cx="1" cy="109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00406A-14CD-F511-92B6-89D962586405}"/>
              </a:ext>
            </a:extLst>
          </p:cNvPr>
          <p:cNvCxnSpPr>
            <a:cxnSpLocks/>
          </p:cNvCxnSpPr>
          <p:nvPr/>
        </p:nvCxnSpPr>
        <p:spPr>
          <a:xfrm flipH="1">
            <a:off x="3247697" y="2438043"/>
            <a:ext cx="2338551" cy="119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5339FB-1EA0-73A3-2D5D-A8E182790F34}"/>
              </a:ext>
            </a:extLst>
          </p:cNvPr>
          <p:cNvCxnSpPr>
            <a:cxnSpLocks/>
          </p:cNvCxnSpPr>
          <p:nvPr/>
        </p:nvCxnSpPr>
        <p:spPr>
          <a:xfrm>
            <a:off x="5599328" y="2438043"/>
            <a:ext cx="2619762" cy="119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4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CED0-9810-EDEB-1FD2-941771DB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oriented attacks can happen in ML models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4726EE1-72DC-F00F-95C2-5C0A62E2959A}"/>
              </a:ext>
            </a:extLst>
          </p:cNvPr>
          <p:cNvSpPr/>
          <p:nvPr/>
        </p:nvSpPr>
        <p:spPr>
          <a:xfrm>
            <a:off x="838198" y="3940509"/>
            <a:ext cx="1387365" cy="588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FEB7D8-8A19-FBC4-178A-0CF4205D7611}"/>
              </a:ext>
            </a:extLst>
          </p:cNvPr>
          <p:cNvSpPr/>
          <p:nvPr/>
        </p:nvSpPr>
        <p:spPr>
          <a:xfrm>
            <a:off x="2956379" y="3950249"/>
            <a:ext cx="1387365" cy="588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18F815-CEF9-1B95-7B58-9BAF2E371EE5}"/>
              </a:ext>
            </a:extLst>
          </p:cNvPr>
          <p:cNvSpPr/>
          <p:nvPr/>
        </p:nvSpPr>
        <p:spPr>
          <a:xfrm>
            <a:off x="5244663" y="3940512"/>
            <a:ext cx="1387365" cy="588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2E9E67-4B14-CC9C-2876-1B93C3DC5A64}"/>
              </a:ext>
            </a:extLst>
          </p:cNvPr>
          <p:cNvSpPr/>
          <p:nvPr/>
        </p:nvSpPr>
        <p:spPr>
          <a:xfrm>
            <a:off x="7763205" y="3940511"/>
            <a:ext cx="1387365" cy="588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D99D0EA-2E7C-D415-BBE2-D39522D35556}"/>
              </a:ext>
            </a:extLst>
          </p:cNvPr>
          <p:cNvSpPr/>
          <p:nvPr/>
        </p:nvSpPr>
        <p:spPr>
          <a:xfrm>
            <a:off x="9776104" y="3950249"/>
            <a:ext cx="1387365" cy="588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2DCB0-6C33-44E5-4400-F50906774928}"/>
              </a:ext>
            </a:extLst>
          </p:cNvPr>
          <p:cNvSpPr txBox="1"/>
          <p:nvPr/>
        </p:nvSpPr>
        <p:spPr>
          <a:xfrm>
            <a:off x="838199" y="4658711"/>
            <a:ext cx="1387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</a:rPr>
              <a:t>Industrial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highlight>
                  <a:srgbClr val="FFFF00"/>
                </a:highlight>
              </a:rPr>
              <a:t>Healthcare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highlight>
                  <a:srgbClr val="FFFF00"/>
                </a:highlight>
              </a:rPr>
              <a:t>Finance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Sports</a:t>
            </a:r>
          </a:p>
          <a:p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88531-7721-2197-B558-EB14BA5F6EB1}"/>
              </a:ext>
            </a:extLst>
          </p:cNvPr>
          <p:cNvSpPr txBox="1"/>
          <p:nvPr/>
        </p:nvSpPr>
        <p:spPr>
          <a:xfrm>
            <a:off x="5244662" y="4658711"/>
            <a:ext cx="138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Data dependent models</a:t>
            </a:r>
            <a:endParaRPr lang="en-US" sz="1200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r>
              <a:rPr lang="en-US" sz="1200" dirty="0"/>
              <a:t>Linear Regression</a:t>
            </a:r>
          </a:p>
          <a:p>
            <a:endParaRPr lang="en-US" sz="1200" dirty="0"/>
          </a:p>
        </p:txBody>
      </p:sp>
      <p:pic>
        <p:nvPicPr>
          <p:cNvPr id="12" name="Graphic 11" descr="Robber with solid fill">
            <a:extLst>
              <a:ext uri="{FF2B5EF4-FFF2-40B4-BE49-F238E27FC236}">
                <a16:creationId xmlns:a16="http://schemas.microsoft.com/office/drawing/2014/main" id="{C85A3658-FEC3-452E-286B-8458D99DC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0215" y="2199289"/>
            <a:ext cx="1441812" cy="14418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2D6376-C361-E787-A85F-EE8E6880E951}"/>
              </a:ext>
            </a:extLst>
          </p:cNvPr>
          <p:cNvSpPr txBox="1"/>
          <p:nvPr/>
        </p:nvSpPr>
        <p:spPr>
          <a:xfrm>
            <a:off x="6957849" y="2580145"/>
            <a:ext cx="339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Membership Inference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F4FA2-BE0C-8B1F-F910-2D7A9CD200B8}"/>
              </a:ext>
            </a:extLst>
          </p:cNvPr>
          <p:cNvSpPr txBox="1"/>
          <p:nvPr/>
        </p:nvSpPr>
        <p:spPr>
          <a:xfrm>
            <a:off x="2676939" y="2588100"/>
            <a:ext cx="275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Model Inversion Attack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508F22-ACEF-2A97-FBCA-AAAE037EB13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25563" y="4234799"/>
            <a:ext cx="730816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406321-3FAA-31E4-1F4B-5FB11C24C50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343744" y="4234802"/>
            <a:ext cx="900919" cy="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26788E-ACA1-2BCC-32FA-4F89D416899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632028" y="4234801"/>
            <a:ext cx="1131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CF359C-9E1C-328A-409C-AAFA433343A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150570" y="4234801"/>
            <a:ext cx="625534" cy="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32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CED0-9810-EDEB-1FD2-941771DB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oriented attacks can happen in ML models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4726EE1-72DC-F00F-95C2-5C0A62E2959A}"/>
              </a:ext>
            </a:extLst>
          </p:cNvPr>
          <p:cNvSpPr/>
          <p:nvPr/>
        </p:nvSpPr>
        <p:spPr>
          <a:xfrm>
            <a:off x="838198" y="3940509"/>
            <a:ext cx="1387365" cy="588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FEB7D8-8A19-FBC4-178A-0CF4205D7611}"/>
              </a:ext>
            </a:extLst>
          </p:cNvPr>
          <p:cNvSpPr/>
          <p:nvPr/>
        </p:nvSpPr>
        <p:spPr>
          <a:xfrm>
            <a:off x="2956379" y="3950249"/>
            <a:ext cx="1387365" cy="588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18F815-CEF9-1B95-7B58-9BAF2E371EE5}"/>
              </a:ext>
            </a:extLst>
          </p:cNvPr>
          <p:cNvSpPr/>
          <p:nvPr/>
        </p:nvSpPr>
        <p:spPr>
          <a:xfrm>
            <a:off x="5244663" y="3940512"/>
            <a:ext cx="1387365" cy="588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2E9E67-4B14-CC9C-2876-1B93C3DC5A64}"/>
              </a:ext>
            </a:extLst>
          </p:cNvPr>
          <p:cNvSpPr/>
          <p:nvPr/>
        </p:nvSpPr>
        <p:spPr>
          <a:xfrm>
            <a:off x="7763205" y="3940511"/>
            <a:ext cx="1387365" cy="588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D99D0EA-2E7C-D415-BBE2-D39522D35556}"/>
              </a:ext>
            </a:extLst>
          </p:cNvPr>
          <p:cNvSpPr/>
          <p:nvPr/>
        </p:nvSpPr>
        <p:spPr>
          <a:xfrm>
            <a:off x="9776104" y="3950249"/>
            <a:ext cx="1387365" cy="588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  <p:pic>
        <p:nvPicPr>
          <p:cNvPr id="12" name="Graphic 11" descr="Robber with solid fill">
            <a:extLst>
              <a:ext uri="{FF2B5EF4-FFF2-40B4-BE49-F238E27FC236}">
                <a16:creationId xmlns:a16="http://schemas.microsoft.com/office/drawing/2014/main" id="{C85A3658-FEC3-452E-286B-8458D99DC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0215" y="2199289"/>
            <a:ext cx="1441812" cy="14418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2D6376-C361-E787-A85F-EE8E6880E951}"/>
              </a:ext>
            </a:extLst>
          </p:cNvPr>
          <p:cNvSpPr txBox="1"/>
          <p:nvPr/>
        </p:nvSpPr>
        <p:spPr>
          <a:xfrm>
            <a:off x="6957849" y="2580145"/>
            <a:ext cx="339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Membership Inference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F4FA2-BE0C-8B1F-F910-2D7A9CD200B8}"/>
              </a:ext>
            </a:extLst>
          </p:cNvPr>
          <p:cNvSpPr txBox="1"/>
          <p:nvPr/>
        </p:nvSpPr>
        <p:spPr>
          <a:xfrm>
            <a:off x="2676939" y="2588100"/>
            <a:ext cx="275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Model Inversion Attack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508F22-ACEF-2A97-FBCA-AAAE037EB13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25563" y="4234799"/>
            <a:ext cx="730816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406321-3FAA-31E4-1F4B-5FB11C24C50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343744" y="4234802"/>
            <a:ext cx="900919" cy="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26788E-ACA1-2BCC-32FA-4F89D416899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632028" y="4234801"/>
            <a:ext cx="1131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CF359C-9E1C-328A-409C-AAFA433343A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150570" y="4234801"/>
            <a:ext cx="625534" cy="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11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84C8-84DC-0167-A114-E175C681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691191" cy="937444"/>
          </a:xfrm>
        </p:spPr>
        <p:txBody>
          <a:bodyPr/>
          <a:lstStyle/>
          <a:p>
            <a:r>
              <a:rPr lang="en-US" dirty="0"/>
              <a:t>Homomorphic encryption can be used on sensitive data to  ensure privacy</a:t>
            </a:r>
          </a:p>
        </p:txBody>
      </p:sp>
      <p:pic>
        <p:nvPicPr>
          <p:cNvPr id="3" name="Graphic 2" descr="Robber with solid fill">
            <a:extLst>
              <a:ext uri="{FF2B5EF4-FFF2-40B4-BE49-F238E27FC236}">
                <a16:creationId xmlns:a16="http://schemas.microsoft.com/office/drawing/2014/main" id="{F347E242-22A4-9958-3401-0FA09DD9B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4464" y="1610710"/>
            <a:ext cx="1441812" cy="1441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65B430-D195-42E6-5F62-8B15909504E9}"/>
              </a:ext>
            </a:extLst>
          </p:cNvPr>
          <p:cNvSpPr txBox="1"/>
          <p:nvPr/>
        </p:nvSpPr>
        <p:spPr>
          <a:xfrm>
            <a:off x="4932098" y="1991566"/>
            <a:ext cx="32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Membership Inference Attack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6A0CC-7144-F512-7F5C-C9CBCBD600ED}"/>
              </a:ext>
            </a:extLst>
          </p:cNvPr>
          <p:cNvSpPr txBox="1"/>
          <p:nvPr/>
        </p:nvSpPr>
        <p:spPr>
          <a:xfrm>
            <a:off x="425164" y="1999521"/>
            <a:ext cx="29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Model Inversion Attack</a:t>
            </a:r>
          </a:p>
        </p:txBody>
      </p:sp>
      <p:pic>
        <p:nvPicPr>
          <p:cNvPr id="9" name="Graphic 8" descr="Questions with solid fill">
            <a:extLst>
              <a:ext uri="{FF2B5EF4-FFF2-40B4-BE49-F238E27FC236}">
                <a16:creationId xmlns:a16="http://schemas.microsoft.com/office/drawing/2014/main" id="{A700D577-E2C9-3D98-8E31-F4E8D6628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6056" y="3238279"/>
            <a:ext cx="914400" cy="914400"/>
          </a:xfrm>
          <a:prstGeom prst="rect">
            <a:avLst/>
          </a:prstGeom>
        </p:spPr>
      </p:pic>
      <p:pic>
        <p:nvPicPr>
          <p:cNvPr id="11" name="Graphic 10" descr="Lock with solid fill">
            <a:extLst>
              <a:ext uri="{FF2B5EF4-FFF2-40B4-BE49-F238E27FC236}">
                <a16:creationId xmlns:a16="http://schemas.microsoft.com/office/drawing/2014/main" id="{04F7CC29-E81C-D37B-6BF5-F32B28764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8170" y="433843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B30025-5ADE-4621-7F10-C0199D2C4203}"/>
              </a:ext>
            </a:extLst>
          </p:cNvPr>
          <p:cNvSpPr txBox="1"/>
          <p:nvPr/>
        </p:nvSpPr>
        <p:spPr>
          <a:xfrm>
            <a:off x="2557215" y="5253927"/>
            <a:ext cx="298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 input training data</a:t>
            </a:r>
          </a:p>
        </p:txBody>
      </p:sp>
      <p:sp>
        <p:nvSpPr>
          <p:cNvPr id="15" name="Explosion 2 14">
            <a:extLst>
              <a:ext uri="{FF2B5EF4-FFF2-40B4-BE49-F238E27FC236}">
                <a16:creationId xmlns:a16="http://schemas.microsoft.com/office/drawing/2014/main" id="{CB27736B-C80D-218A-0711-49FA96042135}"/>
              </a:ext>
            </a:extLst>
          </p:cNvPr>
          <p:cNvSpPr/>
          <p:nvPr/>
        </p:nvSpPr>
        <p:spPr>
          <a:xfrm>
            <a:off x="7862684" y="2507215"/>
            <a:ext cx="3983422" cy="214210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2564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9F4A-372A-A8E4-EE0D-3A26D2D8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664687" cy="937444"/>
          </a:xfrm>
        </p:spPr>
        <p:txBody>
          <a:bodyPr/>
          <a:lstStyle/>
          <a:p>
            <a:r>
              <a:rPr lang="en-US" dirty="0"/>
              <a:t>High level architecture of  Homomorphic Encryption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CB78F1-B0F2-BC30-2D60-5ABEA17AA1D8}"/>
              </a:ext>
            </a:extLst>
          </p:cNvPr>
          <p:cNvSpPr/>
          <p:nvPr/>
        </p:nvSpPr>
        <p:spPr>
          <a:xfrm>
            <a:off x="591690" y="3249574"/>
            <a:ext cx="2242531" cy="93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Sensitive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8CAF8-B01F-8352-95D0-FA35DB0FEFEF}"/>
              </a:ext>
            </a:extLst>
          </p:cNvPr>
          <p:cNvSpPr/>
          <p:nvPr/>
        </p:nvSpPr>
        <p:spPr>
          <a:xfrm>
            <a:off x="4686038" y="1637989"/>
            <a:ext cx="2242531" cy="93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ABFA1-8EF5-ECC9-4AED-2EBAC480028F}"/>
              </a:ext>
            </a:extLst>
          </p:cNvPr>
          <p:cNvSpPr/>
          <p:nvPr/>
        </p:nvSpPr>
        <p:spPr>
          <a:xfrm>
            <a:off x="3513221" y="5099697"/>
            <a:ext cx="2242531" cy="93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Decrypted Results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D9EFF6-44F4-BD51-8A6F-743B6532DE6C}"/>
              </a:ext>
            </a:extLst>
          </p:cNvPr>
          <p:cNvSpPr/>
          <p:nvPr/>
        </p:nvSpPr>
        <p:spPr>
          <a:xfrm>
            <a:off x="8970818" y="2480224"/>
            <a:ext cx="2318292" cy="89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5206E-1BCD-9CF2-9D39-9DE4668114C6}"/>
              </a:ext>
            </a:extLst>
          </p:cNvPr>
          <p:cNvSpPr/>
          <p:nvPr/>
        </p:nvSpPr>
        <p:spPr>
          <a:xfrm>
            <a:off x="7853308" y="4735262"/>
            <a:ext cx="2242531" cy="93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Results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0F830D-DA00-5FB3-7F44-8B1EDFEFE4A7}"/>
              </a:ext>
            </a:extLst>
          </p:cNvPr>
          <p:cNvCxnSpPr>
            <a:stCxn id="3" idx="0"/>
            <a:endCxn id="4" idx="1"/>
          </p:cNvCxnSpPr>
          <p:nvPr/>
        </p:nvCxnSpPr>
        <p:spPr>
          <a:xfrm flipV="1">
            <a:off x="1712956" y="2106711"/>
            <a:ext cx="2973082" cy="114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09A024-50B2-D7A8-262F-F6DE55741BB9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28569" y="2106711"/>
            <a:ext cx="3201395" cy="37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C52ECC-FAA2-6F29-8BF5-340AF413257B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8974574" y="3377580"/>
            <a:ext cx="1155390" cy="135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0662B-4AE5-5264-94F6-763DE09A637C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5755752" y="5203984"/>
            <a:ext cx="2097556" cy="36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B7573F-E37E-21CE-2EC8-9C0266C3D5E7}"/>
              </a:ext>
            </a:extLst>
          </p:cNvPr>
          <p:cNvCxnSpPr>
            <a:stCxn id="5" idx="1"/>
            <a:endCxn id="3" idx="2"/>
          </p:cNvCxnSpPr>
          <p:nvPr/>
        </p:nvCxnSpPr>
        <p:spPr>
          <a:xfrm flipH="1" flipV="1">
            <a:off x="1712956" y="4187018"/>
            <a:ext cx="1800265" cy="138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FAFCB7-5919-0FC4-5A45-1FCAFAD7D3E7}"/>
              </a:ext>
            </a:extLst>
          </p:cNvPr>
          <p:cNvSpPr txBox="1"/>
          <p:nvPr/>
        </p:nvSpPr>
        <p:spPr>
          <a:xfrm>
            <a:off x="856698" y="2112617"/>
            <a:ext cx="32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Homomorphic Encryption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19ED6-6FD7-006B-EC45-A37FFC2E6B96}"/>
              </a:ext>
            </a:extLst>
          </p:cNvPr>
          <p:cNvSpPr txBox="1"/>
          <p:nvPr/>
        </p:nvSpPr>
        <p:spPr>
          <a:xfrm>
            <a:off x="4884601" y="4610753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Homomorphic Decryption</a:t>
            </a:r>
          </a:p>
        </p:txBody>
      </p:sp>
    </p:spTree>
    <p:extLst>
      <p:ext uri="{BB962C8B-B14F-4D97-AF65-F5344CB8AC3E}">
        <p14:creationId xmlns:p14="http://schemas.microsoft.com/office/powerpoint/2010/main" val="40160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A1D5-7B86-220D-832B-8BAE0D4A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3BEBC-3402-B5DC-2B3A-37C4B18EC6B7}"/>
              </a:ext>
            </a:extLst>
          </p:cNvPr>
          <p:cNvSpPr txBox="1"/>
          <p:nvPr/>
        </p:nvSpPr>
        <p:spPr>
          <a:xfrm>
            <a:off x="882869" y="1755228"/>
            <a:ext cx="88602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4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CA" sz="2400" dirty="0">
                <a:solidFill>
                  <a:srgbClr val="000000"/>
                </a:solidFill>
                <a:latin typeface="+mn-lt"/>
              </a:rPr>
              <a:t>Learn about Homomorphic encryption and it’s use cases </a:t>
            </a:r>
          </a:p>
          <a:p>
            <a:pPr marL="285750" indent="-285750">
              <a:buFontTx/>
              <a:buChar char="-"/>
            </a:pPr>
            <a:r>
              <a:rPr lang="en-CA" sz="2400" dirty="0">
                <a:solidFill>
                  <a:srgbClr val="000000"/>
                </a:solidFill>
                <a:latin typeface="+mn-lt"/>
              </a:rPr>
              <a:t>Explore different variants of HE methods</a:t>
            </a:r>
          </a:p>
          <a:p>
            <a:pPr marL="285750" indent="-285750">
              <a:buFontTx/>
              <a:buChar char="-"/>
            </a:pPr>
            <a:r>
              <a:rPr lang="en-CA" sz="2400" dirty="0">
                <a:solidFill>
                  <a:srgbClr val="000000"/>
                </a:solidFill>
                <a:latin typeface="+mn-lt"/>
              </a:rPr>
              <a:t>Explore how HE can be used in ML models.</a:t>
            </a:r>
          </a:p>
          <a:p>
            <a:pPr marL="285750" indent="-285750">
              <a:buFontTx/>
              <a:buChar char="-"/>
            </a:pPr>
            <a:r>
              <a:rPr lang="en-CA" sz="2400" dirty="0">
                <a:solidFill>
                  <a:srgbClr val="000000"/>
                </a:solidFill>
                <a:latin typeface="+mn-lt"/>
              </a:rPr>
              <a:t>Explore the domain of balancing privacy and performance</a:t>
            </a:r>
          </a:p>
          <a:p>
            <a:pPr marL="285750" indent="-285750">
              <a:buFontTx/>
              <a:buChar char="-"/>
            </a:pPr>
            <a:r>
              <a:rPr lang="en-CA" sz="2400" dirty="0">
                <a:solidFill>
                  <a:srgbClr val="000000"/>
                </a:solidFill>
                <a:latin typeface="+mn-lt"/>
              </a:rPr>
              <a:t>Propose an approach that can ensure user privacy and model performance using HE</a:t>
            </a:r>
          </a:p>
          <a:p>
            <a:pPr marL="285750" indent="-285750">
              <a:buFontTx/>
              <a:buChar char="-"/>
            </a:pPr>
            <a:endParaRPr lang="en-CA" sz="24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377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3222-C7EA-783C-84BB-805F914D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E14E3-9019-5A43-8741-8CB6D1800ED0}"/>
              </a:ext>
            </a:extLst>
          </p:cNvPr>
          <p:cNvSpPr txBox="1"/>
          <p:nvPr/>
        </p:nvSpPr>
        <p:spPr>
          <a:xfrm>
            <a:off x="980661" y="1802296"/>
            <a:ext cx="785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RQ1: What types of HE schemes are available in literature ?</a:t>
            </a:r>
          </a:p>
          <a:p>
            <a:r>
              <a:rPr lang="en-US" b="1" dirty="0"/>
              <a:t>RQ2: Are HE schemes efficient for sensitive data while preserving privacy?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7BCB57-BDEC-3E91-5C44-3316106B4EB3}"/>
              </a:ext>
            </a:extLst>
          </p:cNvPr>
          <p:cNvSpPr/>
          <p:nvPr/>
        </p:nvSpPr>
        <p:spPr>
          <a:xfrm>
            <a:off x="1907424" y="3001484"/>
            <a:ext cx="2464420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RQ1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DB1A191-57BE-7AB6-DE4F-B6F2D4BB5C21}"/>
              </a:ext>
            </a:extLst>
          </p:cNvPr>
          <p:cNvSpPr/>
          <p:nvPr/>
        </p:nvSpPr>
        <p:spPr>
          <a:xfrm>
            <a:off x="7369582" y="3001484"/>
            <a:ext cx="2464420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RQ2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A98E8-9E08-DC4B-56A5-AC62D43BFD12}"/>
              </a:ext>
            </a:extLst>
          </p:cNvPr>
          <p:cNvSpPr txBox="1"/>
          <p:nvPr/>
        </p:nvSpPr>
        <p:spPr>
          <a:xfrm>
            <a:off x="1192696" y="4068417"/>
            <a:ext cx="443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Fully Homomorphic Encryption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Somewhat Homomorphic Encryption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Partially Homomorphic Encryption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C2CF4-498D-64B0-DBFC-D5B6E4B98601}"/>
              </a:ext>
            </a:extLst>
          </p:cNvPr>
          <p:cNvSpPr txBox="1"/>
          <p:nvPr/>
        </p:nvSpPr>
        <p:spPr>
          <a:xfrm>
            <a:off x="6559825" y="4068417"/>
            <a:ext cx="4439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Why FHE?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Implementing HE from scratch 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Application of Fully Homomorphic Encryption for preserving privacy in a Machine Learning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Evaluation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8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E5C5-2393-534C-9558-E04FDB94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Papers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25340-D588-5019-1AB3-2DABE7D48960}"/>
              </a:ext>
            </a:extLst>
          </p:cNvPr>
          <p:cNvSpPr txBox="1"/>
          <p:nvPr/>
        </p:nvSpPr>
        <p:spPr>
          <a:xfrm>
            <a:off x="901148" y="1709530"/>
            <a:ext cx="9727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CA" b="0" i="0" dirty="0">
                <a:solidFill>
                  <a:srgbClr val="222222"/>
                </a:solidFill>
                <a:effectLst/>
                <a:latin typeface="+mn-lt"/>
              </a:rPr>
              <a:t>Gentry, Craig. "</a:t>
            </a:r>
            <a:r>
              <a:rPr lang="en-CA" b="1" i="0" dirty="0">
                <a:solidFill>
                  <a:srgbClr val="222222"/>
                </a:solidFill>
                <a:effectLst/>
                <a:latin typeface="+mn-lt"/>
              </a:rPr>
              <a:t>Fully homomorphic encryption using ideal lattices</a:t>
            </a:r>
            <a:r>
              <a:rPr lang="en-CA" b="0" i="0" dirty="0">
                <a:solidFill>
                  <a:srgbClr val="222222"/>
                </a:solidFill>
                <a:effectLst/>
                <a:latin typeface="+mn-lt"/>
              </a:rPr>
              <a:t>." </a:t>
            </a:r>
            <a:r>
              <a:rPr lang="en-CA" b="0" i="1" dirty="0">
                <a:solidFill>
                  <a:srgbClr val="222222"/>
                </a:solidFill>
                <a:effectLst/>
                <a:latin typeface="+mn-lt"/>
              </a:rPr>
              <a:t>Proceedings of the forty-first annual ACM symposium on Theory of computing</a:t>
            </a:r>
            <a:r>
              <a:rPr lang="en-CA" b="0" i="0" dirty="0">
                <a:solidFill>
                  <a:srgbClr val="222222"/>
                </a:solidFill>
                <a:effectLst/>
                <a:latin typeface="+mn-lt"/>
              </a:rPr>
              <a:t>. 2009.</a:t>
            </a:r>
          </a:p>
          <a:p>
            <a:pPr marL="342900" indent="-342900">
              <a:buAutoNum type="arabicPeriod"/>
            </a:pPr>
            <a:r>
              <a:rPr lang="en-CA" b="0" i="0" dirty="0">
                <a:solidFill>
                  <a:srgbClr val="222222"/>
                </a:solidFill>
                <a:effectLst/>
                <a:latin typeface="+mn-lt"/>
              </a:rPr>
              <a:t>Fawaz, Shereen Mohamed, et al. "</a:t>
            </a:r>
            <a:r>
              <a:rPr lang="en-CA" b="1" i="0" dirty="0">
                <a:solidFill>
                  <a:srgbClr val="222222"/>
                </a:solidFill>
                <a:effectLst/>
                <a:latin typeface="+mn-lt"/>
              </a:rPr>
              <a:t>A Comparative Study of Homomorphic Encryption Schemes Using Microsoft SEAL</a:t>
            </a:r>
            <a:r>
              <a:rPr lang="en-CA" b="0" i="0" dirty="0">
                <a:solidFill>
                  <a:srgbClr val="222222"/>
                </a:solidFill>
                <a:effectLst/>
                <a:latin typeface="+mn-lt"/>
              </a:rPr>
              <a:t>." </a:t>
            </a:r>
            <a:r>
              <a:rPr lang="en-CA" b="0" i="1" dirty="0">
                <a:solidFill>
                  <a:srgbClr val="222222"/>
                </a:solidFill>
                <a:effectLst/>
                <a:latin typeface="+mn-lt"/>
              </a:rPr>
              <a:t>Journal of Physics: Conference Series</a:t>
            </a:r>
            <a:r>
              <a:rPr lang="en-CA" b="0" i="0" dirty="0">
                <a:solidFill>
                  <a:srgbClr val="222222"/>
                </a:solidFill>
                <a:effectLst/>
                <a:latin typeface="+mn-lt"/>
              </a:rPr>
              <a:t>. Vol. 2128. No. 1. IOP Publishing, 2021.</a:t>
            </a:r>
          </a:p>
          <a:p>
            <a:pPr marL="342900" indent="-342900">
              <a:buFontTx/>
              <a:buAutoNum type="arabicPeriod"/>
            </a:pPr>
            <a:r>
              <a:rPr lang="en-CA" b="0" i="0" dirty="0">
                <a:solidFill>
                  <a:srgbClr val="222222"/>
                </a:solidFill>
                <a:effectLst/>
                <a:latin typeface="+mn-lt"/>
              </a:rPr>
              <a:t>Pulido-Gaytan, Luis Bernardo, et al. "</a:t>
            </a:r>
            <a:r>
              <a:rPr lang="en-CA" b="1" i="0" dirty="0">
                <a:solidFill>
                  <a:srgbClr val="222222"/>
                </a:solidFill>
                <a:effectLst/>
                <a:latin typeface="+mn-lt"/>
              </a:rPr>
              <a:t>A survey on privacy-preserving machine learning with fully homomorphic encryption."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+mn-lt"/>
              </a:rPr>
              <a:t>Latin American High Performance Computing Conference</a:t>
            </a:r>
            <a:r>
              <a:rPr lang="en-CA" b="0" i="0" dirty="0">
                <a:solidFill>
                  <a:srgbClr val="222222"/>
                </a:solidFill>
                <a:effectLst/>
                <a:latin typeface="+mn-lt"/>
              </a:rPr>
              <a:t>. Springer, Cham, 2021.</a:t>
            </a:r>
          </a:p>
          <a:p>
            <a:pPr marL="342900" indent="-342900">
              <a:buAutoNum type="arabicPeriod"/>
            </a:pPr>
            <a:r>
              <a:rPr lang="en-CA" b="0" i="0" dirty="0" err="1">
                <a:solidFill>
                  <a:srgbClr val="222222"/>
                </a:solidFill>
                <a:effectLst/>
                <a:latin typeface="+mn-lt"/>
              </a:rPr>
              <a:t>Ibarrondo</a:t>
            </a:r>
            <a:r>
              <a:rPr lang="en-CA" b="0" i="0" dirty="0">
                <a:solidFill>
                  <a:srgbClr val="222222"/>
                </a:solidFill>
                <a:effectLst/>
                <a:latin typeface="+mn-lt"/>
              </a:rPr>
              <a:t>, Alberto, and Alexander Viand. "</a:t>
            </a:r>
            <a:r>
              <a:rPr lang="en-CA" b="1" i="0" dirty="0" err="1">
                <a:solidFill>
                  <a:srgbClr val="222222"/>
                </a:solidFill>
                <a:effectLst/>
                <a:latin typeface="+mn-lt"/>
              </a:rPr>
              <a:t>Pyfhel</a:t>
            </a:r>
            <a:r>
              <a:rPr lang="en-CA" b="1" i="0" dirty="0">
                <a:solidFill>
                  <a:srgbClr val="222222"/>
                </a:solidFill>
                <a:effectLst/>
                <a:latin typeface="+mn-lt"/>
              </a:rPr>
              <a:t>: Python for homomorphic encryption libraries</a:t>
            </a:r>
            <a:r>
              <a:rPr lang="en-CA" b="0" i="0" dirty="0">
                <a:solidFill>
                  <a:srgbClr val="222222"/>
                </a:solidFill>
                <a:effectLst/>
                <a:latin typeface="+mn-lt"/>
              </a:rPr>
              <a:t>." Proceedings of the 9th on Workshop on Encrypted Computing &amp; Applied Homomorphic Cryptography. 2021.</a:t>
            </a:r>
            <a:endParaRPr lang="en-CA" dirty="0">
              <a:solidFill>
                <a:srgbClr val="222222"/>
              </a:solidFill>
              <a:latin typeface="+mn-lt"/>
            </a:endParaRPr>
          </a:p>
          <a:p>
            <a:pPr marL="342900" indent="-342900">
              <a:buAutoNum type="arabicPeriod"/>
            </a:pPr>
            <a:r>
              <a:rPr lang="en-CA" dirty="0">
                <a:latin typeface="+mn-lt"/>
              </a:rPr>
              <a:t>Kim, A., Song, Y., Kim, M. et al. </a:t>
            </a:r>
            <a:r>
              <a:rPr lang="en-CA" b="1" dirty="0">
                <a:latin typeface="+mn-lt"/>
              </a:rPr>
              <a:t>Logistic regression model training based on the approximate homomorphic encryption</a:t>
            </a:r>
            <a:r>
              <a:rPr lang="en-CA" dirty="0">
                <a:latin typeface="+mn-lt"/>
              </a:rPr>
              <a:t>. BMC Med Genomics 11 (Suppl 4), 83 (2018). https://</a:t>
            </a:r>
            <a:r>
              <a:rPr lang="en-CA" dirty="0" err="1">
                <a:latin typeface="+mn-lt"/>
              </a:rPr>
              <a:t>doi.org</a:t>
            </a:r>
            <a:r>
              <a:rPr lang="en-CA" dirty="0">
                <a:latin typeface="+mn-lt"/>
              </a:rPr>
              <a:t>/10.1186/s12920-018-0401-7</a:t>
            </a:r>
            <a:br>
              <a:rPr lang="en-CA" dirty="0"/>
            </a:br>
            <a:endParaRPr lang="en-CA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CA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87662"/>
      </p:ext>
    </p:extLst>
  </p:cSld>
  <p:clrMapOvr>
    <a:masterClrMapping/>
  </p:clrMapOvr>
</p:sld>
</file>

<file path=ppt/theme/theme1.xml><?xml version="1.0" encoding="utf-8"?>
<a:theme xmlns:a="http://schemas.openxmlformats.org/drawingml/2006/main" name="Smith Theme White">
  <a:themeElements>
    <a:clrScheme name="SmithColours">
      <a:dk1>
        <a:srgbClr val="061D48"/>
      </a:dk1>
      <a:lt1>
        <a:srgbClr val="FFFFFF"/>
      </a:lt1>
      <a:dk2>
        <a:srgbClr val="0047BB"/>
      </a:dk2>
      <a:lt2>
        <a:srgbClr val="E7E6E6"/>
      </a:lt2>
      <a:accent1>
        <a:srgbClr val="097EB1"/>
      </a:accent1>
      <a:accent2>
        <a:srgbClr val="0399DE"/>
      </a:accent2>
      <a:accent3>
        <a:srgbClr val="00B39D"/>
      </a:accent3>
      <a:accent4>
        <a:srgbClr val="7CCCBF"/>
      </a:accent4>
      <a:accent5>
        <a:srgbClr val="C8205D"/>
      </a:accent5>
      <a:accent6>
        <a:srgbClr val="F04E5E"/>
      </a:accent6>
      <a:hlink>
        <a:srgbClr val="0399DE"/>
      </a:hlink>
      <a:folHlink>
        <a:srgbClr val="028AC8"/>
      </a:folHlink>
    </a:clrScheme>
    <a:fontScheme name="Test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-PPT-Template-2020" id="{345A85C9-168D-2E4D-8CD0-347546631F72}" vid="{3826B517-9EC1-514D-8AE6-FF11C3180FD4}"/>
    </a:ext>
  </a:extLst>
</a:theme>
</file>

<file path=ppt/theme/theme2.xml><?xml version="1.0" encoding="utf-8"?>
<a:theme xmlns:a="http://schemas.openxmlformats.org/drawingml/2006/main" name="Smith Theme Blue">
  <a:themeElements>
    <a:clrScheme name="SmithColours">
      <a:dk1>
        <a:srgbClr val="061D48"/>
      </a:dk1>
      <a:lt1>
        <a:srgbClr val="FFFFFF"/>
      </a:lt1>
      <a:dk2>
        <a:srgbClr val="0047BB"/>
      </a:dk2>
      <a:lt2>
        <a:srgbClr val="E7E6E6"/>
      </a:lt2>
      <a:accent1>
        <a:srgbClr val="097EB1"/>
      </a:accent1>
      <a:accent2>
        <a:srgbClr val="0399DE"/>
      </a:accent2>
      <a:accent3>
        <a:srgbClr val="00B39D"/>
      </a:accent3>
      <a:accent4>
        <a:srgbClr val="7CCCBF"/>
      </a:accent4>
      <a:accent5>
        <a:srgbClr val="C8205D"/>
      </a:accent5>
      <a:accent6>
        <a:srgbClr val="F04E5E"/>
      </a:accent6>
      <a:hlink>
        <a:srgbClr val="0399DE"/>
      </a:hlink>
      <a:folHlink>
        <a:srgbClr val="028AC8"/>
      </a:folHlink>
    </a:clrScheme>
    <a:fontScheme name="Test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-PPT-Template-2020" id="{345A85C9-168D-2E4D-8CD0-347546631F72}" vid="{9EC0CC30-5467-5F4A-BEFC-B400A349D7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787609226EDB40BAEE40115FFBFFD5" ma:contentTypeVersion="8" ma:contentTypeDescription="Create a new document." ma:contentTypeScope="" ma:versionID="401207ec3ea6e8cf012a5b150d670bbd">
  <xsd:schema xmlns:xsd="http://www.w3.org/2001/XMLSchema" xmlns:xs="http://www.w3.org/2001/XMLSchema" xmlns:p="http://schemas.microsoft.com/office/2006/metadata/properties" xmlns:ns2="b86a5a38-0c8d-4051-95ff-c2ca07a0fa56" xmlns:ns3="e664cad2-9e7c-4c48-bfc0-a0750d388f90" targetNamespace="http://schemas.microsoft.com/office/2006/metadata/properties" ma:root="true" ma:fieldsID="8602a84cc1a4de36e70945cd1b2b5022" ns2:_="" ns3:_="">
    <xsd:import namespace="b86a5a38-0c8d-4051-95ff-c2ca07a0fa56"/>
    <xsd:import namespace="e664cad2-9e7c-4c48-bfc0-a0750d388f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a5a38-0c8d-4051-95ff-c2ca07a0fa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4cad2-9e7c-4c48-bfc0-a0750d388f9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2AA8FF-14C7-491C-8388-05EF916874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6a5a38-0c8d-4051-95ff-c2ca07a0fa56"/>
    <ds:schemaRef ds:uri="e664cad2-9e7c-4c48-bfc0-a0750d388f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069504-9FA5-4358-9D6B-10EDF739E0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AE728F-CAFE-464A-9350-5A93DDF78236}">
  <ds:schemaRefs>
    <ds:schemaRef ds:uri="http://www.w3.org/XML/1998/namespace"/>
    <ds:schemaRef ds:uri="http://schemas.microsoft.com/office/infopath/2007/PartnerControls"/>
    <ds:schemaRef ds:uri="b86a5a38-0c8d-4051-95ff-c2ca07a0fa56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e664cad2-9e7c-4c48-bfc0-a0750d388f9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9872</TotalTime>
  <Words>444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Lato</vt:lpstr>
      <vt:lpstr>Lato Black</vt:lpstr>
      <vt:lpstr>Smith Theme White</vt:lpstr>
      <vt:lpstr>Smith Theme Blue</vt:lpstr>
      <vt:lpstr>A Study on Privacy Preserving Machine Learning with Homomorphic Encryption</vt:lpstr>
      <vt:lpstr>Title Breakdown</vt:lpstr>
      <vt:lpstr>Privacy oriented attacks can happen in ML models</vt:lpstr>
      <vt:lpstr>Privacy oriented attacks can happen in ML models</vt:lpstr>
      <vt:lpstr>Homomorphic encryption can be used on sensitive data to  ensure privacy</vt:lpstr>
      <vt:lpstr>High level architecture of  Homomorphic Encryption </vt:lpstr>
      <vt:lpstr>Goals</vt:lpstr>
      <vt:lpstr>Research Questions</vt:lpstr>
      <vt:lpstr>Related Papers</vt:lpstr>
      <vt:lpstr>Project Progress</vt:lpstr>
      <vt:lpstr>What challenges I faced and how I overcame them</vt:lpstr>
      <vt:lpstr>PowerPoint Presentation</vt:lpstr>
    </vt:vector>
  </TitlesOfParts>
  <Manager/>
  <Company>Smith School of Business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Kathryn Brohman</dc:creator>
  <cp:keywords/>
  <dc:description/>
  <cp:lastModifiedBy>Kazi Amit Hasan</cp:lastModifiedBy>
  <cp:revision>96</cp:revision>
  <dcterms:created xsi:type="dcterms:W3CDTF">2020-07-27T18:24:57Z</dcterms:created>
  <dcterms:modified xsi:type="dcterms:W3CDTF">2022-12-10T07:09:30Z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0x01010057787609226EDB40BAEE40115FFBFFD5</vt:lpwstr>
  </property>
  <property fmtid="{D5CDD505-2E9C-101B-9397-08002B2CF9AE}" pid="3" name="MediaServiceImageTags">
    <vt:lpwstr/>
  </property>
</Properties>
</file>