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0" r:id="rId4"/>
    <p:sldMasterId id="2147483806" r:id="rId5"/>
  </p:sldMasterIdLst>
  <p:notesMasterIdLst>
    <p:notesMasterId r:id="rId16"/>
  </p:notesMasterIdLst>
  <p:sldIdLst>
    <p:sldId id="2896" r:id="rId6"/>
    <p:sldId id="2963" r:id="rId7"/>
    <p:sldId id="2964" r:id="rId8"/>
    <p:sldId id="2969" r:id="rId9"/>
    <p:sldId id="2967" r:id="rId10"/>
    <p:sldId id="2956" r:id="rId11"/>
    <p:sldId id="2961" r:id="rId12"/>
    <p:sldId id="2958" r:id="rId13"/>
    <p:sldId id="2960" r:id="rId14"/>
    <p:sldId id="2968" r:id="rId1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anose="020F050202020403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1"/>
    <p:restoredTop sz="94708"/>
  </p:normalViewPr>
  <p:slideViewPr>
    <p:cSldViewPr snapToGrid="0">
      <p:cViewPr>
        <p:scale>
          <a:sx n="117" d="100"/>
          <a:sy n="117" d="100"/>
        </p:scale>
        <p:origin x="3712" y="2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503A60-F532-7D4B-9495-BECDC9C91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E85B-2E36-5349-880B-B0BB04CE98C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DF43009-DF51-D141-BCD3-79629B9C5B5D}" type="datetimeFigureOut">
              <a:rPr lang="en-US"/>
              <a:pPr>
                <a:defRPr/>
              </a:pPr>
              <a:t>11/16/22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09B7C90-981C-9343-A6E7-09AD9B3626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FB7DDB4-0B27-7347-8D74-F8FB11105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DFE6C-52A2-1241-8B7D-1F09A599D2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BA447-7B86-874A-8D5B-4BC9DD243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622E6EF-89B4-7E42-91B1-F6EF3C563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22E6EF-89B4-7E42-91B1-F6EF3C5638D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7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6BF4A8A5-9C1B-9A41-8873-44DC288043B0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7048D-7FDA-5B49-A5A3-0F4E0C2F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1AACE0C1-9629-FF4F-B2E6-7B52E8C6F462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5FC083F4-2CB4-8F4D-AAB6-9F670B5D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EB5EED1-4B96-574F-B34D-10270B3C93DD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4996AE79-DCB8-044B-A486-D0B78496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208AD99-95E2-9B49-9732-6DEB2481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9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B6847EA2-BB60-B044-820B-75F88783053F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38B66A1A-E165-1042-9C94-019E204A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C608E374-52AD-B44B-A36A-5736262D0C72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30C3FE27-B2A1-D243-B8A1-18D81C8B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7DDFBB8-1DB9-3D47-A945-1A2CB90E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96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C30271C-68E4-8643-8189-C8F7E17728B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013C5B48-F205-5A42-A836-967E3B80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1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79EA2-2173-9C44-8D20-1E54C792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31D6668D-D73D-8F4A-933F-456E52CB9DFC}"/>
              </a:ext>
            </a:extLst>
          </p:cNvPr>
          <p:cNvCxnSpPr>
            <a:cxnSpLocks/>
          </p:cNvCxnSpPr>
          <p:nvPr/>
        </p:nvCxnSpPr>
        <p:spPr>
          <a:xfrm>
            <a:off x="838200" y="4117975"/>
            <a:ext cx="452438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9607"/>
            <a:ext cx="7871234" cy="336704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9144000" cy="165576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kern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DB3B-C0C0-AC4E-9BBD-6843081F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52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DDA18355-8752-9D42-9795-B0B4A80E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2349ACD-5373-4C45-9F0A-0FE3EEFCEA6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262145-B481-ED4A-B6E6-06E38797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4AA66-FE72-E548-BAA2-68033C51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4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71794A3-E238-E64D-94F9-B054D133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4E765B8-AA8A-9B4E-950E-E3BA27BBA63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76372-5ECE-E744-9B21-1ED8BA1E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132F0D1-A7D7-2647-83B6-B6AEC27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2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A92FBF7D-FF21-6A4C-80B8-6202E0980585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0EB9335C-6DAD-F643-B866-842EDC8A6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8F21D110-A2E0-F94B-B3DE-092CAA8ED8E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039268D8-FC1C-2D40-A5A8-47A6C145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3C3B5FC-9B7B-AC4D-8751-C189FD030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70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CB631482-18B7-2F46-84FD-DE6AF665ACF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CF32EFD-BA1E-D142-8BF2-3221833B0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46175C-BC7F-E449-82F1-37DF049DB2F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72FEC1A-D5AD-544B-BE92-21CFE181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770DCD77-38CE-204E-8D8E-ECB1B9A4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99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F40A76A1-5BF2-C243-911E-A03F11C353EE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A1CD51E4-A0ED-9342-8810-D4F53AF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0BB0A0B-AF6A-E947-A7A7-5304D9C34327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2D2BC59A-8848-3042-B85F-DB266E75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63FD8F1F-5B84-AF40-9E60-93F19EB0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6C02BE4D-A0FE-8E40-BE1B-E7DD17EF0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A8D2C79-31C4-414F-902A-3165C9C8EF9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9401269" cy="332413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544196"/>
            <a:ext cx="10515600" cy="15001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735415-206E-7A41-97F6-C2D181DC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F6BD-69A0-3540-811D-A75FCCCF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70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3EF61E04-DD54-4F42-B9A7-6E188F6A4318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8E518FAD-8D27-B14B-B591-680FFE91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D6EF3BB3-7D48-8341-B3C6-1FEB51FA883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9694" y="316748"/>
            <a:ext cx="9399681" cy="9407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5B203C77-F146-4A4B-9864-0118BD05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09F26-921A-F44A-85FA-506D2236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4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A2545572-98AF-0142-BFAF-CE8547921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80F9011-73DD-074E-A777-F986E2AF59F2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D33F0E10-8A64-F54F-809D-44E9B5C9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CB8E-DD5C-9740-A3CE-3F95D563B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9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13EF2C5-D499-5649-B5B0-F4E09E64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718C0BD8-0FAB-9B4F-9358-B84F0B210D4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F301F90C-688B-C548-87C6-8E95C95F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0D738-6AA4-C240-BDE0-EAA7D3D3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8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88D61E70-0D00-7C45-8B05-D5C66C0838C9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9381A614-BB75-3D49-AC64-C944DCAF1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09C897BB-EE7D-C948-B053-EA0762E45FBA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862659"/>
            <a:ext cx="3932237" cy="40063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62659"/>
            <a:ext cx="6172200" cy="399839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8">
            <a:extLst>
              <a:ext uri="{FF2B5EF4-FFF2-40B4-BE49-F238E27FC236}">
                <a16:creationId xmlns:a16="http://schemas.microsoft.com/office/drawing/2014/main" id="{83B2CA86-5AAA-B54B-9A94-5AADDF50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9267B13-0792-DC42-B8D7-6C02ECE1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1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Blu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38200F0-E486-BA45-8B13-E3BF18FFDF36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4B69C98A-98CF-3541-89A5-52D1C3984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A757F326-290E-2546-9E64-304FAA7F22D0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862659"/>
            <a:ext cx="3932237" cy="38268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1862659"/>
            <a:ext cx="6172200" cy="3818927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Date Placeholder 10">
            <a:extLst>
              <a:ext uri="{FF2B5EF4-FFF2-40B4-BE49-F238E27FC236}">
                <a16:creationId xmlns:a16="http://schemas.microsoft.com/office/drawing/2014/main" id="{7FD28089-5ACD-ED46-B33C-C9EA0C7B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C3E7772-2363-D24B-A28F-8CC04B98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FD193508-B5AC-5446-8723-8CD34302BAEC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8876071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">
            <a:extLst>
              <a:ext uri="{FF2B5EF4-FFF2-40B4-BE49-F238E27FC236}">
                <a16:creationId xmlns:a16="http://schemas.microsoft.com/office/drawing/2014/main" id="{363B1D9D-DE85-434C-9DA2-3508305E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5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CD83C-7D8C-9A47-893B-F54F57F9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7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91D59160-B5F9-0745-866E-FF8506C8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4F7EB3CC-1C2A-5C48-AF91-B2A7AD6B5325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657964" y="2913406"/>
            <a:ext cx="8876071" cy="1031188"/>
          </a:xfrm>
          <a:prstGeom prst="rect">
            <a:avLst/>
          </a:prstGeom>
        </p:spPr>
        <p:txBody>
          <a:bodyPr anchor="ctr" anchorCtr="1"/>
          <a:lstStyle>
            <a:lvl1pPr algn="ctr">
              <a:defRPr sz="4800"/>
            </a:lvl1pPr>
          </a:lstStyle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C2D95-AAA2-324C-8457-C24B021A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D93D5B91-E64C-4346-8A50-B7B5A4D9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&quot;&quot;">
            <a:extLst>
              <a:ext uri="{FF2B5EF4-FFF2-40B4-BE49-F238E27FC236}">
                <a16:creationId xmlns:a16="http://schemas.microsoft.com/office/drawing/2014/main" id="{06FBA191-0D97-ED44-956C-E80088E532C6}"/>
              </a:ext>
            </a:extLst>
          </p:cNvPr>
          <p:cNvCxnSpPr>
            <a:cxnSpLocks/>
          </p:cNvCxnSpPr>
          <p:nvPr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>
            <a:extLst>
              <a:ext uri="{FF2B5EF4-FFF2-40B4-BE49-F238E27FC236}">
                <a16:creationId xmlns:a16="http://schemas.microsoft.com/office/drawing/2014/main" id="{A6489F7A-533B-DE47-94ED-11607402E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5D4E487A-7FB7-D64E-959C-21B62078E888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2659"/>
            <a:ext cx="8876071" cy="3889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2BE082C-748D-C346-B3BD-EDA81E53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085D4D0C-7443-AE4A-8FE5-69BAE7B2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&quot;&quot;">
            <a:extLst>
              <a:ext uri="{FF2B5EF4-FFF2-40B4-BE49-F238E27FC236}">
                <a16:creationId xmlns:a16="http://schemas.microsoft.com/office/drawing/2014/main" id="{A9AB6D3B-1B47-8B4D-A31C-BFDEDBF83775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EE3793A0-0413-2341-A076-32788B866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33CCAE3-8882-AC40-868C-EB4F96E8D2C1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62659"/>
            <a:ext cx="5181600" cy="4314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1787AFDD-367D-8049-A8E3-A76F44D8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6B5E45CB-37FD-134A-AB41-0EA0CCC85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0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 descr="&quot;&quot;">
            <a:extLst>
              <a:ext uri="{FF2B5EF4-FFF2-40B4-BE49-F238E27FC236}">
                <a16:creationId xmlns:a16="http://schemas.microsoft.com/office/drawing/2014/main" id="{E748CA6F-D9A4-D443-A53B-3DEE7D90162B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>
            <a:extLst>
              <a:ext uri="{FF2B5EF4-FFF2-40B4-BE49-F238E27FC236}">
                <a16:creationId xmlns:a16="http://schemas.microsoft.com/office/drawing/2014/main" id="{F87C3F34-4390-EE43-B4A5-954F910E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38470853-6E1B-194F-AE62-F124817C19C7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EEF23C8-6BB7-7040-9E2D-32E14C8A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6666742-4A8A-D445-B3CA-1C660199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3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 descr="&quot;&quot;">
            <a:extLst>
              <a:ext uri="{FF2B5EF4-FFF2-40B4-BE49-F238E27FC236}">
                <a16:creationId xmlns:a16="http://schemas.microsoft.com/office/drawing/2014/main" id="{D8E0245C-8434-9746-9A09-AA6B6F74B8C0}"/>
              </a:ext>
            </a:extLst>
          </p:cNvPr>
          <p:cNvCxnSpPr>
            <a:cxnSpLocks/>
          </p:cNvCxnSpPr>
          <p:nvPr userDrawn="1"/>
        </p:nvCxnSpPr>
        <p:spPr>
          <a:xfrm>
            <a:off x="0" y="1397000"/>
            <a:ext cx="1172686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>
            <a:extLst>
              <a:ext uri="{FF2B5EF4-FFF2-40B4-BE49-F238E27FC236}">
                <a16:creationId xmlns:a16="http://schemas.microsoft.com/office/drawing/2014/main" id="{3DF02732-2841-9B40-A2C9-66A06CCA8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283A2C34-3929-9242-BB81-07072E4AB5BF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838200" y="311995"/>
            <a:ext cx="9401269" cy="937444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3200"/>
            </a:lvl1pPr>
          </a:lstStyle>
          <a:p>
            <a:endParaRPr lang="en-US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0CB8B9A3-BD9E-5641-9FA9-FC607D17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994DE-F17E-9049-8EAB-59CF6E27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87434FA8-2F50-7E4F-988D-5F7307507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EF451E8D-75F9-3B4E-8B6F-173BBE71E9D3}" type="slidenum">
              <a:rPr lang="en-US" altLang="en-US" sz="120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2C373844-434D-5447-AAE6-42DCEC7C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6BD88-1C1A-0E4C-8B90-DCA1AF88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hapes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C8E81086-9C14-814E-A468-7F199133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353800" y="333375"/>
            <a:ext cx="3730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ato" panose="020F050202020403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to" panose="020F0502020204030203" pitchFamily="34" charset="0"/>
              </a:defRPr>
            </a:lvl9pPr>
          </a:lstStyle>
          <a:p>
            <a:pPr algn="r" eaLnBrk="1" hangingPunct="1"/>
            <a:fld id="{BD075840-B8B4-894D-B940-E91F6E63678E}" type="slidenum">
              <a:rPr lang="en-US" altLang="en-US" sz="1200">
                <a:solidFill>
                  <a:schemeClr val="bg1"/>
                </a:solidFill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pPr algn="r" eaLnBrk="1" hangingPunct="1"/>
              <a:t>‹#›</a:t>
            </a:fld>
            <a:endParaRPr lang="en-US" altLang="en-US" sz="1200">
              <a:solidFill>
                <a:schemeClr val="bg1"/>
              </a:solidFill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1155893"/>
            <a:ext cx="10515600" cy="103118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98249659-9F40-704C-AE69-83AE57CE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630D5-9E2C-9B46-943C-723C8567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39375" y="242888"/>
            <a:ext cx="1160463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7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F037F24-AEB5-C542-9AD8-542A853F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7B9BC1-19DD-4A4E-99A1-4DA20A284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8E6C-EB3A-2E4C-93E3-3CB27EA5C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F76F2-BABC-FE49-9516-9818C9FA079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50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F1513BBF-FE8C-9A42-A6E2-C1300B8BB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73050"/>
            <a:ext cx="105156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7F01ADA-0710-CC49-927B-A43B361D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0A2F6-28DE-7C46-B5A8-B10A09BC3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4C64F-D3BE-6B40-B8A8-F3464614810F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9603410" y="6377297"/>
            <a:ext cx="2407357" cy="3219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51" r:id="rId13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Lato Black" panose="020F0502020204030203" pitchFamily="34" charset="0"/>
        </a:defRPr>
      </a:lvl9pPr>
    </p:titleStyle>
    <p:bodyStyle>
      <a:lvl1pPr marL="228600" indent="-228600" algn="l" rtl="0" fontAlgn="base"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FAFB82-9C93-4185-A729-9BE85D3F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828"/>
            <a:ext cx="11072446" cy="3367041"/>
          </a:xfrm>
        </p:spPr>
        <p:txBody>
          <a:bodyPr/>
          <a:lstStyle/>
          <a:p>
            <a:r>
              <a:rPr lang="en-US" sz="4600" dirty="0"/>
              <a:t>Learning Distributed Representations of Pull Requests by Multi-task Training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95FE448-0BDE-4D07-8333-1E08F283F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14571"/>
            <a:ext cx="3870434" cy="1655762"/>
          </a:xfrm>
        </p:spPr>
        <p:txBody>
          <a:bodyPr/>
          <a:lstStyle/>
          <a:p>
            <a:r>
              <a:rPr lang="en-US" sz="2000" b="1" u="sng" dirty="0"/>
              <a:t>Presenter:</a:t>
            </a:r>
          </a:p>
          <a:p>
            <a:r>
              <a:rPr lang="en-US" sz="2000" dirty="0"/>
              <a:t>Kazi Amit Hasan</a:t>
            </a:r>
          </a:p>
          <a:p>
            <a:pPr eaLnBrk="1" hangingPunct="1"/>
            <a:r>
              <a:rPr lang="en-US" sz="2000" dirty="0"/>
              <a:t>School of Computing,</a:t>
            </a:r>
          </a:p>
          <a:p>
            <a:pPr eaLnBrk="1" hangingPunct="1"/>
            <a:r>
              <a:rPr lang="en-US" sz="2000" dirty="0"/>
              <a:t>Queen’s University</a:t>
            </a:r>
          </a:p>
          <a:p>
            <a:endParaRPr lang="en-US" sz="2000" dirty="0"/>
          </a:p>
        </p:txBody>
      </p:sp>
      <p:sp>
        <p:nvSpPr>
          <p:cNvPr id="2" name="Subtitle 3">
            <a:extLst>
              <a:ext uri="{FF2B5EF4-FFF2-40B4-BE49-F238E27FC236}">
                <a16:creationId xmlns:a16="http://schemas.microsoft.com/office/drawing/2014/main" id="{4858F4EF-6461-EF42-6951-8F3A1ACB1C91}"/>
              </a:ext>
            </a:extLst>
          </p:cNvPr>
          <p:cNvSpPr txBox="1">
            <a:spLocks/>
          </p:cNvSpPr>
          <p:nvPr/>
        </p:nvSpPr>
        <p:spPr bwMode="auto">
          <a:xfrm>
            <a:off x="8124497" y="4314571"/>
            <a:ext cx="4251434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000" b="1" u="sng" dirty="0"/>
              <a:t>Supervised by:</a:t>
            </a:r>
          </a:p>
          <a:p>
            <a:pPr eaLnBrk="1" hangingPunct="1"/>
            <a:r>
              <a:rPr lang="en-US" sz="2000" dirty="0"/>
              <a:t>Dr. Yuan Tian</a:t>
            </a:r>
          </a:p>
          <a:p>
            <a:pPr eaLnBrk="1" hangingPunct="1"/>
            <a:r>
              <a:rPr lang="en-US" sz="2000" dirty="0"/>
              <a:t>Assistant Professor,</a:t>
            </a:r>
          </a:p>
          <a:p>
            <a:pPr eaLnBrk="1" hangingPunct="1"/>
            <a:r>
              <a:rPr lang="en-US" sz="2000" dirty="0"/>
              <a:t>School of Computing,</a:t>
            </a:r>
          </a:p>
          <a:p>
            <a:pPr eaLnBrk="1" hangingPunct="1"/>
            <a:r>
              <a:rPr lang="en-US" sz="2000" dirty="0"/>
              <a:t>Queen’s University</a:t>
            </a:r>
          </a:p>
        </p:txBody>
      </p:sp>
    </p:spTree>
    <p:extLst>
      <p:ext uri="{BB962C8B-B14F-4D97-AF65-F5344CB8AC3E}">
        <p14:creationId xmlns:p14="http://schemas.microsoft.com/office/powerpoint/2010/main" val="257288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9087-835A-33F1-787A-AE240BBB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14E58-A007-93BA-53B3-EAF5F1726A31}"/>
              </a:ext>
            </a:extLst>
          </p:cNvPr>
          <p:cNvSpPr txBox="1"/>
          <p:nvPr/>
        </p:nvSpPr>
        <p:spPr>
          <a:xfrm>
            <a:off x="947057" y="1785257"/>
            <a:ext cx="104938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Müller, Thomas, Guillermo Pérez-</a:t>
            </a:r>
            <a:r>
              <a:rPr lang="en-CA" sz="1600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Torró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, and Marc Franco-Salvador. "Few-shot learning with </a:t>
            </a:r>
            <a:r>
              <a:rPr lang="en-CA" sz="1600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siamese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 networks and label tuning." </a:t>
            </a:r>
            <a:r>
              <a:rPr lang="en-CA" sz="1600" b="0" i="1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arXiv</a:t>
            </a:r>
            <a:r>
              <a:rPr lang="en-CA" sz="1600" b="0" i="1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 preprint arXiv:2203.14655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 (2022).</a:t>
            </a:r>
          </a:p>
          <a:p>
            <a:pPr marL="342900" indent="-342900">
              <a:buAutoNum type="arabicPeriod"/>
            </a:pP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Reimers, Nils, and Iryna </a:t>
            </a:r>
            <a:r>
              <a:rPr lang="en-CA" sz="1600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Gurevych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. "Sentence-</a:t>
            </a:r>
            <a:r>
              <a:rPr lang="en-CA" sz="1600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bert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: Sentence embeddings using </a:t>
            </a:r>
            <a:r>
              <a:rPr lang="en-CA" sz="1600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siamese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CA" sz="1600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bert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-networks." </a:t>
            </a:r>
            <a:r>
              <a:rPr lang="en-CA" sz="1600" b="0" i="1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arXiv</a:t>
            </a:r>
            <a:r>
              <a:rPr lang="en-CA" sz="1600" b="0" i="1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 preprint arXiv:1908.10084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 (2019).</a:t>
            </a:r>
          </a:p>
          <a:p>
            <a:pPr marL="342900" indent="-342900">
              <a:buAutoNum type="arabicPeriod"/>
            </a:pP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Hoang, Thong, et al. "Cc2vec: Distributed representations of code changes." </a:t>
            </a:r>
            <a:r>
              <a:rPr lang="en-CA" sz="1600" b="0" i="1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Proceedings of the ACM/IEEE 42nd International Conference on Software Engineering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. 2020.</a:t>
            </a:r>
          </a:p>
          <a:p>
            <a:pPr marL="342900" indent="-342900">
              <a:buAutoNum type="arabicPeriod"/>
            </a:pP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Wang, </a:t>
            </a:r>
            <a:r>
              <a:rPr lang="en-CA" sz="1600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Deze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, et al. "</a:t>
            </a:r>
            <a:r>
              <a:rPr lang="en-CA" sz="1600" b="0" i="0" dirty="0" err="1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MulCode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: A Multi-task Learning Approach for Source Code Understanding." </a:t>
            </a:r>
            <a:r>
              <a:rPr lang="en-CA" sz="1600" b="0" i="1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2021 IEEE International Conference on Software Analysis, Evolution and Reengineering (SANER)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. IEEE, 2021.</a:t>
            </a:r>
          </a:p>
          <a:p>
            <a:pPr marL="342900" indent="-342900">
              <a:buAutoNum type="arabicPeriod"/>
            </a:pP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Jiang, Jing, et al. "Recommending tags for pull requests in GitHub." </a:t>
            </a:r>
            <a:r>
              <a:rPr lang="en-CA" sz="1600" b="0" i="1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Information and Software Technology</a:t>
            </a:r>
            <a:r>
              <a:rPr lang="en-CA" sz="1600" b="0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 129 (2021): 106394.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381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5B22-3A30-0770-EF5C-36CFD79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70" y="279635"/>
            <a:ext cx="9401269" cy="937444"/>
          </a:xfrm>
        </p:spPr>
        <p:txBody>
          <a:bodyPr/>
          <a:lstStyle/>
          <a:p>
            <a:r>
              <a:rPr lang="en-US" dirty="0"/>
              <a:t>Tasks related to pull based development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C78DB5-28BB-F88A-5378-E9F852B8F2F9}"/>
              </a:ext>
            </a:extLst>
          </p:cNvPr>
          <p:cNvSpPr/>
          <p:nvPr/>
        </p:nvSpPr>
        <p:spPr>
          <a:xfrm>
            <a:off x="1643410" y="3250221"/>
            <a:ext cx="1649465" cy="577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Pull Requests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03F67-2542-0466-BA96-AC06BC6E2CD7}"/>
              </a:ext>
            </a:extLst>
          </p:cNvPr>
          <p:cNvSpPr/>
          <p:nvPr/>
        </p:nvSpPr>
        <p:spPr>
          <a:xfrm>
            <a:off x="3539347" y="2654446"/>
            <a:ext cx="1649465" cy="492899"/>
          </a:xfrm>
          <a:prstGeom prst="round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 Categorization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1BD9DE-8334-08AA-771C-17677F06DFF5}"/>
              </a:ext>
            </a:extLst>
          </p:cNvPr>
          <p:cNvSpPr/>
          <p:nvPr/>
        </p:nvSpPr>
        <p:spPr>
          <a:xfrm>
            <a:off x="3703160" y="3366492"/>
            <a:ext cx="1520309" cy="4928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Duplicate PR Detection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05A4B3-E508-BD54-0DAB-230BE76DCE8D}"/>
              </a:ext>
            </a:extLst>
          </p:cNvPr>
          <p:cNvSpPr/>
          <p:nvPr/>
        </p:nvSpPr>
        <p:spPr>
          <a:xfrm>
            <a:off x="3561464" y="4105841"/>
            <a:ext cx="1315861" cy="492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Decision Management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50DF694-012B-9ECF-F05C-880CB4FEB323}"/>
              </a:ext>
            </a:extLst>
          </p:cNvPr>
          <p:cNvSpPr/>
          <p:nvPr/>
        </p:nvSpPr>
        <p:spPr>
          <a:xfrm>
            <a:off x="1900616" y="4473618"/>
            <a:ext cx="1315861" cy="492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E184124-B27E-6350-67FE-4499EBE0E417}"/>
              </a:ext>
            </a:extLst>
          </p:cNvPr>
          <p:cNvSpPr/>
          <p:nvPr/>
        </p:nvSpPr>
        <p:spPr>
          <a:xfrm>
            <a:off x="408466" y="4513080"/>
            <a:ext cx="975281" cy="4139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CI/CD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2B74E68-B7DC-2B37-C598-9024C24D3625}"/>
              </a:ext>
            </a:extLst>
          </p:cNvPr>
          <p:cNvSpPr/>
          <p:nvPr/>
        </p:nvSpPr>
        <p:spPr>
          <a:xfrm>
            <a:off x="53219" y="3605497"/>
            <a:ext cx="1315861" cy="492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 Lifetime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3E8328D-DC60-4E59-7BAE-BCEAAD7C0E58}"/>
              </a:ext>
            </a:extLst>
          </p:cNvPr>
          <p:cNvSpPr/>
          <p:nvPr/>
        </p:nvSpPr>
        <p:spPr>
          <a:xfrm>
            <a:off x="124870" y="2699717"/>
            <a:ext cx="1258877" cy="492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Tools/Bots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401BDA6-8131-29DA-46FB-5D25FECE6A59}"/>
              </a:ext>
            </a:extLst>
          </p:cNvPr>
          <p:cNvSpPr/>
          <p:nvPr/>
        </p:nvSpPr>
        <p:spPr>
          <a:xfrm>
            <a:off x="712707" y="1957005"/>
            <a:ext cx="1570302" cy="4928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Code Change Categorization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A600BC-A454-1BF6-FA82-FD502FD0649B}"/>
              </a:ext>
            </a:extLst>
          </p:cNvPr>
          <p:cNvSpPr txBox="1"/>
          <p:nvPr/>
        </p:nvSpPr>
        <p:spPr>
          <a:xfrm>
            <a:off x="7624904" y="1466892"/>
            <a:ext cx="377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Existing studies focus on creating representation models for single tasks</a:t>
            </a:r>
          </a:p>
        </p:txBody>
      </p:sp>
      <p:pic>
        <p:nvPicPr>
          <p:cNvPr id="15" name="Picture 6" descr="Premium Vector | Versus battle illustration logo design template versus  vector icon vs letters for sports">
            <a:extLst>
              <a:ext uri="{FF2B5EF4-FFF2-40B4-BE49-F238E27FC236}">
                <a16:creationId xmlns:a16="http://schemas.microsoft.com/office/drawing/2014/main" id="{8DAD23AC-3D51-946D-BC77-6C89524E1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054" y="2351967"/>
            <a:ext cx="708332" cy="77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AC6908-8A10-28E8-0DB8-E79E5BD54065}"/>
              </a:ext>
            </a:extLst>
          </p:cNvPr>
          <p:cNvSpPr txBox="1"/>
          <p:nvPr/>
        </p:nvSpPr>
        <p:spPr>
          <a:xfrm>
            <a:off x="7624904" y="3059668"/>
            <a:ext cx="48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focus on </a:t>
            </a:r>
            <a:r>
              <a:rPr lang="en-US" dirty="0">
                <a:highlight>
                  <a:srgbClr val="FFFF00"/>
                </a:highlight>
              </a:rPr>
              <a:t>multitask and more!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3745AD6-648C-CC05-8737-1C6DC4EF2FEE}"/>
              </a:ext>
            </a:extLst>
          </p:cNvPr>
          <p:cNvSpPr/>
          <p:nvPr/>
        </p:nvSpPr>
        <p:spPr>
          <a:xfrm>
            <a:off x="5554494" y="4136701"/>
            <a:ext cx="6229039" cy="12544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Our goal is to create a neural architecture that can learn effective representations of PRs, so that we can use it for multiple common tasks. 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B5CBE02-E60C-B222-6F3A-65E1A229D9F7}"/>
              </a:ext>
            </a:extLst>
          </p:cNvPr>
          <p:cNvSpPr/>
          <p:nvPr/>
        </p:nvSpPr>
        <p:spPr>
          <a:xfrm>
            <a:off x="2714614" y="1942400"/>
            <a:ext cx="1649465" cy="49289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 Component</a:t>
            </a:r>
          </a:p>
          <a:p>
            <a:pPr algn="ctr"/>
            <a:r>
              <a:rPr lang="en-US" sz="14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66222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B4DC-43E0-004C-FA21-32F4A739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24" y="353932"/>
            <a:ext cx="10765727" cy="937444"/>
          </a:xfrm>
        </p:spPr>
        <p:txBody>
          <a:bodyPr/>
          <a:lstStyle/>
          <a:p>
            <a:r>
              <a:rPr lang="en-US" dirty="0"/>
              <a:t>Four major areas that we are focusing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9A59D-8D4A-EA23-E6AE-8C7BF7FF1E16}"/>
              </a:ext>
            </a:extLst>
          </p:cNvPr>
          <p:cNvSpPr txBox="1"/>
          <p:nvPr/>
        </p:nvSpPr>
        <p:spPr>
          <a:xfrm>
            <a:off x="359922" y="4859824"/>
            <a:ext cx="350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4. Text and Code representation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82E57-2205-72AB-0DC8-20089D84E9F3}"/>
              </a:ext>
            </a:extLst>
          </p:cNvPr>
          <p:cNvSpPr txBox="1"/>
          <p:nvPr/>
        </p:nvSpPr>
        <p:spPr>
          <a:xfrm>
            <a:off x="359922" y="1944764"/>
            <a:ext cx="809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Support multitask: </a:t>
            </a:r>
            <a:r>
              <a:rPr lang="en-US" sz="1800" b="1" dirty="0"/>
              <a:t> </a:t>
            </a:r>
            <a:r>
              <a:rPr lang="en-US" sz="1600" dirty="0"/>
              <a:t>Duplicate PR &amp; Classification [different granularity]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43C8A-C887-FAFE-6745-ACD11A73B773}"/>
              </a:ext>
            </a:extLst>
          </p:cNvPr>
          <p:cNvSpPr txBox="1"/>
          <p:nvPr/>
        </p:nvSpPr>
        <p:spPr>
          <a:xfrm>
            <a:off x="392577" y="2620437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Handling imbalanced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EC452-2197-31B0-B7E5-338C656091B0}"/>
              </a:ext>
            </a:extLst>
          </p:cNvPr>
          <p:cNvSpPr txBox="1"/>
          <p:nvPr/>
        </p:nvSpPr>
        <p:spPr>
          <a:xfrm>
            <a:off x="544979" y="2952070"/>
            <a:ext cx="6748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tags/labels would have very few datapoints.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C231C-3AD7-5E9C-25C3-1A9DA649D496}"/>
              </a:ext>
            </a:extLst>
          </p:cNvPr>
          <p:cNvSpPr txBox="1"/>
          <p:nvPr/>
        </p:nvSpPr>
        <p:spPr>
          <a:xfrm>
            <a:off x="544979" y="5366220"/>
            <a:ext cx="64654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Pull requests contain both textual and code change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B95A07-5A3F-F458-A280-B13C9B6B307D}"/>
              </a:ext>
            </a:extLst>
          </p:cNvPr>
          <p:cNvSpPr txBox="1"/>
          <p:nvPr/>
        </p:nvSpPr>
        <p:spPr>
          <a:xfrm>
            <a:off x="392577" y="3658794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3. Consider global and local models: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90812-382E-0F16-A1EE-8DF4C42C2D2C}"/>
              </a:ext>
            </a:extLst>
          </p:cNvPr>
          <p:cNvSpPr txBox="1"/>
          <p:nvPr/>
        </p:nvSpPr>
        <p:spPr>
          <a:xfrm>
            <a:off x="544979" y="4028126"/>
            <a:ext cx="674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Common categorization exists. Utilize the knowledge of cross projects and optimize on single projects. </a:t>
            </a:r>
          </a:p>
        </p:txBody>
      </p:sp>
    </p:spTree>
    <p:extLst>
      <p:ext uri="{BB962C8B-B14F-4D97-AF65-F5344CB8AC3E}">
        <p14:creationId xmlns:p14="http://schemas.microsoft.com/office/powerpoint/2010/main" val="117866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B4DC-43E0-004C-FA21-32F4A739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324" y="353932"/>
            <a:ext cx="10765727" cy="937444"/>
          </a:xfrm>
        </p:spPr>
        <p:txBody>
          <a:bodyPr/>
          <a:lstStyle/>
          <a:p>
            <a:r>
              <a:rPr lang="en-US" dirty="0"/>
              <a:t>A high level design of our approach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C77AC23-A4F4-33B1-5255-F043C200D30C}"/>
              </a:ext>
            </a:extLst>
          </p:cNvPr>
          <p:cNvSpPr/>
          <p:nvPr/>
        </p:nvSpPr>
        <p:spPr>
          <a:xfrm>
            <a:off x="2991942" y="3262673"/>
            <a:ext cx="1089498" cy="43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Code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290199B-6D83-3A12-743F-DDE013AE54AB}"/>
              </a:ext>
            </a:extLst>
          </p:cNvPr>
          <p:cNvSpPr/>
          <p:nvPr/>
        </p:nvSpPr>
        <p:spPr>
          <a:xfrm>
            <a:off x="2991942" y="4369473"/>
            <a:ext cx="1089498" cy="43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499525B-D005-AE6A-46C6-D3F197857EF7}"/>
              </a:ext>
            </a:extLst>
          </p:cNvPr>
          <p:cNvSpPr/>
          <p:nvPr/>
        </p:nvSpPr>
        <p:spPr>
          <a:xfrm>
            <a:off x="4691040" y="2124537"/>
            <a:ext cx="1089498" cy="43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Location of Change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11BD33-B613-94E0-0714-D424288F982E}"/>
              </a:ext>
            </a:extLst>
          </p:cNvPr>
          <p:cNvSpPr/>
          <p:nvPr/>
        </p:nvSpPr>
        <p:spPr>
          <a:xfrm>
            <a:off x="4691040" y="2831546"/>
            <a:ext cx="1089498" cy="43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Code Change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136421C-5C9B-E0D8-C699-708E2FA00F6F}"/>
              </a:ext>
            </a:extLst>
          </p:cNvPr>
          <p:cNvSpPr/>
          <p:nvPr/>
        </p:nvSpPr>
        <p:spPr>
          <a:xfrm>
            <a:off x="7281076" y="2570853"/>
            <a:ext cx="1423481" cy="43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 tags/Label prediction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2061CF6-FF4B-C351-C199-6B74786A22DE}"/>
              </a:ext>
            </a:extLst>
          </p:cNvPr>
          <p:cNvSpPr/>
          <p:nvPr/>
        </p:nvSpPr>
        <p:spPr>
          <a:xfrm>
            <a:off x="7281077" y="3353328"/>
            <a:ext cx="1423480" cy="43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Alignment of Code- Text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4AD8F3E-3F3F-ADDC-4EEC-490179F3EC7B}"/>
              </a:ext>
            </a:extLst>
          </p:cNvPr>
          <p:cNvSpPr/>
          <p:nvPr/>
        </p:nvSpPr>
        <p:spPr>
          <a:xfrm>
            <a:off x="7251037" y="4323394"/>
            <a:ext cx="1566155" cy="431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Duplicate PR Detection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68A57A-AB65-4B57-F479-4E0AD4D4ED87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4081440" y="3047110"/>
            <a:ext cx="609600" cy="43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7557B7-5C36-47A1-F60D-E131C6930E1E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4081440" y="2340101"/>
            <a:ext cx="609600" cy="113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946185F-FFC8-3E51-F82D-FAF18CB1C27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780538" y="2340101"/>
            <a:ext cx="1656190" cy="4387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97926C0-6E7B-B83F-8D46-2E890275EFF8}"/>
              </a:ext>
            </a:extLst>
          </p:cNvPr>
          <p:cNvCxnSpPr>
            <a:cxnSpLocks/>
          </p:cNvCxnSpPr>
          <p:nvPr/>
        </p:nvCxnSpPr>
        <p:spPr>
          <a:xfrm flipV="1">
            <a:off x="5681637" y="2795656"/>
            <a:ext cx="2052542" cy="260693"/>
          </a:xfrm>
          <a:prstGeom prst="bentConnector3">
            <a:avLst>
              <a:gd name="adj1" fmla="val 4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AF319C8-2F15-060E-1316-122197D07167}"/>
              </a:ext>
            </a:extLst>
          </p:cNvPr>
          <p:cNvCxnSpPr>
            <a:cxnSpLocks/>
            <a:endCxn id="23" idx="1"/>
          </p:cNvCxnSpPr>
          <p:nvPr/>
        </p:nvCxnSpPr>
        <p:spPr>
          <a:xfrm rot="16200000" flipH="1">
            <a:off x="6548597" y="2836412"/>
            <a:ext cx="773236" cy="6917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0C8FCE-0D09-720C-3BD5-66575508B526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4081440" y="4538958"/>
            <a:ext cx="3169597" cy="4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812C8F-6A0A-2664-0C47-BF0693A7D14F}"/>
              </a:ext>
            </a:extLst>
          </p:cNvPr>
          <p:cNvCxnSpPr/>
          <p:nvPr/>
        </p:nvCxnSpPr>
        <p:spPr>
          <a:xfrm>
            <a:off x="6608625" y="3554387"/>
            <a:ext cx="0" cy="1007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E6EFA2-F9F1-53F5-5154-CD09AFF35F76}"/>
              </a:ext>
            </a:extLst>
          </p:cNvPr>
          <p:cNvSpPr txBox="1"/>
          <p:nvPr/>
        </p:nvSpPr>
        <p:spPr>
          <a:xfrm>
            <a:off x="2789078" y="4885886"/>
            <a:ext cx="2266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 title, descriptions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31970B-9225-B9F1-98B1-4CB66EA9A2C1}"/>
              </a:ext>
            </a:extLst>
          </p:cNvPr>
          <p:cNvSpPr txBox="1"/>
          <p:nvPr/>
        </p:nvSpPr>
        <p:spPr>
          <a:xfrm>
            <a:off x="4386240" y="1742883"/>
            <a:ext cx="248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File/folder containing changes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6CC46F-CFFF-B580-83E7-49EEEAE429C8}"/>
              </a:ext>
            </a:extLst>
          </p:cNvPr>
          <p:cNvSpPr txBox="1"/>
          <p:nvPr/>
        </p:nvSpPr>
        <p:spPr>
          <a:xfrm>
            <a:off x="4655366" y="3371411"/>
            <a:ext cx="179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adding/removing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F89BAEF7-6FA4-AB2D-8C16-BB159D8D6ECF}"/>
              </a:ext>
            </a:extLst>
          </p:cNvPr>
          <p:cNvSpPr/>
          <p:nvPr/>
        </p:nvSpPr>
        <p:spPr>
          <a:xfrm>
            <a:off x="8826524" y="2124537"/>
            <a:ext cx="311285" cy="28998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EA2DA3-1AFE-CF72-D420-F1E6F01FE795}"/>
              </a:ext>
            </a:extLst>
          </p:cNvPr>
          <p:cNvSpPr txBox="1"/>
          <p:nvPr/>
        </p:nvSpPr>
        <p:spPr>
          <a:xfrm>
            <a:off x="9436124" y="3281403"/>
            <a:ext cx="85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One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Format of</a:t>
            </a:r>
          </a:p>
          <a:p>
            <a:r>
              <a:rPr lang="en-US" sz="1200" dirty="0">
                <a:highlight>
                  <a:srgbClr val="FFFF00"/>
                </a:highlight>
              </a:rPr>
              <a:t>model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2E94B1-CEC5-04F3-3E26-9599F7471DF8}"/>
              </a:ext>
            </a:extLst>
          </p:cNvPr>
          <p:cNvSpPr txBox="1"/>
          <p:nvPr/>
        </p:nvSpPr>
        <p:spPr>
          <a:xfrm>
            <a:off x="4029756" y="5600194"/>
            <a:ext cx="3050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Possible approach: Siamese network</a:t>
            </a:r>
          </a:p>
        </p:txBody>
      </p:sp>
    </p:spTree>
    <p:extLst>
      <p:ext uri="{BB962C8B-B14F-4D97-AF65-F5344CB8AC3E}">
        <p14:creationId xmlns:p14="http://schemas.microsoft.com/office/powerpoint/2010/main" val="20359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3394-66B8-709C-06AB-C584A99C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26" y="328894"/>
            <a:ext cx="11070771" cy="937444"/>
          </a:xfrm>
        </p:spPr>
        <p:txBody>
          <a:bodyPr/>
          <a:lstStyle/>
          <a:p>
            <a:r>
              <a:rPr lang="en-US" dirty="0"/>
              <a:t>Designing a high level architecture using </a:t>
            </a:r>
            <a:r>
              <a:rPr lang="en-US" sz="3200" dirty="0"/>
              <a:t>Siamese network 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BDCE645-1E6D-DF56-7B88-5B6F9913E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541699"/>
            <a:ext cx="5791200" cy="3380712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670817B-20C3-324A-A46B-AB4BE459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26" y="1668158"/>
            <a:ext cx="5526090" cy="3254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E89DE-2A17-C401-E138-1B715208AC90}"/>
              </a:ext>
            </a:extLst>
          </p:cNvPr>
          <p:cNvSpPr txBox="1"/>
          <p:nvPr/>
        </p:nvSpPr>
        <p:spPr>
          <a:xfrm>
            <a:off x="392334" y="5017964"/>
            <a:ext cx="5644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Few-Shot Learning with Siamese Networks and Label Tuning 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3E436-6F70-C569-E374-DD683A1A3EC6}"/>
              </a:ext>
            </a:extLst>
          </p:cNvPr>
          <p:cNvSpPr txBox="1"/>
          <p:nvPr/>
        </p:nvSpPr>
        <p:spPr>
          <a:xfrm>
            <a:off x="6400800" y="4993135"/>
            <a:ext cx="571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Sentence-BERT: Sentence Embeddings using Siamese BERT-Networks [2]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5AC0EDB-FE28-0F4D-BDDE-9D2BFF9962C9}"/>
              </a:ext>
            </a:extLst>
          </p:cNvPr>
          <p:cNvSpPr/>
          <p:nvPr/>
        </p:nvSpPr>
        <p:spPr>
          <a:xfrm>
            <a:off x="1284050" y="5768555"/>
            <a:ext cx="3472775" cy="291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Solves the imbalance problem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89DCDF0-DF42-FCAF-831B-41145B458103}"/>
              </a:ext>
            </a:extLst>
          </p:cNvPr>
          <p:cNvSpPr/>
          <p:nvPr/>
        </p:nvSpPr>
        <p:spPr>
          <a:xfrm>
            <a:off x="7204952" y="5768555"/>
            <a:ext cx="3472775" cy="2918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Solves duplicate PR &amp; 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308210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262C-197E-9C41-0366-632AB985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Papers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08C99-031E-D3F9-10AC-83DFFC8B618B}"/>
              </a:ext>
            </a:extLst>
          </p:cNvPr>
          <p:cNvSpPr txBox="1"/>
          <p:nvPr/>
        </p:nvSpPr>
        <p:spPr>
          <a:xfrm>
            <a:off x="211605" y="1420104"/>
            <a:ext cx="483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 CC2Vec: distributed representations of code changes [3]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A4EA6-447A-93C4-1185-91677BADFF36}"/>
              </a:ext>
            </a:extLst>
          </p:cNvPr>
          <p:cNvSpPr txBox="1"/>
          <p:nvPr/>
        </p:nvSpPr>
        <p:spPr>
          <a:xfrm>
            <a:off x="367667" y="1822910"/>
            <a:ext cx="5456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Focused on single task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Proposed a neural network model that learns representation of code changes guided by their log messages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B5AF77-1C53-A64C-77EB-1A38567AF60D}"/>
              </a:ext>
            </a:extLst>
          </p:cNvPr>
          <p:cNvSpPr txBox="1"/>
          <p:nvPr/>
        </p:nvSpPr>
        <p:spPr>
          <a:xfrm>
            <a:off x="211603" y="2736482"/>
            <a:ext cx="5768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</a:t>
            </a:r>
            <a:r>
              <a:rPr lang="en-US" sz="1400" dirty="0" err="1"/>
              <a:t>MulCode</a:t>
            </a:r>
            <a:r>
              <a:rPr lang="en-US" sz="1400" dirty="0"/>
              <a:t>: A Multi-task Learning Approach for Source Code Understanding [4]</a:t>
            </a:r>
          </a:p>
          <a:p>
            <a:endParaRPr lang="en-US" sz="140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AEB51B1-BE21-B2E8-8540-2C937801A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96" y="1420103"/>
            <a:ext cx="5980104" cy="4893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683271-54F1-AA92-B944-555C1B9F244F}"/>
              </a:ext>
            </a:extLst>
          </p:cNvPr>
          <p:cNvSpPr txBox="1"/>
          <p:nvPr/>
        </p:nvSpPr>
        <p:spPr>
          <a:xfrm>
            <a:off x="367667" y="3309953"/>
            <a:ext cx="5456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Focused on multi task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Build a sequence encoder with a pre-trained BERT model and a structure encoder with the Tree-LSTM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5AD1B-BC87-6379-53B8-2E5097FF00D9}"/>
              </a:ext>
            </a:extLst>
          </p:cNvPr>
          <p:cNvSpPr txBox="1"/>
          <p:nvPr/>
        </p:nvSpPr>
        <p:spPr>
          <a:xfrm>
            <a:off x="211603" y="4329858"/>
            <a:ext cx="438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3. Recommending Tags for Pull Request in GitHub [5]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5BDBC-905A-7E39-197B-3ABDC3561ABF}"/>
              </a:ext>
            </a:extLst>
          </p:cNvPr>
          <p:cNvSpPr txBox="1"/>
          <p:nvPr/>
        </p:nvSpPr>
        <p:spPr>
          <a:xfrm>
            <a:off x="211603" y="4753683"/>
            <a:ext cx="5456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Proposed method ‘</a:t>
            </a:r>
            <a:r>
              <a:rPr lang="en-US" sz="1400" dirty="0" err="1"/>
              <a:t>FNNRec</a:t>
            </a:r>
            <a:r>
              <a:rPr lang="en-US" sz="1400" dirty="0"/>
              <a:t>’ which uses feed-forward neural network to analyze titles, description, file paths and contributors.</a:t>
            </a:r>
          </a:p>
        </p:txBody>
      </p:sp>
    </p:spTree>
    <p:extLst>
      <p:ext uri="{BB962C8B-B14F-4D97-AF65-F5344CB8AC3E}">
        <p14:creationId xmlns:p14="http://schemas.microsoft.com/office/powerpoint/2010/main" val="299473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24AE-DF48-E71F-DAED-F76DAAD4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12" y="404304"/>
            <a:ext cx="9401269" cy="937444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1E493-9C1C-FFFE-8016-8FCC30EBC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212" y="1954884"/>
            <a:ext cx="10662674" cy="168793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RQ1: How effective is the proposed model on PR categorization compared to state of the art models?</a:t>
            </a:r>
          </a:p>
          <a:p>
            <a:pPr marL="0" indent="0">
              <a:buNone/>
            </a:pPr>
            <a:r>
              <a:rPr lang="en-US" sz="1800" dirty="0"/>
              <a:t>RQ2: How effective is the proposed model on duplicate PR categorization compared to state of the art models?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FF6E2-B72C-CC81-9922-BCFBEC5A9EE7}"/>
              </a:ext>
            </a:extLst>
          </p:cNvPr>
          <p:cNvSpPr txBox="1"/>
          <p:nvPr/>
        </p:nvSpPr>
        <p:spPr>
          <a:xfrm>
            <a:off x="277468" y="3181156"/>
            <a:ext cx="1036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RQ3: What’s the benefit of considering both text and code?</a:t>
            </a:r>
          </a:p>
          <a:p>
            <a:pPr marL="0" indent="0">
              <a:buNone/>
            </a:pPr>
            <a:r>
              <a:rPr lang="en-US" sz="1800" dirty="0"/>
              <a:t>RQ4: What if we do not separate training of code and text?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EF4A77-6837-F654-CD5E-538D9ADF89B3}"/>
              </a:ext>
            </a:extLst>
          </p:cNvPr>
          <p:cNvSpPr/>
          <p:nvPr/>
        </p:nvSpPr>
        <p:spPr>
          <a:xfrm>
            <a:off x="277468" y="1763486"/>
            <a:ext cx="10989246" cy="1251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0CD84A-3D39-3BBA-6C9A-924791596FC5}"/>
              </a:ext>
            </a:extLst>
          </p:cNvPr>
          <p:cNvSpPr/>
          <p:nvPr/>
        </p:nvSpPr>
        <p:spPr>
          <a:xfrm>
            <a:off x="277468" y="3181156"/>
            <a:ext cx="6264846" cy="8465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8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D3D9-12EF-F0CE-3513-A6512002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Aiming to submit in ESEC/FSE 2023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D16FB-5877-EC8E-D6F9-973B6EDCCC4C}"/>
              </a:ext>
            </a:extLst>
          </p:cNvPr>
          <p:cNvSpPr txBox="1"/>
          <p:nvPr/>
        </p:nvSpPr>
        <p:spPr>
          <a:xfrm>
            <a:off x="1001949" y="1875191"/>
            <a:ext cx="710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Targeting Conference </a:t>
            </a:r>
            <a:r>
              <a:rPr lang="en-US" dirty="0"/>
              <a:t>: </a:t>
            </a:r>
            <a:r>
              <a:rPr lang="en-CA" b="0" i="0" dirty="0">
                <a:solidFill>
                  <a:srgbClr val="333333"/>
                </a:solidFill>
                <a:effectLst/>
                <a:latin typeface="inherit"/>
              </a:rPr>
              <a:t>ESEC/FSE 2023</a:t>
            </a:r>
            <a:endParaRPr lang="en-US" dirty="0"/>
          </a:p>
          <a:p>
            <a:r>
              <a:rPr lang="en-US" b="1" dirty="0"/>
              <a:t>Submission Deadline: </a:t>
            </a:r>
            <a:r>
              <a:rPr lang="en-CA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en-CA" b="0" i="0" baseline="3000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nd</a:t>
            </a:r>
            <a:r>
              <a:rPr lang="en-CA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February 2023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2B3CA74-F32A-97DC-7930-E31CDE01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877268"/>
              </p:ext>
            </p:extLst>
          </p:nvPr>
        </p:nvGraphicFramePr>
        <p:xfrm>
          <a:off x="2460635" y="3286609"/>
          <a:ext cx="69595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175">
                  <a:extLst>
                    <a:ext uri="{9D8B030D-6E8A-4147-A177-3AD203B41FA5}">
                      <a16:colId xmlns:a16="http://schemas.microsoft.com/office/drawing/2014/main" val="1441742571"/>
                    </a:ext>
                  </a:extLst>
                </a:gridCol>
                <a:gridCol w="2291404">
                  <a:extLst>
                    <a:ext uri="{9D8B030D-6E8A-4147-A177-3AD203B41FA5}">
                      <a16:colId xmlns:a16="http://schemas.microsoft.com/office/drawing/2014/main" val="2099633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Tentative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14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48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Designing and Evaluate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version of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3-4 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4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Continuous improvement of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3-4 weeks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268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Gathering experiment results and writeups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3-4 weeks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0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09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B0DC-62B6-FD2C-91E3-F634CA3D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CC71B39-2897-07E5-E894-8CAF2079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" y="46382"/>
            <a:ext cx="5950251" cy="3313929"/>
          </a:xfrm>
          <a:prstGeom prst="rect">
            <a:avLst/>
          </a:prstGeom>
        </p:spPr>
      </p:pic>
      <p:pic>
        <p:nvPicPr>
          <p:cNvPr id="7" name="Picture 6" descr="Diagram, text, chat or text message&#10;&#10;Description automatically generated">
            <a:extLst>
              <a:ext uri="{FF2B5EF4-FFF2-40B4-BE49-F238E27FC236}">
                <a16:creationId xmlns:a16="http://schemas.microsoft.com/office/drawing/2014/main" id="{A0EDBAD4-7337-B482-BCC5-7C1071FC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14" y="191643"/>
            <a:ext cx="5281114" cy="3168669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EF1D7308-3033-98D7-FB74-E88427915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6" y="3497690"/>
            <a:ext cx="5627587" cy="3110376"/>
          </a:xfrm>
          <a:prstGeom prst="rect">
            <a:avLst/>
          </a:prstGeom>
        </p:spPr>
      </p:pic>
      <p:pic>
        <p:nvPicPr>
          <p:cNvPr id="13" name="Picture 12" descr="Graphical user interface, application, timeline, Teams&#10;&#10;Description automatically generated">
            <a:extLst>
              <a:ext uri="{FF2B5EF4-FFF2-40B4-BE49-F238E27FC236}">
                <a16:creationId xmlns:a16="http://schemas.microsoft.com/office/drawing/2014/main" id="{ADF994A1-872C-57D3-F527-9FBAEC0CB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49699"/>
            <a:ext cx="5746359" cy="25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70408"/>
      </p:ext>
    </p:extLst>
  </p:cSld>
  <p:clrMapOvr>
    <a:masterClrMapping/>
  </p:clrMapOvr>
</p:sld>
</file>

<file path=ppt/theme/theme1.xml><?xml version="1.0" encoding="utf-8"?>
<a:theme xmlns:a="http://schemas.openxmlformats.org/drawingml/2006/main" name="Smith Theme Whit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3826B517-9EC1-514D-8AE6-FF11C3180FD4}"/>
    </a:ext>
  </a:extLst>
</a:theme>
</file>

<file path=ppt/theme/theme2.xml><?xml version="1.0" encoding="utf-8"?>
<a:theme xmlns:a="http://schemas.openxmlformats.org/drawingml/2006/main" name="Smith Theme Blue">
  <a:themeElements>
    <a:clrScheme name="SmithColours">
      <a:dk1>
        <a:srgbClr val="061D48"/>
      </a:dk1>
      <a:lt1>
        <a:srgbClr val="FFFFFF"/>
      </a:lt1>
      <a:dk2>
        <a:srgbClr val="0047BB"/>
      </a:dk2>
      <a:lt2>
        <a:srgbClr val="E7E6E6"/>
      </a:lt2>
      <a:accent1>
        <a:srgbClr val="097EB1"/>
      </a:accent1>
      <a:accent2>
        <a:srgbClr val="0399DE"/>
      </a:accent2>
      <a:accent3>
        <a:srgbClr val="00B39D"/>
      </a:accent3>
      <a:accent4>
        <a:srgbClr val="7CCCBF"/>
      </a:accent4>
      <a:accent5>
        <a:srgbClr val="C8205D"/>
      </a:accent5>
      <a:accent6>
        <a:srgbClr val="F04E5E"/>
      </a:accent6>
      <a:hlink>
        <a:srgbClr val="0399DE"/>
      </a:hlink>
      <a:folHlink>
        <a:srgbClr val="028AC8"/>
      </a:folHlink>
    </a:clrScheme>
    <a:fontScheme name="Test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mith-PPT-Template-2020" id="{345A85C9-168D-2E4D-8CD0-347546631F72}" vid="{9EC0CC30-5467-5F4A-BEFC-B400A349D7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787609226EDB40BAEE40115FFBFFD5" ma:contentTypeVersion="8" ma:contentTypeDescription="Create a new document." ma:contentTypeScope="" ma:versionID="401207ec3ea6e8cf012a5b150d670bbd">
  <xsd:schema xmlns:xsd="http://www.w3.org/2001/XMLSchema" xmlns:xs="http://www.w3.org/2001/XMLSchema" xmlns:p="http://schemas.microsoft.com/office/2006/metadata/properties" xmlns:ns2="b86a5a38-0c8d-4051-95ff-c2ca07a0fa56" xmlns:ns3="e664cad2-9e7c-4c48-bfc0-a0750d388f90" targetNamespace="http://schemas.microsoft.com/office/2006/metadata/properties" ma:root="true" ma:fieldsID="8602a84cc1a4de36e70945cd1b2b5022" ns2:_="" ns3:_="">
    <xsd:import namespace="b86a5a38-0c8d-4051-95ff-c2ca07a0fa56"/>
    <xsd:import namespace="e664cad2-9e7c-4c48-bfc0-a0750d388f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a5a38-0c8d-4051-95ff-c2ca07a0fa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64cad2-9e7c-4c48-bfc0-a0750d388f9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AE728F-CAFE-464A-9350-5A93DDF78236}">
  <ds:schemaRefs>
    <ds:schemaRef ds:uri="http://www.w3.org/XML/1998/namespace"/>
    <ds:schemaRef ds:uri="http://schemas.microsoft.com/office/infopath/2007/PartnerControls"/>
    <ds:schemaRef ds:uri="b86a5a38-0c8d-4051-95ff-c2ca07a0fa56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e664cad2-9e7c-4c48-bfc0-a0750d388f90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9069504-9FA5-4358-9D6B-10EDF739E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2AA8FF-14C7-491C-8388-05EF91687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6a5a38-0c8d-4051-95ff-c2ca07a0fa56"/>
    <ds:schemaRef ds:uri="e664cad2-9e7c-4c48-bfc0-a0750d388f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643</Words>
  <Application>Microsoft Macintosh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Helvetica Neue</vt:lpstr>
      <vt:lpstr>inherit</vt:lpstr>
      <vt:lpstr>Lato</vt:lpstr>
      <vt:lpstr>Lato Black</vt:lpstr>
      <vt:lpstr>Smith Theme White</vt:lpstr>
      <vt:lpstr>Smith Theme Blue</vt:lpstr>
      <vt:lpstr>Learning Distributed Representations of Pull Requests by Multi-task Training</vt:lpstr>
      <vt:lpstr>Tasks related to pull based development</vt:lpstr>
      <vt:lpstr>Four major areas that we are focusing on</vt:lpstr>
      <vt:lpstr>A high level design of our approach</vt:lpstr>
      <vt:lpstr>Designing a high level architecture using Siamese network </vt:lpstr>
      <vt:lpstr>Related Papers</vt:lpstr>
      <vt:lpstr>Research Questions</vt:lpstr>
      <vt:lpstr>Aiming to submit in ESEC/FSE 2023 </vt:lpstr>
      <vt:lpstr>Conclusion</vt:lpstr>
      <vt:lpstr>References</vt:lpstr>
    </vt:vector>
  </TitlesOfParts>
  <Manager/>
  <Company>Smith School of Business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Kathryn Brohman</dc:creator>
  <cp:keywords/>
  <dc:description/>
  <cp:lastModifiedBy>Kazi Amit Hasan</cp:lastModifiedBy>
  <cp:revision>93</cp:revision>
  <dcterms:created xsi:type="dcterms:W3CDTF">2020-07-27T18:24:57Z</dcterms:created>
  <dcterms:modified xsi:type="dcterms:W3CDTF">2022-11-18T18:20:48Z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0x01010057787609226EDB40BAEE40115FFBFFD5</vt:lpwstr>
  </property>
  <property fmtid="{D5CDD505-2E9C-101B-9397-08002B2CF9AE}" pid="3" name="MediaServiceImageTags">
    <vt:lpwstr/>
  </property>
</Properties>
</file>