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90" r:id="rId4"/>
    <p:sldMasterId id="2147483806" r:id="rId5"/>
  </p:sldMasterIdLst>
  <p:notesMasterIdLst>
    <p:notesMasterId r:id="rId31"/>
  </p:notesMasterIdLst>
  <p:sldIdLst>
    <p:sldId id="2896" r:id="rId6"/>
    <p:sldId id="2958" r:id="rId7"/>
    <p:sldId id="2959" r:id="rId8"/>
    <p:sldId id="2957" r:id="rId9"/>
    <p:sldId id="2961" r:id="rId10"/>
    <p:sldId id="2962" r:id="rId11"/>
    <p:sldId id="2963" r:id="rId12"/>
    <p:sldId id="2964" r:id="rId13"/>
    <p:sldId id="2965" r:id="rId14"/>
    <p:sldId id="2966" r:id="rId15"/>
    <p:sldId id="2967" r:id="rId16"/>
    <p:sldId id="2968" r:id="rId17"/>
    <p:sldId id="2969" r:id="rId18"/>
    <p:sldId id="2970" r:id="rId19"/>
    <p:sldId id="2971" r:id="rId20"/>
    <p:sldId id="2980" r:id="rId21"/>
    <p:sldId id="2972" r:id="rId22"/>
    <p:sldId id="2973" r:id="rId23"/>
    <p:sldId id="2974" r:id="rId24"/>
    <p:sldId id="2975" r:id="rId25"/>
    <p:sldId id="2978" r:id="rId26"/>
    <p:sldId id="2979" r:id="rId27"/>
    <p:sldId id="2976" r:id="rId28"/>
    <p:sldId id="2981" r:id="rId29"/>
    <p:sldId id="2956" r:id="rId3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ato" panose="020F0502020204030203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ato" panose="020F0502020204030203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ato" panose="020F0502020204030203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ato" panose="020F0502020204030203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ato" panose="020F05020202040302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Lato" panose="020F05020202040302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Lato" panose="020F05020202040302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Lato" panose="020F05020202040302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Lato" panose="020F05020202040302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2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ableStyles" Target="tableStyles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6503A60-F532-7D4B-9495-BECDC9C918D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9EE85B-2E36-5349-880B-B0BB04CE98C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2DF43009-DF51-D141-BCD3-79629B9C5B5D}" type="datetimeFigureOut">
              <a:rPr lang="en-US"/>
              <a:pPr>
                <a:defRPr/>
              </a:pPr>
              <a:t>10/27/22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09B7C90-981C-9343-A6E7-09AD9B36267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FB7DDB4-0B27-7347-8D74-F8FB111059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1DFE6C-52A2-1241-8B7D-1F09A599D2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BA447-7B86-874A-8D5B-4BC9DD2431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2622E6EF-89B4-7E42-91B1-F6EF3C5638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22E6EF-89B4-7E42-91B1-F6EF3C5638D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89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22E6EF-89B4-7E42-91B1-F6EF3C5638D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20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22E6EF-89B4-7E42-91B1-F6EF3C5638D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73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22E6EF-89B4-7E42-91B1-F6EF3C5638D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463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22E6EF-89B4-7E42-91B1-F6EF3C5638D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9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22E6EF-89B4-7E42-91B1-F6EF3C5638D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61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 descr="&quot;&quot;">
            <a:extLst>
              <a:ext uri="{FF2B5EF4-FFF2-40B4-BE49-F238E27FC236}">
                <a16:creationId xmlns:a16="http://schemas.microsoft.com/office/drawing/2014/main" id="{6BF4A8A5-9C1B-9A41-8873-44DC288043B0}"/>
              </a:ext>
            </a:extLst>
          </p:cNvPr>
          <p:cNvCxnSpPr>
            <a:cxnSpLocks/>
          </p:cNvCxnSpPr>
          <p:nvPr/>
        </p:nvCxnSpPr>
        <p:spPr>
          <a:xfrm>
            <a:off x="838200" y="4117975"/>
            <a:ext cx="452438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9607"/>
            <a:ext cx="7871234" cy="3367041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endParaRPr lang="en-US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838200" y="4314571"/>
            <a:ext cx="9144000" cy="165576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kern="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97048D-7FDA-5B49-A5A3-0F4E0C2F1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62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 descr="&quot;&quot;">
            <a:extLst>
              <a:ext uri="{FF2B5EF4-FFF2-40B4-BE49-F238E27FC236}">
                <a16:creationId xmlns:a16="http://schemas.microsoft.com/office/drawing/2014/main" id="{1AACE0C1-9629-FF4F-B2E6-7B52E8C6F462}"/>
              </a:ext>
            </a:extLst>
          </p:cNvPr>
          <p:cNvCxnSpPr>
            <a:cxnSpLocks/>
          </p:cNvCxnSpPr>
          <p:nvPr userDrawn="1"/>
        </p:nvCxnSpPr>
        <p:spPr>
          <a:xfrm>
            <a:off x="0" y="1397000"/>
            <a:ext cx="1172686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6">
            <a:extLst>
              <a:ext uri="{FF2B5EF4-FFF2-40B4-BE49-F238E27FC236}">
                <a16:creationId xmlns:a16="http://schemas.microsoft.com/office/drawing/2014/main" id="{5FC083F4-2CB4-8F4D-AAB6-9F670B5D5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53800" y="333375"/>
            <a:ext cx="3730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9pPr>
          </a:lstStyle>
          <a:p>
            <a:pPr algn="r" eaLnBrk="1" hangingPunct="1"/>
            <a:fld id="{8EB5EED1-4B96-574F-B34D-10270B3C93DD}" type="slidenum">
              <a:rPr lang="en-US" altLang="en-US" sz="12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pPr algn="r" eaLnBrk="1" hangingPunct="1"/>
              <a:t>‹#›</a:t>
            </a:fld>
            <a:endParaRPr lang="en-US" altLang="en-US" sz="120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838200" y="311995"/>
            <a:ext cx="8876071" cy="937444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3200"/>
            </a:lvl1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862659"/>
            <a:ext cx="3932237" cy="40063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862659"/>
            <a:ext cx="6172200" cy="399839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8">
            <a:extLst>
              <a:ext uri="{FF2B5EF4-FFF2-40B4-BE49-F238E27FC236}">
                <a16:creationId xmlns:a16="http://schemas.microsoft.com/office/drawing/2014/main" id="{4996AE79-DCB8-044B-A486-D0B784966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E208AD99-95E2-9B49-9732-6DEB2481F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9375" y="242888"/>
            <a:ext cx="1160463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95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 descr="&quot;&quot;">
            <a:extLst>
              <a:ext uri="{FF2B5EF4-FFF2-40B4-BE49-F238E27FC236}">
                <a16:creationId xmlns:a16="http://schemas.microsoft.com/office/drawing/2014/main" id="{B6847EA2-BB60-B044-820B-75F88783053F}"/>
              </a:ext>
            </a:extLst>
          </p:cNvPr>
          <p:cNvCxnSpPr>
            <a:cxnSpLocks/>
          </p:cNvCxnSpPr>
          <p:nvPr userDrawn="1"/>
        </p:nvCxnSpPr>
        <p:spPr>
          <a:xfrm>
            <a:off x="0" y="1397000"/>
            <a:ext cx="1172686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6">
            <a:extLst>
              <a:ext uri="{FF2B5EF4-FFF2-40B4-BE49-F238E27FC236}">
                <a16:creationId xmlns:a16="http://schemas.microsoft.com/office/drawing/2014/main" id="{38B66A1A-E165-1042-9C94-019E204A3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53800" y="333375"/>
            <a:ext cx="3730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9pPr>
          </a:lstStyle>
          <a:p>
            <a:pPr algn="r" eaLnBrk="1" hangingPunct="1"/>
            <a:fld id="{C608E374-52AD-B44B-A36A-5736262D0C72}" type="slidenum">
              <a:rPr lang="en-US" altLang="en-US" sz="12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pPr algn="r" eaLnBrk="1" hangingPunct="1"/>
              <a:t>‹#›</a:t>
            </a:fld>
            <a:endParaRPr lang="en-US" altLang="en-US" sz="120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838200" y="311995"/>
            <a:ext cx="8876071" cy="937444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3200"/>
            </a:lvl1pPr>
          </a:lstStyle>
          <a:p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1862659"/>
            <a:ext cx="3932237" cy="38268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1862659"/>
            <a:ext cx="6172200" cy="3818927"/>
          </a:xfrm>
        </p:spPr>
        <p:txBody>
          <a:bodyPr rtlCol="0"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7" name="Date Placeholder 10">
            <a:extLst>
              <a:ext uri="{FF2B5EF4-FFF2-40B4-BE49-F238E27FC236}">
                <a16:creationId xmlns:a16="http://schemas.microsoft.com/office/drawing/2014/main" id="{30C3FE27-B2A1-D243-B8A1-18D81C8B8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D7DDFBB8-1DB9-3D47-A945-1A2CB90EF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9375" y="242888"/>
            <a:ext cx="1160463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96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 descr="&quot;&quot;">
            <a:extLst>
              <a:ext uri="{FF2B5EF4-FFF2-40B4-BE49-F238E27FC236}">
                <a16:creationId xmlns:a16="http://schemas.microsoft.com/office/drawing/2014/main" id="{FC30271C-68E4-8643-8189-C8F7E17728BE}"/>
              </a:ext>
            </a:extLst>
          </p:cNvPr>
          <p:cNvCxnSpPr>
            <a:cxnSpLocks/>
          </p:cNvCxnSpPr>
          <p:nvPr userDrawn="1"/>
        </p:nvCxnSpPr>
        <p:spPr>
          <a:xfrm>
            <a:off x="0" y="1397000"/>
            <a:ext cx="1172686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38200" y="311995"/>
            <a:ext cx="8876071" cy="937444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3200"/>
            </a:lvl1pPr>
          </a:lstStyle>
          <a:p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0">
            <a:extLst>
              <a:ext uri="{FF2B5EF4-FFF2-40B4-BE49-F238E27FC236}">
                <a16:creationId xmlns:a16="http://schemas.microsoft.com/office/drawing/2014/main" id="{013C5B48-F205-5A42-A836-967E3B80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51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 sz="3200"/>
            </a:lvl1pPr>
          </a:lstStyle>
          <a:p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79EA2-2173-9C44-8D20-1E54C792C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480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lu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 descr="&quot;&quot;">
            <a:extLst>
              <a:ext uri="{FF2B5EF4-FFF2-40B4-BE49-F238E27FC236}">
                <a16:creationId xmlns:a16="http://schemas.microsoft.com/office/drawing/2014/main" id="{31D6668D-D73D-8F4A-933F-456E52CB9DFC}"/>
              </a:ext>
            </a:extLst>
          </p:cNvPr>
          <p:cNvCxnSpPr>
            <a:cxnSpLocks/>
          </p:cNvCxnSpPr>
          <p:nvPr/>
        </p:nvCxnSpPr>
        <p:spPr>
          <a:xfrm>
            <a:off x="838200" y="4117975"/>
            <a:ext cx="452438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9607"/>
            <a:ext cx="7871234" cy="3367041"/>
          </a:xfrm>
          <a:prstGeom prst="rect">
            <a:avLst/>
          </a:prstGeom>
        </p:spPr>
        <p:txBody>
          <a:bodyPr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838200" y="4314571"/>
            <a:ext cx="9144000" cy="165576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kern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9DB3B-C0C0-AC4E-9BBD-6843081F9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52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Blu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>
            <a:extLst>
              <a:ext uri="{FF2B5EF4-FFF2-40B4-BE49-F238E27FC236}">
                <a16:creationId xmlns:a16="http://schemas.microsoft.com/office/drawing/2014/main" id="{DDA18355-8752-9D42-9795-B0B4A80E2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53800" y="333375"/>
            <a:ext cx="3730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9pPr>
          </a:lstStyle>
          <a:p>
            <a:pPr algn="r" eaLnBrk="1" hangingPunct="1"/>
            <a:fld id="{02349ACD-5373-4C45-9F0A-0FE3EEFCEA6A}" type="slidenum">
              <a:rPr lang="en-US" altLang="en-US" sz="120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pPr algn="r" eaLnBrk="1" hangingPunct="1"/>
              <a:t>‹#›</a:t>
            </a:fld>
            <a:endParaRPr lang="en-US" altLang="en-US" sz="120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66800"/>
            <a:ext cx="9401269" cy="3324130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544196"/>
            <a:ext cx="10515600" cy="150018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1262145-B481-ED4A-B6E6-06E387978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C4AA66-FE72-E548-BAA2-68033C516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9375" y="242888"/>
            <a:ext cx="1160463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94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 Blu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>
            <a:extLst>
              <a:ext uri="{FF2B5EF4-FFF2-40B4-BE49-F238E27FC236}">
                <a16:creationId xmlns:a16="http://schemas.microsoft.com/office/drawing/2014/main" id="{971794A3-E238-E64D-94F9-B054D133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53800" y="333375"/>
            <a:ext cx="3730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9pPr>
          </a:lstStyle>
          <a:p>
            <a:pPr algn="r" eaLnBrk="1" hangingPunct="1"/>
            <a:fld id="{E4E765B8-AA8A-9B4E-950E-E3BA27BBA632}" type="slidenum">
              <a:rPr lang="en-US" altLang="en-US" sz="120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pPr algn="r" eaLnBrk="1" hangingPunct="1"/>
              <a:t>‹#›</a:t>
            </a:fld>
            <a:endParaRPr lang="en-US" altLang="en-US" sz="120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1657964" y="2913406"/>
            <a:ext cx="8876071" cy="1031188"/>
          </a:xfrm>
          <a:prstGeom prst="rect">
            <a:avLst/>
          </a:prstGeom>
        </p:spPr>
        <p:txBody>
          <a:bodyPr anchor="ctr" anchorCtr="1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76372-5ECE-E744-9B21-1ED8BA1E0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8132F0D1-A7D7-2647-83B6-B6AEC2754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9375" y="242888"/>
            <a:ext cx="1160463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928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Blu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 descr="&quot;&quot;">
            <a:extLst>
              <a:ext uri="{FF2B5EF4-FFF2-40B4-BE49-F238E27FC236}">
                <a16:creationId xmlns:a16="http://schemas.microsoft.com/office/drawing/2014/main" id="{A92FBF7D-FF21-6A4C-80B8-6202E0980585}"/>
              </a:ext>
            </a:extLst>
          </p:cNvPr>
          <p:cNvCxnSpPr>
            <a:cxnSpLocks/>
          </p:cNvCxnSpPr>
          <p:nvPr/>
        </p:nvCxnSpPr>
        <p:spPr>
          <a:xfrm>
            <a:off x="0" y="1397000"/>
            <a:ext cx="1172686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6">
            <a:extLst>
              <a:ext uri="{FF2B5EF4-FFF2-40B4-BE49-F238E27FC236}">
                <a16:creationId xmlns:a16="http://schemas.microsoft.com/office/drawing/2014/main" id="{0EB9335C-6DAD-F643-B866-842EDC8A6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53800" y="333375"/>
            <a:ext cx="3730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9pPr>
          </a:lstStyle>
          <a:p>
            <a:pPr algn="r" eaLnBrk="1" hangingPunct="1"/>
            <a:fld id="{8F21D110-A2E0-F94B-B3DE-092CAA8ED8E7}" type="slidenum">
              <a:rPr lang="en-US" altLang="en-US" sz="120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pPr algn="r" eaLnBrk="1" hangingPunct="1"/>
              <a:t>‹#›</a:t>
            </a:fld>
            <a:endParaRPr lang="en-US" altLang="en-US" sz="120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38200" y="311995"/>
            <a:ext cx="9401269" cy="937444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3200"/>
            </a:lvl1pPr>
          </a:lstStyle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2659"/>
            <a:ext cx="8876071" cy="38892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039268D8-FC1C-2D40-A5A8-47A6C145B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A3C3B5FC-9B7B-AC4D-8751-C189FD030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9375" y="242888"/>
            <a:ext cx="1160463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070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Blu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 descr="&quot;&quot;">
            <a:extLst>
              <a:ext uri="{FF2B5EF4-FFF2-40B4-BE49-F238E27FC236}">
                <a16:creationId xmlns:a16="http://schemas.microsoft.com/office/drawing/2014/main" id="{CB631482-18B7-2F46-84FD-DE6AF665ACFE}"/>
              </a:ext>
            </a:extLst>
          </p:cNvPr>
          <p:cNvCxnSpPr>
            <a:cxnSpLocks/>
          </p:cNvCxnSpPr>
          <p:nvPr userDrawn="1"/>
        </p:nvCxnSpPr>
        <p:spPr>
          <a:xfrm>
            <a:off x="0" y="1397000"/>
            <a:ext cx="1172686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6">
            <a:extLst>
              <a:ext uri="{FF2B5EF4-FFF2-40B4-BE49-F238E27FC236}">
                <a16:creationId xmlns:a16="http://schemas.microsoft.com/office/drawing/2014/main" id="{4CF32EFD-BA1E-D142-8BF2-3221833B0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53800" y="333375"/>
            <a:ext cx="3730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9pPr>
          </a:lstStyle>
          <a:p>
            <a:pPr algn="r" eaLnBrk="1" hangingPunct="1"/>
            <a:fld id="{A746175C-BC7F-E449-82F1-37DF049DB2F5}" type="slidenum">
              <a:rPr lang="en-US" altLang="en-US" sz="120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pPr algn="r" eaLnBrk="1" hangingPunct="1"/>
              <a:t>‹#›</a:t>
            </a:fld>
            <a:endParaRPr lang="en-US" altLang="en-US" sz="120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838200" y="311995"/>
            <a:ext cx="9401269" cy="937444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3200"/>
            </a:lvl1pPr>
          </a:lstStyle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62659"/>
            <a:ext cx="5181600" cy="43143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62659"/>
            <a:ext cx="5181600" cy="43143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A72FEC1A-D5AD-544B-BE92-21CFE1817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770DCD77-38CE-204E-8D8E-ECB1B9A4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9375" y="242888"/>
            <a:ext cx="1160463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990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Blu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 descr="&quot;&quot;">
            <a:extLst>
              <a:ext uri="{FF2B5EF4-FFF2-40B4-BE49-F238E27FC236}">
                <a16:creationId xmlns:a16="http://schemas.microsoft.com/office/drawing/2014/main" id="{F40A76A1-5BF2-C243-911E-A03F11C353EE}"/>
              </a:ext>
            </a:extLst>
          </p:cNvPr>
          <p:cNvCxnSpPr>
            <a:cxnSpLocks/>
          </p:cNvCxnSpPr>
          <p:nvPr userDrawn="1"/>
        </p:nvCxnSpPr>
        <p:spPr>
          <a:xfrm>
            <a:off x="0" y="1397000"/>
            <a:ext cx="1172686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6">
            <a:extLst>
              <a:ext uri="{FF2B5EF4-FFF2-40B4-BE49-F238E27FC236}">
                <a16:creationId xmlns:a16="http://schemas.microsoft.com/office/drawing/2014/main" id="{A1CD51E4-A0ED-9342-8810-D4F53AF8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53800" y="333375"/>
            <a:ext cx="3730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9pPr>
          </a:lstStyle>
          <a:p>
            <a:pPr algn="r" eaLnBrk="1" hangingPunct="1"/>
            <a:fld id="{00BB0A0B-AF6A-E947-A7A7-5304D9C34327}" type="slidenum">
              <a:rPr lang="en-US" altLang="en-US" sz="120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pPr algn="r" eaLnBrk="1" hangingPunct="1"/>
              <a:t>‹#›</a:t>
            </a:fld>
            <a:endParaRPr lang="en-US" altLang="en-US" sz="120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838200" y="311995"/>
            <a:ext cx="9401269" cy="937444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3200"/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6612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2D2BC59A-8848-3042-B85F-DB266E75A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63FD8F1F-5B84-AF40-9E60-93F19EB00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9375" y="242888"/>
            <a:ext cx="1160463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7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>
            <a:extLst>
              <a:ext uri="{FF2B5EF4-FFF2-40B4-BE49-F238E27FC236}">
                <a16:creationId xmlns:a16="http://schemas.microsoft.com/office/drawing/2014/main" id="{6C02BE4D-A0FE-8E40-BE1B-E7DD17EF0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53800" y="333375"/>
            <a:ext cx="3730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9pPr>
          </a:lstStyle>
          <a:p>
            <a:pPr algn="r" eaLnBrk="1" hangingPunct="1"/>
            <a:fld id="{2A8D2C79-31C4-414F-902A-3165C9C8EF9A}" type="slidenum">
              <a:rPr lang="en-US" altLang="en-US" sz="120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pPr algn="r" eaLnBrk="1" hangingPunct="1"/>
              <a:t>‹#›</a:t>
            </a:fld>
            <a:endParaRPr lang="en-US" altLang="en-US" sz="120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66800"/>
            <a:ext cx="9401269" cy="332413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544196"/>
            <a:ext cx="10515600" cy="150018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D735415-206E-7A41-97F6-C2D181DCE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5F6BD-69A0-3540-811D-A75FCCCFA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9375" y="242888"/>
            <a:ext cx="1160463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709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u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 descr="&quot;&quot;">
            <a:extLst>
              <a:ext uri="{FF2B5EF4-FFF2-40B4-BE49-F238E27FC236}">
                <a16:creationId xmlns:a16="http://schemas.microsoft.com/office/drawing/2014/main" id="{3EF61E04-DD54-4F42-B9A7-6E188F6A4318}"/>
              </a:ext>
            </a:extLst>
          </p:cNvPr>
          <p:cNvCxnSpPr>
            <a:cxnSpLocks/>
          </p:cNvCxnSpPr>
          <p:nvPr userDrawn="1"/>
        </p:nvCxnSpPr>
        <p:spPr>
          <a:xfrm>
            <a:off x="0" y="1397000"/>
            <a:ext cx="1172686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6">
            <a:extLst>
              <a:ext uri="{FF2B5EF4-FFF2-40B4-BE49-F238E27FC236}">
                <a16:creationId xmlns:a16="http://schemas.microsoft.com/office/drawing/2014/main" id="{8E518FAD-8D27-B14B-B591-680FFE914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53800" y="333375"/>
            <a:ext cx="3730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9pPr>
          </a:lstStyle>
          <a:p>
            <a:pPr algn="r" eaLnBrk="1" hangingPunct="1"/>
            <a:fld id="{D6EF3BB3-7D48-8341-B3C6-1FEB51FA883A}" type="slidenum">
              <a:rPr lang="en-US" altLang="en-US" sz="120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pPr algn="r" eaLnBrk="1" hangingPunct="1"/>
              <a:t>‹#›</a:t>
            </a:fld>
            <a:endParaRPr lang="en-US" altLang="en-US" sz="120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9694" y="316748"/>
            <a:ext cx="9399681" cy="9407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5B203C77-F146-4A4B-9864-0118BD057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A09F26-921A-F44A-85FA-506D22362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9375" y="242888"/>
            <a:ext cx="1160463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437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u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>
            <a:extLst>
              <a:ext uri="{FF2B5EF4-FFF2-40B4-BE49-F238E27FC236}">
                <a16:creationId xmlns:a16="http://schemas.microsoft.com/office/drawing/2014/main" id="{A2545572-98AF-0142-BFAF-CE8547921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53800" y="333375"/>
            <a:ext cx="3730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9pPr>
          </a:lstStyle>
          <a:p>
            <a:pPr algn="r" eaLnBrk="1" hangingPunct="1"/>
            <a:fld id="{A80F9011-73DD-074E-A777-F986E2AF59F2}" type="slidenum">
              <a:rPr lang="en-US" altLang="en-US" sz="120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pPr algn="r" eaLnBrk="1" hangingPunct="1"/>
              <a:t>‹#›</a:t>
            </a:fld>
            <a:endParaRPr lang="en-US" altLang="en-US" sz="120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-1155893"/>
            <a:ext cx="10515600" cy="103118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D33F0E10-8A64-F54F-809D-44E9B5C98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2CB8E-DD5C-9740-A3CE-3F95D563B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9375" y="242888"/>
            <a:ext cx="1160463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921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hapes Blu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>
            <a:extLst>
              <a:ext uri="{FF2B5EF4-FFF2-40B4-BE49-F238E27FC236}">
                <a16:creationId xmlns:a16="http://schemas.microsoft.com/office/drawing/2014/main" id="{213EF2C5-D499-5649-B5B0-F4E09E64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53800" y="333375"/>
            <a:ext cx="3730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9pPr>
          </a:lstStyle>
          <a:p>
            <a:pPr algn="r" eaLnBrk="1" hangingPunct="1"/>
            <a:fld id="{718C0BD8-0FAB-9B4F-9358-B84F0B210D45}" type="slidenum">
              <a:rPr lang="en-US" altLang="en-US" sz="120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pPr algn="r" eaLnBrk="1" hangingPunct="1"/>
              <a:t>‹#›</a:t>
            </a:fld>
            <a:endParaRPr lang="en-US" altLang="en-US" sz="120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-1155893"/>
            <a:ext cx="10515600" cy="103118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F301F90C-688B-C548-87C6-8E95C95F3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0D738-6AA4-C240-BDE0-EAA7D3D35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9375" y="242888"/>
            <a:ext cx="1160463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882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 Blu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 descr="&quot;&quot;">
            <a:extLst>
              <a:ext uri="{FF2B5EF4-FFF2-40B4-BE49-F238E27FC236}">
                <a16:creationId xmlns:a16="http://schemas.microsoft.com/office/drawing/2014/main" id="{88D61E70-0D00-7C45-8B05-D5C66C0838C9}"/>
              </a:ext>
            </a:extLst>
          </p:cNvPr>
          <p:cNvCxnSpPr>
            <a:cxnSpLocks/>
          </p:cNvCxnSpPr>
          <p:nvPr userDrawn="1"/>
        </p:nvCxnSpPr>
        <p:spPr>
          <a:xfrm>
            <a:off x="0" y="1397000"/>
            <a:ext cx="1172686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6">
            <a:extLst>
              <a:ext uri="{FF2B5EF4-FFF2-40B4-BE49-F238E27FC236}">
                <a16:creationId xmlns:a16="http://schemas.microsoft.com/office/drawing/2014/main" id="{9381A614-BB75-3D49-AC64-C944DCAF1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53800" y="333375"/>
            <a:ext cx="3730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9pPr>
          </a:lstStyle>
          <a:p>
            <a:pPr algn="r" eaLnBrk="1" hangingPunct="1"/>
            <a:fld id="{09C897BB-EE7D-C948-B053-EA0762E45FBA}" type="slidenum">
              <a:rPr lang="en-US" altLang="en-US" sz="120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pPr algn="r" eaLnBrk="1" hangingPunct="1"/>
              <a:t>‹#›</a:t>
            </a:fld>
            <a:endParaRPr lang="en-US" altLang="en-US" sz="120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838200" y="311995"/>
            <a:ext cx="8876071" cy="937444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3200"/>
            </a:lvl1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862659"/>
            <a:ext cx="3932237" cy="40063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862659"/>
            <a:ext cx="6172200" cy="399839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8">
            <a:extLst>
              <a:ext uri="{FF2B5EF4-FFF2-40B4-BE49-F238E27FC236}">
                <a16:creationId xmlns:a16="http://schemas.microsoft.com/office/drawing/2014/main" id="{83B2CA86-5AAA-B54B-9A94-5AADDF507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09267B13-0792-DC42-B8D7-6C02ECE18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9375" y="242888"/>
            <a:ext cx="1160463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19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Blu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 descr="&quot;&quot;">
            <a:extLst>
              <a:ext uri="{FF2B5EF4-FFF2-40B4-BE49-F238E27FC236}">
                <a16:creationId xmlns:a16="http://schemas.microsoft.com/office/drawing/2014/main" id="{A38200F0-E486-BA45-8B13-E3BF18FFDF36}"/>
              </a:ext>
            </a:extLst>
          </p:cNvPr>
          <p:cNvCxnSpPr>
            <a:cxnSpLocks/>
          </p:cNvCxnSpPr>
          <p:nvPr userDrawn="1"/>
        </p:nvCxnSpPr>
        <p:spPr>
          <a:xfrm>
            <a:off x="0" y="1397000"/>
            <a:ext cx="1172686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6">
            <a:extLst>
              <a:ext uri="{FF2B5EF4-FFF2-40B4-BE49-F238E27FC236}">
                <a16:creationId xmlns:a16="http://schemas.microsoft.com/office/drawing/2014/main" id="{4B69C98A-98CF-3541-89A5-52D1C3984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53800" y="333375"/>
            <a:ext cx="3730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9pPr>
          </a:lstStyle>
          <a:p>
            <a:pPr algn="r" eaLnBrk="1" hangingPunct="1"/>
            <a:fld id="{A757F326-290E-2546-9E64-304FAA7F22D0}" type="slidenum">
              <a:rPr lang="en-US" altLang="en-US" sz="120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pPr algn="r" eaLnBrk="1" hangingPunct="1"/>
              <a:t>‹#›</a:t>
            </a:fld>
            <a:endParaRPr lang="en-US" altLang="en-US" sz="120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838200" y="311995"/>
            <a:ext cx="8876071" cy="937444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3200"/>
            </a:lvl1pPr>
          </a:lstStyle>
          <a:p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1862659"/>
            <a:ext cx="3932237" cy="38268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1862659"/>
            <a:ext cx="6172200" cy="3818927"/>
          </a:xfrm>
        </p:spPr>
        <p:txBody>
          <a:bodyPr rtlCol="0"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7" name="Date Placeholder 10">
            <a:extLst>
              <a:ext uri="{FF2B5EF4-FFF2-40B4-BE49-F238E27FC236}">
                <a16:creationId xmlns:a16="http://schemas.microsoft.com/office/drawing/2014/main" id="{7FD28089-5ACD-ED46-B33C-C9EA0C7BE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3C3E7772-2363-D24B-A28F-8CC04B986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9375" y="242888"/>
            <a:ext cx="1160463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93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 descr="&quot;&quot;">
            <a:extLst>
              <a:ext uri="{FF2B5EF4-FFF2-40B4-BE49-F238E27FC236}">
                <a16:creationId xmlns:a16="http://schemas.microsoft.com/office/drawing/2014/main" id="{FD193508-B5AC-5446-8723-8CD34302BAEC}"/>
              </a:ext>
            </a:extLst>
          </p:cNvPr>
          <p:cNvCxnSpPr>
            <a:cxnSpLocks/>
          </p:cNvCxnSpPr>
          <p:nvPr userDrawn="1"/>
        </p:nvCxnSpPr>
        <p:spPr>
          <a:xfrm>
            <a:off x="0" y="1397000"/>
            <a:ext cx="1172686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38200" y="311995"/>
            <a:ext cx="8876071" cy="937444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3200"/>
            </a:lvl1pPr>
          </a:lstStyle>
          <a:p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0">
            <a:extLst>
              <a:ext uri="{FF2B5EF4-FFF2-40B4-BE49-F238E27FC236}">
                <a16:creationId xmlns:a16="http://schemas.microsoft.com/office/drawing/2014/main" id="{363B1D9D-DE85-434C-9DA2-3508305EF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657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 sz="3200"/>
            </a:lvl1pPr>
          </a:lstStyle>
          <a:p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CD83C-7D8C-9A47-893B-F54F57F91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76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>
            <a:extLst>
              <a:ext uri="{FF2B5EF4-FFF2-40B4-BE49-F238E27FC236}">
                <a16:creationId xmlns:a16="http://schemas.microsoft.com/office/drawing/2014/main" id="{91D59160-B5F9-0745-866E-FF8506C81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53800" y="333375"/>
            <a:ext cx="3730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9pPr>
          </a:lstStyle>
          <a:p>
            <a:pPr algn="r" eaLnBrk="1" hangingPunct="1"/>
            <a:fld id="{4F7EB3CC-1C2A-5C48-AF91-B2A7AD6B5325}" type="slidenum">
              <a:rPr lang="en-US" altLang="en-US" sz="120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pPr algn="r" eaLnBrk="1" hangingPunct="1"/>
              <a:t>‹#›</a:t>
            </a:fld>
            <a:endParaRPr lang="en-US" altLang="en-US" sz="120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1657964" y="2913406"/>
            <a:ext cx="8876071" cy="1031188"/>
          </a:xfrm>
          <a:prstGeom prst="rect">
            <a:avLst/>
          </a:prstGeom>
        </p:spPr>
        <p:txBody>
          <a:bodyPr anchor="ctr" anchorCtr="1"/>
          <a:lstStyle>
            <a:lvl1pPr algn="ctr">
              <a:defRPr sz="4800"/>
            </a:lvl1pPr>
          </a:lstStyle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C2D95-AAA2-324C-8457-C24B021A0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D93D5B91-E64C-4346-8A50-B7B5A4D91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9375" y="242888"/>
            <a:ext cx="1160463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48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 descr="&quot;&quot;">
            <a:extLst>
              <a:ext uri="{FF2B5EF4-FFF2-40B4-BE49-F238E27FC236}">
                <a16:creationId xmlns:a16="http://schemas.microsoft.com/office/drawing/2014/main" id="{06FBA191-0D97-ED44-956C-E80088E532C6}"/>
              </a:ext>
            </a:extLst>
          </p:cNvPr>
          <p:cNvCxnSpPr>
            <a:cxnSpLocks/>
          </p:cNvCxnSpPr>
          <p:nvPr/>
        </p:nvCxnSpPr>
        <p:spPr>
          <a:xfrm>
            <a:off x="0" y="1397000"/>
            <a:ext cx="1172686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6">
            <a:extLst>
              <a:ext uri="{FF2B5EF4-FFF2-40B4-BE49-F238E27FC236}">
                <a16:creationId xmlns:a16="http://schemas.microsoft.com/office/drawing/2014/main" id="{A6489F7A-533B-DE47-94ED-11607402E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53800" y="333375"/>
            <a:ext cx="3730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9pPr>
          </a:lstStyle>
          <a:p>
            <a:pPr algn="r" eaLnBrk="1" hangingPunct="1"/>
            <a:fld id="{5D4E487A-7FB7-D64E-959C-21B62078E888}" type="slidenum">
              <a:rPr lang="en-US" altLang="en-US" sz="12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pPr algn="r" eaLnBrk="1" hangingPunct="1"/>
              <a:t>‹#›</a:t>
            </a:fld>
            <a:endParaRPr lang="en-US" altLang="en-US" sz="120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38200" y="311995"/>
            <a:ext cx="9401269" cy="937444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3200"/>
            </a:lvl1pPr>
          </a:lstStyle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2659"/>
            <a:ext cx="8876071" cy="38892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C2BE082C-748D-C346-B3BD-EDA81E53A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085D4D0C-7443-AE4A-8FE5-69BAE7B29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9375" y="242888"/>
            <a:ext cx="1160463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64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 descr="&quot;&quot;">
            <a:extLst>
              <a:ext uri="{FF2B5EF4-FFF2-40B4-BE49-F238E27FC236}">
                <a16:creationId xmlns:a16="http://schemas.microsoft.com/office/drawing/2014/main" id="{A9AB6D3B-1B47-8B4D-A31C-BFDEDBF83775}"/>
              </a:ext>
            </a:extLst>
          </p:cNvPr>
          <p:cNvCxnSpPr>
            <a:cxnSpLocks/>
          </p:cNvCxnSpPr>
          <p:nvPr userDrawn="1"/>
        </p:nvCxnSpPr>
        <p:spPr>
          <a:xfrm>
            <a:off x="0" y="1397000"/>
            <a:ext cx="1172686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6">
            <a:extLst>
              <a:ext uri="{FF2B5EF4-FFF2-40B4-BE49-F238E27FC236}">
                <a16:creationId xmlns:a16="http://schemas.microsoft.com/office/drawing/2014/main" id="{EE3793A0-0413-2341-A076-32788B866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53800" y="333375"/>
            <a:ext cx="3730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9pPr>
          </a:lstStyle>
          <a:p>
            <a:pPr algn="r" eaLnBrk="1" hangingPunct="1"/>
            <a:fld id="{E33CCAE3-8882-AC40-868C-EB4F96E8D2C1}" type="slidenum">
              <a:rPr lang="en-US" altLang="en-US" sz="12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pPr algn="r" eaLnBrk="1" hangingPunct="1"/>
              <a:t>‹#›</a:t>
            </a:fld>
            <a:endParaRPr lang="en-US" altLang="en-US" sz="120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838200" y="311995"/>
            <a:ext cx="9401269" cy="937444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3200"/>
            </a:lvl1pPr>
          </a:lstStyle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62659"/>
            <a:ext cx="5181600" cy="43143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62659"/>
            <a:ext cx="5181600" cy="43143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1787AFDD-367D-8049-A8E3-A76F44D88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6B5E45CB-37FD-134A-AB41-0EA0CCC85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9375" y="242888"/>
            <a:ext cx="1160463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01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 descr="&quot;&quot;">
            <a:extLst>
              <a:ext uri="{FF2B5EF4-FFF2-40B4-BE49-F238E27FC236}">
                <a16:creationId xmlns:a16="http://schemas.microsoft.com/office/drawing/2014/main" id="{E748CA6F-D9A4-D443-A53B-3DEE7D90162B}"/>
              </a:ext>
            </a:extLst>
          </p:cNvPr>
          <p:cNvCxnSpPr>
            <a:cxnSpLocks/>
          </p:cNvCxnSpPr>
          <p:nvPr userDrawn="1"/>
        </p:nvCxnSpPr>
        <p:spPr>
          <a:xfrm>
            <a:off x="0" y="1397000"/>
            <a:ext cx="1172686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6">
            <a:extLst>
              <a:ext uri="{FF2B5EF4-FFF2-40B4-BE49-F238E27FC236}">
                <a16:creationId xmlns:a16="http://schemas.microsoft.com/office/drawing/2014/main" id="{F87C3F34-4390-EE43-B4A5-954F910E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53800" y="333375"/>
            <a:ext cx="3730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9pPr>
          </a:lstStyle>
          <a:p>
            <a:pPr algn="r" eaLnBrk="1" hangingPunct="1"/>
            <a:fld id="{38470853-6E1B-194F-AE62-F124817C19C7}" type="slidenum">
              <a:rPr lang="en-US" altLang="en-US" sz="12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pPr algn="r" eaLnBrk="1" hangingPunct="1"/>
              <a:t>‹#›</a:t>
            </a:fld>
            <a:endParaRPr lang="en-US" altLang="en-US" sz="120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838200" y="311995"/>
            <a:ext cx="9401269" cy="937444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3200"/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6612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8EEF23C8-6BB7-7040-9E2D-32E14C8A8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46666742-4A8A-D445-B3CA-1C6601999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9375" y="242888"/>
            <a:ext cx="1160463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3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 descr="&quot;&quot;">
            <a:extLst>
              <a:ext uri="{FF2B5EF4-FFF2-40B4-BE49-F238E27FC236}">
                <a16:creationId xmlns:a16="http://schemas.microsoft.com/office/drawing/2014/main" id="{D8E0245C-8434-9746-9A09-AA6B6F74B8C0}"/>
              </a:ext>
            </a:extLst>
          </p:cNvPr>
          <p:cNvCxnSpPr>
            <a:cxnSpLocks/>
          </p:cNvCxnSpPr>
          <p:nvPr userDrawn="1"/>
        </p:nvCxnSpPr>
        <p:spPr>
          <a:xfrm>
            <a:off x="0" y="1397000"/>
            <a:ext cx="1172686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6">
            <a:extLst>
              <a:ext uri="{FF2B5EF4-FFF2-40B4-BE49-F238E27FC236}">
                <a16:creationId xmlns:a16="http://schemas.microsoft.com/office/drawing/2014/main" id="{3DF02732-2841-9B40-A2C9-66A06CCA81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53800" y="333375"/>
            <a:ext cx="3730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9pPr>
          </a:lstStyle>
          <a:p>
            <a:pPr algn="r" eaLnBrk="1" hangingPunct="1"/>
            <a:fld id="{283A2C34-3929-9242-BB81-07072E4AB5BF}" type="slidenum">
              <a:rPr lang="en-US" altLang="en-US" sz="12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pPr algn="r" eaLnBrk="1" hangingPunct="1"/>
              <a:t>‹#›</a:t>
            </a:fld>
            <a:endParaRPr lang="en-US" altLang="en-US" sz="120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838200" y="311995"/>
            <a:ext cx="9401269" cy="937444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3200"/>
            </a:lvl1pPr>
          </a:lstStyle>
          <a:p>
            <a:endParaRPr lang="en-US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0CB8B9A3-BD9E-5641-9FA9-FC607D176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F994DE-F17E-9049-8EAB-59CF6E27D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9375" y="242888"/>
            <a:ext cx="1160463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22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>
            <a:extLst>
              <a:ext uri="{FF2B5EF4-FFF2-40B4-BE49-F238E27FC236}">
                <a16:creationId xmlns:a16="http://schemas.microsoft.com/office/drawing/2014/main" id="{87434FA8-2F50-7E4F-988D-5F7307507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53800" y="333375"/>
            <a:ext cx="3730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9pPr>
          </a:lstStyle>
          <a:p>
            <a:pPr algn="r" eaLnBrk="1" hangingPunct="1"/>
            <a:fld id="{EF451E8D-75F9-3B4E-8B6F-173BBE71E9D3}" type="slidenum">
              <a:rPr lang="en-US" altLang="en-US" sz="12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pPr algn="r" eaLnBrk="1" hangingPunct="1"/>
              <a:t>‹#›</a:t>
            </a:fld>
            <a:endParaRPr lang="en-US" altLang="en-US" sz="120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-1155893"/>
            <a:ext cx="10515600" cy="103118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2C373844-434D-5447-AAE6-42DCEC7C1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6BD88-1C1A-0E4C-8B90-DCA1AF883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9375" y="242888"/>
            <a:ext cx="1160463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00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hapes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>
            <a:extLst>
              <a:ext uri="{FF2B5EF4-FFF2-40B4-BE49-F238E27FC236}">
                <a16:creationId xmlns:a16="http://schemas.microsoft.com/office/drawing/2014/main" id="{C8E81086-9C14-814E-A468-7F1991334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53800" y="333375"/>
            <a:ext cx="3730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9pPr>
          </a:lstStyle>
          <a:p>
            <a:pPr algn="r" eaLnBrk="1" hangingPunct="1"/>
            <a:fld id="{BD075840-B8B4-894D-B940-E91F6E63678E}" type="slidenum">
              <a:rPr lang="en-US" altLang="en-US" sz="120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pPr algn="r" eaLnBrk="1" hangingPunct="1"/>
              <a:t>‹#›</a:t>
            </a:fld>
            <a:endParaRPr lang="en-US" altLang="en-US" sz="120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-1155893"/>
            <a:ext cx="10515600" cy="103118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98249659-9F40-704C-AE69-83AE57CE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630D5-9E2C-9B46-943C-723C8567C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9375" y="242888"/>
            <a:ext cx="1160463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274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9F037F24-AEB5-C542-9AD8-542A853FFC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273050"/>
            <a:ext cx="10515600" cy="103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2F7B9BC1-19DD-4A4E-99A1-4DA20A284A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68E6C-EB3A-2E4C-93E3-3CB27EA5C1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aseline="0" dirty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3F76F2-BABC-FE49-9516-9818C9FA0792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duotone>
              <a:schemeClr val="accent6">
                <a:shade val="45000"/>
                <a:satMod val="135000"/>
              </a:schemeClr>
              <a:prstClr val="white"/>
            </a:duotone>
            <a:alphaModFix/>
          </a:blip>
          <a:stretch>
            <a:fillRect/>
          </a:stretch>
        </p:blipFill>
        <p:spPr>
          <a:xfrm>
            <a:off x="9603410" y="6377297"/>
            <a:ext cx="2407357" cy="32195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  <p:sldLayoutId id="2147483865" r:id="rId12"/>
    <p:sldLayoutId id="2147483850" r:id="rId13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Lato Black" panose="020F0502020204030203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Lato Black" panose="020F0502020204030203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Lato Black" panose="020F0502020204030203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Lato Black" panose="020F0502020204030203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Lato Black" panose="020F0502020204030203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Lato Black" panose="020F0502020204030203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Lato Black" panose="020F0502020204030203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Lato Black" panose="020F0502020204030203" pitchFamily="34" charset="0"/>
        </a:defRPr>
      </a:lvl9pPr>
    </p:titleStyle>
    <p:bodyStyle>
      <a:lvl1pPr marL="228600" indent="-228600" algn="l" rtl="0" fontAlgn="base"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F1513BBF-FE8C-9A42-A6E2-C1300B8BBA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273050"/>
            <a:ext cx="10515600" cy="103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37F01ADA-0710-CC49-927B-A43B361DC3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0A2F6-28DE-7C46-B5A8-B10A09BC31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aseline="0" dirty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F4C64F-D3BE-6B40-B8A8-F3464614810F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duotone>
              <a:schemeClr val="accent6">
                <a:shade val="45000"/>
                <a:satMod val="135000"/>
              </a:schemeClr>
              <a:prstClr val="white"/>
            </a:duotone>
            <a:alphaModFix/>
          </a:blip>
          <a:stretch>
            <a:fillRect/>
          </a:stretch>
        </p:blipFill>
        <p:spPr>
          <a:xfrm>
            <a:off x="9603410" y="6377297"/>
            <a:ext cx="2407357" cy="32195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  <p:sldLayoutId id="2147483879" r:id="rId12"/>
    <p:sldLayoutId id="2147483851" r:id="rId13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ato Black" panose="020F0502020204030203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ato Black" panose="020F0502020204030203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ato Black" panose="020F0502020204030203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ato Black" panose="020F0502020204030203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ato Black" panose="020F0502020204030203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ato Black" panose="020F0502020204030203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ato Black" panose="020F0502020204030203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ato Black" panose="020F0502020204030203" pitchFamily="34" charset="0"/>
        </a:defRPr>
      </a:lvl9pPr>
    </p:titleStyle>
    <p:bodyStyle>
      <a:lvl1pPr marL="228600" indent="-228600" algn="l" rtl="0" fontAlgn="base"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fontAlgn="base"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FAFB82-9C93-4185-A729-9BE85D3F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138" y="430924"/>
            <a:ext cx="11072446" cy="3367041"/>
          </a:xfrm>
        </p:spPr>
        <p:txBody>
          <a:bodyPr/>
          <a:lstStyle/>
          <a:p>
            <a:r>
              <a:rPr lang="en-CA" sz="4800" dirty="0"/>
              <a:t>Noise and Heterogeneity in Historical Build Data</a:t>
            </a:r>
            <a:br>
              <a:rPr lang="en-CA" sz="4800" dirty="0"/>
            </a:br>
            <a:br>
              <a:rPr lang="en-CA" sz="4800" dirty="0"/>
            </a:br>
            <a:r>
              <a:rPr lang="en-CA" sz="3000" dirty="0"/>
              <a:t>- An Empirical Study of Travis CI</a:t>
            </a:r>
            <a:endParaRPr lang="en-US" sz="30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95FE448-0BDE-4D07-8333-1E08F283F5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235" y="4519059"/>
            <a:ext cx="2588172" cy="1655762"/>
          </a:xfrm>
        </p:spPr>
        <p:txBody>
          <a:bodyPr/>
          <a:lstStyle/>
          <a:p>
            <a:r>
              <a:rPr lang="en-US" sz="2000" dirty="0" err="1"/>
              <a:t>Keheliya</a:t>
            </a:r>
            <a:r>
              <a:rPr lang="en-US" sz="2000" dirty="0"/>
              <a:t> </a:t>
            </a:r>
            <a:r>
              <a:rPr lang="en-US" sz="2000" dirty="0" err="1"/>
              <a:t>Gallaba</a:t>
            </a:r>
            <a:r>
              <a:rPr lang="en-US" sz="2000" dirty="0"/>
              <a:t>, </a:t>
            </a:r>
          </a:p>
          <a:p>
            <a:r>
              <a:rPr lang="en-US" sz="1500" dirty="0"/>
              <a:t>McGill University</a:t>
            </a:r>
          </a:p>
          <a:p>
            <a:r>
              <a:rPr lang="en-US" sz="1500" dirty="0" err="1"/>
              <a:t>keheliya.gallaba@mail.mcgill.ca</a:t>
            </a:r>
            <a:endParaRPr lang="en-US" sz="1500" dirty="0"/>
          </a:p>
          <a:p>
            <a:endParaRPr lang="en-US" sz="2000" dirty="0"/>
          </a:p>
        </p:txBody>
      </p:sp>
      <p:sp>
        <p:nvSpPr>
          <p:cNvPr id="2" name="Subtitle 3">
            <a:extLst>
              <a:ext uri="{FF2B5EF4-FFF2-40B4-BE49-F238E27FC236}">
                <a16:creationId xmlns:a16="http://schemas.microsoft.com/office/drawing/2014/main" id="{EBFF1A16-4CBB-52A8-DBA0-5604CD2DE349}"/>
              </a:ext>
            </a:extLst>
          </p:cNvPr>
          <p:cNvSpPr txBox="1">
            <a:spLocks/>
          </p:cNvSpPr>
          <p:nvPr/>
        </p:nvSpPr>
        <p:spPr bwMode="auto">
          <a:xfrm>
            <a:off x="3376448" y="4519059"/>
            <a:ext cx="2588172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2000" dirty="0"/>
              <a:t>Christian Macho</a:t>
            </a:r>
          </a:p>
          <a:p>
            <a:pPr eaLnBrk="1" hangingPunct="1"/>
            <a:r>
              <a:rPr lang="en-US" sz="1500" dirty="0"/>
              <a:t>University of Klagenfurt</a:t>
            </a:r>
          </a:p>
          <a:p>
            <a:pPr eaLnBrk="1" hangingPunct="1"/>
            <a:r>
              <a:rPr lang="en-US" sz="1500" dirty="0" err="1"/>
              <a:t>christian.macho@aau.at</a:t>
            </a:r>
            <a:endParaRPr lang="en-US" sz="1500" dirty="0"/>
          </a:p>
        </p:txBody>
      </p:sp>
      <p:sp>
        <p:nvSpPr>
          <p:cNvPr id="5" name="Subtitle 3">
            <a:extLst>
              <a:ext uri="{FF2B5EF4-FFF2-40B4-BE49-F238E27FC236}">
                <a16:creationId xmlns:a16="http://schemas.microsoft.com/office/drawing/2014/main" id="{4E6424A5-1072-C833-F51C-68602E255E32}"/>
              </a:ext>
            </a:extLst>
          </p:cNvPr>
          <p:cNvSpPr txBox="1">
            <a:spLocks/>
          </p:cNvSpPr>
          <p:nvPr/>
        </p:nvSpPr>
        <p:spPr bwMode="auto">
          <a:xfrm>
            <a:off x="6603125" y="4519059"/>
            <a:ext cx="2588172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2000" dirty="0"/>
              <a:t>Martin </a:t>
            </a:r>
            <a:r>
              <a:rPr lang="en-US" sz="2000" dirty="0" err="1"/>
              <a:t>Pinzger</a:t>
            </a:r>
            <a:endParaRPr lang="en-US" sz="2000" dirty="0"/>
          </a:p>
          <a:p>
            <a:pPr eaLnBrk="1" hangingPunct="1"/>
            <a:r>
              <a:rPr lang="en-US" sz="1500" dirty="0"/>
              <a:t>University of Klagenfurt</a:t>
            </a:r>
          </a:p>
          <a:p>
            <a:pPr eaLnBrk="1" hangingPunct="1"/>
            <a:r>
              <a:rPr lang="en-US" sz="1500" dirty="0" err="1"/>
              <a:t>martin.pinzger@aau.at</a:t>
            </a:r>
            <a:endParaRPr lang="en-US" sz="1500" dirty="0"/>
          </a:p>
        </p:txBody>
      </p:sp>
      <p:sp>
        <p:nvSpPr>
          <p:cNvPr id="6" name="Subtitle 3">
            <a:extLst>
              <a:ext uri="{FF2B5EF4-FFF2-40B4-BE49-F238E27FC236}">
                <a16:creationId xmlns:a16="http://schemas.microsoft.com/office/drawing/2014/main" id="{2C705F2E-5C7F-C4BC-1D31-C4AA0E92EF97}"/>
              </a:ext>
            </a:extLst>
          </p:cNvPr>
          <p:cNvSpPr txBox="1">
            <a:spLocks/>
          </p:cNvSpPr>
          <p:nvPr/>
        </p:nvSpPr>
        <p:spPr bwMode="auto">
          <a:xfrm>
            <a:off x="9409386" y="4519059"/>
            <a:ext cx="2588172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2000" dirty="0"/>
              <a:t>Shane McIntosh</a:t>
            </a:r>
          </a:p>
          <a:p>
            <a:pPr eaLnBrk="1" hangingPunct="1"/>
            <a:r>
              <a:rPr lang="en-US" sz="1500" dirty="0"/>
              <a:t>McGill University</a:t>
            </a:r>
          </a:p>
          <a:p>
            <a:pPr eaLnBrk="1" hangingPunct="1"/>
            <a:r>
              <a:rPr lang="en-US" sz="1500" dirty="0" err="1"/>
              <a:t>shane.mcintosh@mcgill.ca</a:t>
            </a:r>
            <a:endParaRPr lang="en-US" sz="1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E7FDEC-90F1-CB48-ECFF-511DE1C70FB7}"/>
              </a:ext>
            </a:extLst>
          </p:cNvPr>
          <p:cNvSpPr txBox="1"/>
          <p:nvPr/>
        </p:nvSpPr>
        <p:spPr>
          <a:xfrm>
            <a:off x="2525110" y="5346940"/>
            <a:ext cx="6568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Presented by: </a:t>
            </a:r>
          </a:p>
          <a:p>
            <a:pPr algn="ctr"/>
            <a:r>
              <a:rPr lang="en-US" dirty="0"/>
              <a:t>Kazi Amit Hasan</a:t>
            </a:r>
          </a:p>
          <a:p>
            <a:pPr algn="ctr"/>
            <a:r>
              <a:rPr lang="en-US" dirty="0"/>
              <a:t>School of Computing, Queen’s University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886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42606-9211-57DD-D871-86494F324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In some cases, builds can remain broken for 423 days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0C3FC0-DE88-69A1-A8DB-F1ECDF2238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42791"/>
            <a:ext cx="7790999" cy="436985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340F4C-5AC5-14E8-89C5-D109741E98B8}"/>
              </a:ext>
            </a:extLst>
          </p:cNvPr>
          <p:cNvSpPr txBox="1"/>
          <p:nvPr/>
        </p:nvSpPr>
        <p:spPr>
          <a:xfrm>
            <a:off x="8075204" y="1929367"/>
            <a:ext cx="3480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Overall median length of the failure sequence is five commits.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25580E-88AC-2774-1625-74299197C89A}"/>
              </a:ext>
            </a:extLst>
          </p:cNvPr>
          <p:cNvSpPr txBox="1"/>
          <p:nvPr/>
        </p:nvSpPr>
        <p:spPr>
          <a:xfrm>
            <a:off x="8075205" y="3429000"/>
            <a:ext cx="3480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83% of branches from broken builds, the breakage persists. These breakages persist for up to 485 commits.</a:t>
            </a:r>
          </a:p>
        </p:txBody>
      </p:sp>
    </p:spTree>
    <p:extLst>
      <p:ext uri="{BB962C8B-B14F-4D97-AF65-F5344CB8AC3E}">
        <p14:creationId xmlns:p14="http://schemas.microsoft.com/office/powerpoint/2010/main" val="191676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5E656-F295-2316-036D-AD490347A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One of the reasons for ignoring a build breakage: Staleness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84D40C-B43E-82B5-C6AC-2DAB410A1556}"/>
              </a:ext>
            </a:extLst>
          </p:cNvPr>
          <p:cNvSpPr txBox="1"/>
          <p:nvPr/>
        </p:nvSpPr>
        <p:spPr>
          <a:xfrm>
            <a:off x="838200" y="2162432"/>
            <a:ext cx="5891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- Developers may become desensitized to stale breakage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7F2607-0A20-0876-D946-C9536BB4438C}"/>
              </a:ext>
            </a:extLst>
          </p:cNvPr>
          <p:cNvSpPr txBox="1"/>
          <p:nvPr/>
        </p:nvSpPr>
        <p:spPr>
          <a:xfrm>
            <a:off x="838200" y="2842054"/>
            <a:ext cx="894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- If the project has encountered a given breakage in the past, then it's a stale breakage.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415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5E656-F295-2316-036D-AD490347A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Measured staleness in Maven build breakages 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0B7C1A-17A9-D735-211A-9D31C66D7A23}"/>
              </a:ext>
            </a:extLst>
          </p:cNvPr>
          <p:cNvSpPr/>
          <p:nvPr/>
        </p:nvSpPr>
        <p:spPr>
          <a:xfrm>
            <a:off x="208006" y="2672145"/>
            <a:ext cx="1581664" cy="15137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Maven Build Log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6024D96-EB7C-07D9-27A0-EBFE538586A9}"/>
              </a:ext>
            </a:extLst>
          </p:cNvPr>
          <p:cNvSpPr/>
          <p:nvPr/>
        </p:nvSpPr>
        <p:spPr>
          <a:xfrm>
            <a:off x="2530046" y="2672144"/>
            <a:ext cx="2706130" cy="15137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/>
              <a:t>Build fails due to the same reason as a prior failure?</a:t>
            </a:r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8BBCDE2-D2C1-8933-427A-7D604B238549}"/>
              </a:ext>
            </a:extLst>
          </p:cNvPr>
          <p:cNvSpPr/>
          <p:nvPr/>
        </p:nvSpPr>
        <p:spPr>
          <a:xfrm>
            <a:off x="6096000" y="2672144"/>
            <a:ext cx="2706130" cy="15137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/>
              <a:t>Failure details are equal to a prior failure?</a:t>
            </a:r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BD05B09-ED9E-C1C6-7A0E-7ABD001E28B3}"/>
              </a:ext>
            </a:extLst>
          </p:cNvPr>
          <p:cNvSpPr/>
          <p:nvPr/>
        </p:nvSpPr>
        <p:spPr>
          <a:xfrm>
            <a:off x="10402330" y="2672143"/>
            <a:ext cx="1581664" cy="15137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Stale Breakage</a:t>
            </a:r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AE6CA19-2B06-4C70-6790-C68C736DD2B8}"/>
              </a:ext>
            </a:extLst>
          </p:cNvPr>
          <p:cNvSpPr/>
          <p:nvPr/>
        </p:nvSpPr>
        <p:spPr>
          <a:xfrm>
            <a:off x="4748002" y="5032302"/>
            <a:ext cx="1581664" cy="15137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Not Stale Breakage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BA41A50-2705-9CB5-38E2-98453A6B4B37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1789670" y="3428996"/>
            <a:ext cx="7403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E03E829-A437-20AC-F6F9-395E8D413612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5236176" y="3428996"/>
            <a:ext cx="859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15DEE8E-00EC-13F5-43B5-7A7933727843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8802130" y="3428995"/>
            <a:ext cx="16002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491F95-7F1D-AB2C-F4A3-0C6BB5AE2163}"/>
              </a:ext>
            </a:extLst>
          </p:cNvPr>
          <p:cNvCxnSpPr>
            <a:endCxn id="11" idx="3"/>
          </p:cNvCxnSpPr>
          <p:nvPr/>
        </p:nvCxnSpPr>
        <p:spPr>
          <a:xfrm flipH="1">
            <a:off x="6329666" y="4185846"/>
            <a:ext cx="1119399" cy="1603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D240B26-F052-8A66-7260-E7251EE250C7}"/>
              </a:ext>
            </a:extLst>
          </p:cNvPr>
          <p:cNvCxnSpPr>
            <a:endCxn id="11" idx="1"/>
          </p:cNvCxnSpPr>
          <p:nvPr/>
        </p:nvCxnSpPr>
        <p:spPr>
          <a:xfrm>
            <a:off x="3883111" y="4324865"/>
            <a:ext cx="864891" cy="1464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FEAC1E7-EAD2-FB5C-4A17-000B89569C66}"/>
              </a:ext>
            </a:extLst>
          </p:cNvPr>
          <p:cNvSpPr txBox="1"/>
          <p:nvPr/>
        </p:nvSpPr>
        <p:spPr>
          <a:xfrm>
            <a:off x="3411828" y="4872343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A51A9C-AD23-DADC-49C5-412EC8C6C2A1}"/>
              </a:ext>
            </a:extLst>
          </p:cNvPr>
          <p:cNvSpPr txBox="1"/>
          <p:nvPr/>
        </p:nvSpPr>
        <p:spPr>
          <a:xfrm>
            <a:off x="7120498" y="4847636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4091C6-E62D-6235-3064-130358F459B7}"/>
              </a:ext>
            </a:extLst>
          </p:cNvPr>
          <p:cNvSpPr txBox="1"/>
          <p:nvPr/>
        </p:nvSpPr>
        <p:spPr>
          <a:xfrm>
            <a:off x="5372578" y="2890612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9CE2AD-CDCA-01A8-78FF-0D4F13686F53}"/>
              </a:ext>
            </a:extLst>
          </p:cNvPr>
          <p:cNvSpPr txBox="1"/>
          <p:nvPr/>
        </p:nvSpPr>
        <p:spPr>
          <a:xfrm>
            <a:off x="9308720" y="2865903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B9EEF0-8C1E-C0FA-A6FB-D7B205A261DE}"/>
              </a:ext>
            </a:extLst>
          </p:cNvPr>
          <p:cNvSpPr txBox="1"/>
          <p:nvPr/>
        </p:nvSpPr>
        <p:spPr>
          <a:xfrm>
            <a:off x="556054" y="1717589"/>
            <a:ext cx="11108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Investigated how many times developers come across the same breakage repeatedly</a:t>
            </a:r>
          </a:p>
        </p:txBody>
      </p:sp>
    </p:spTree>
    <p:extLst>
      <p:ext uri="{BB962C8B-B14F-4D97-AF65-F5344CB8AC3E}">
        <p14:creationId xmlns:p14="http://schemas.microsoft.com/office/powerpoint/2010/main" val="2881733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8154B-577E-C171-ABAD-C9A3CE59F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Two of every three build breakages are stale</a:t>
            </a: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B7C39D0-2CFD-99A4-E0A3-697CCFCE4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4716" y="1812709"/>
            <a:ext cx="6548084" cy="388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EC0C37-A3CD-AAA4-954D-286A52FB0D90}"/>
              </a:ext>
            </a:extLst>
          </p:cNvPr>
          <p:cNvSpPr txBox="1"/>
          <p:nvPr/>
        </p:nvSpPr>
        <p:spPr>
          <a:xfrm>
            <a:off x="7068066" y="2113005"/>
            <a:ext cx="4584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67% of the breakages (6,889 out of 10,816) that we analyze are stale breakages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3EA0E7-603D-DEA7-E8BB-1C40C11C7162}"/>
              </a:ext>
            </a:extLst>
          </p:cNvPr>
          <p:cNvSpPr txBox="1"/>
          <p:nvPr/>
        </p:nvSpPr>
        <p:spPr>
          <a:xfrm>
            <a:off x="7018639" y="3595816"/>
            <a:ext cx="4584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the project level, staleness of breakages ranges from 7% to 96% with a median of 50%.</a:t>
            </a:r>
          </a:p>
        </p:txBody>
      </p:sp>
    </p:spTree>
    <p:extLst>
      <p:ext uri="{BB962C8B-B14F-4D97-AF65-F5344CB8AC3E}">
        <p14:creationId xmlns:p14="http://schemas.microsoft.com/office/powerpoint/2010/main" val="4208316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E89A8-BB35-C9A3-5AC4-4C409397E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Proposed Signal-To-Noise Ratio to quantify the proportion of noise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722050-AC5D-8B9E-57DC-2A111E487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83816"/>
            <a:ext cx="6348315" cy="9374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07AD7E-7BEA-3ABE-A514-D97C00E15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088" y="1535388"/>
            <a:ext cx="3725734" cy="34159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656AAD-FF2E-8423-51BC-73EAFC5EA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892" y="1413843"/>
            <a:ext cx="6054020" cy="36255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8A45F5-E6DA-94A1-A8DB-E5876D4CC826}"/>
              </a:ext>
            </a:extLst>
          </p:cNvPr>
          <p:cNvSpPr txBox="1"/>
          <p:nvPr/>
        </p:nvSpPr>
        <p:spPr>
          <a:xfrm>
            <a:off x="6592956" y="5120990"/>
            <a:ext cx="5599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One in every 7 to 11 builds (9%-14%) is incorrectly labelled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643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BB8E7-3308-4180-8500-B8FFEEC5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995"/>
            <a:ext cx="10585704" cy="937444"/>
          </a:xfrm>
        </p:spPr>
        <p:txBody>
          <a:bodyPr/>
          <a:lstStyle/>
          <a:p>
            <a:pPr algn="ctr"/>
            <a:r>
              <a:rPr lang="en-CA" dirty="0"/>
              <a:t>Are build outcomes free of noise?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9AA08BC-1F2D-4D1A-92A4-784054E4E002}"/>
              </a:ext>
            </a:extLst>
          </p:cNvPr>
          <p:cNvCxnSpPr>
            <a:cxnSpLocks/>
          </p:cNvCxnSpPr>
          <p:nvPr/>
        </p:nvCxnSpPr>
        <p:spPr>
          <a:xfrm>
            <a:off x="7046976" y="4915990"/>
            <a:ext cx="364540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A600DBD-43EF-CCF1-5842-F6FCB3AAE4B6}"/>
              </a:ext>
            </a:extLst>
          </p:cNvPr>
          <p:cNvSpPr/>
          <p:nvPr/>
        </p:nvSpPr>
        <p:spPr>
          <a:xfrm>
            <a:off x="838201" y="1631092"/>
            <a:ext cx="4845908" cy="46832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CA" sz="2500" dirty="0"/>
              <a:t>Passing build outcomes do not always indicate that the build was entirely clean</a:t>
            </a:r>
          </a:p>
          <a:p>
            <a:pPr marL="285750" indent="-285750">
              <a:buFontTx/>
              <a:buChar char="-"/>
            </a:pPr>
            <a:r>
              <a:rPr lang="en-CA" sz="2500" dirty="0"/>
              <a:t>Build breakages can persist for up to 485 commits (423 days)</a:t>
            </a:r>
          </a:p>
          <a:p>
            <a:pPr marL="285750" indent="-285750">
              <a:buFontTx/>
              <a:buChar char="-"/>
            </a:pPr>
            <a:r>
              <a:rPr lang="en-CA" sz="2500" dirty="0"/>
              <a:t>67% of build breakages we analyze are stale</a:t>
            </a:r>
          </a:p>
          <a:p>
            <a:pPr marL="285750" indent="-285750">
              <a:buFontTx/>
              <a:buChar char="-"/>
            </a:pPr>
            <a:r>
              <a:rPr lang="en-CA" sz="2500" dirty="0"/>
              <a:t>9%-14% of builds are incorrectly labelled</a:t>
            </a:r>
            <a:endParaRPr lang="en-US" sz="25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C79A4DB-A45E-40C2-36F5-236A21871110}"/>
              </a:ext>
            </a:extLst>
          </p:cNvPr>
          <p:cNvSpPr/>
          <p:nvPr/>
        </p:nvSpPr>
        <p:spPr>
          <a:xfrm>
            <a:off x="6676768" y="1977081"/>
            <a:ext cx="4164227" cy="34722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Are build outcomes homogeneous?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459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D2987-8D6A-0EED-E176-B048174E7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4" y="390929"/>
            <a:ext cx="9401269" cy="9374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A811A-B460-88D4-0394-FC6634DE7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9729"/>
            <a:ext cx="4413422" cy="3889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CA" dirty="0"/>
              <a:t>Are build outcomes homogeneous?</a:t>
            </a:r>
            <a:endParaRPr lang="en-US" dirty="0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388DE1BA-E5BF-96FF-4EFB-1951270AFFCC}"/>
              </a:ext>
            </a:extLst>
          </p:cNvPr>
          <p:cNvSpPr/>
          <p:nvPr/>
        </p:nvSpPr>
        <p:spPr>
          <a:xfrm>
            <a:off x="7619837" y="1510491"/>
            <a:ext cx="2829697" cy="191850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Matrix breakage purity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89AE4AD7-0EBA-6199-134C-9F7A051AEFA5}"/>
              </a:ext>
            </a:extLst>
          </p:cNvPr>
          <p:cNvSpPr/>
          <p:nvPr/>
        </p:nvSpPr>
        <p:spPr>
          <a:xfrm>
            <a:off x="6096000" y="3634268"/>
            <a:ext cx="2829697" cy="191850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Classify broken builds by the root cause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F74BD473-D2F7-BA40-F36F-45C56DCB258A}"/>
              </a:ext>
            </a:extLst>
          </p:cNvPr>
          <p:cNvSpPr/>
          <p:nvPr/>
        </p:nvSpPr>
        <p:spPr>
          <a:xfrm>
            <a:off x="9251093" y="3506140"/>
            <a:ext cx="2829697" cy="191850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Classify revisions by contributor type</a:t>
            </a:r>
          </a:p>
        </p:txBody>
      </p:sp>
    </p:spTree>
    <p:extLst>
      <p:ext uri="{BB962C8B-B14F-4D97-AF65-F5344CB8AC3E}">
        <p14:creationId xmlns:p14="http://schemas.microsoft.com/office/powerpoint/2010/main" val="68620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02490-E786-4058-B99C-CDDDA62E0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Computing the Matrix Breakage Purity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32B5D9-CC6B-3887-F589-072F5AE2C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11" y="4954156"/>
            <a:ext cx="6118056" cy="9374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50C4C9-D0ED-A086-2FFC-26AB3F332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912" y="1926617"/>
            <a:ext cx="7772400" cy="23503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425F599-8BEA-4470-BCFD-A65A7CCAC3CD}"/>
              </a:ext>
            </a:extLst>
          </p:cNvPr>
          <p:cNvSpPr txBox="1"/>
          <p:nvPr/>
        </p:nvSpPr>
        <p:spPr>
          <a:xfrm>
            <a:off x="8414952" y="2455466"/>
            <a:ext cx="3682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Computed the Matrix Breakage Purity for all builds in our dataset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F7762B-0EB1-06FA-81BF-731FA7DE082A}"/>
              </a:ext>
            </a:extLst>
          </p:cNvPr>
          <p:cNvSpPr txBox="1"/>
          <p:nvPr/>
        </p:nvSpPr>
        <p:spPr>
          <a:xfrm>
            <a:off x="8414951" y="3782563"/>
            <a:ext cx="36823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Labeled all builds that have a MBR below one as impure build breakages.</a:t>
            </a:r>
          </a:p>
        </p:txBody>
      </p:sp>
    </p:spTree>
    <p:extLst>
      <p:ext uri="{BB962C8B-B14F-4D97-AF65-F5344CB8AC3E}">
        <p14:creationId xmlns:p14="http://schemas.microsoft.com/office/powerpoint/2010/main" val="1330882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642F5-8ADC-F03E-2071-3BE867577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Environment-specific breakage is commonplace</a:t>
            </a: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CED98B9-AF1F-8C8B-8175-2F2DFCA91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1676582"/>
            <a:ext cx="7021719" cy="4346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5B8FCC-8BB7-72F8-3705-C3D1DDF7ABA7}"/>
              </a:ext>
            </a:extLst>
          </p:cNvPr>
          <p:cNvSpPr txBox="1"/>
          <p:nvPr/>
        </p:nvSpPr>
        <p:spPr>
          <a:xfrm>
            <a:off x="6968011" y="3188240"/>
            <a:ext cx="46214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Builds with a greater number of jobs are more likely to suffer from impure build breakages.</a:t>
            </a:r>
          </a:p>
        </p:txBody>
      </p:sp>
    </p:spTree>
    <p:extLst>
      <p:ext uri="{BB962C8B-B14F-4D97-AF65-F5344CB8AC3E}">
        <p14:creationId xmlns:p14="http://schemas.microsoft.com/office/powerpoint/2010/main" val="3324552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2456A-3759-BF46-63CE-05BF96F3A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Builds can break for various reasons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7D8793-CF49-15E3-92EF-1D48D39EBB70}"/>
              </a:ext>
            </a:extLst>
          </p:cNvPr>
          <p:cNvSpPr txBox="1"/>
          <p:nvPr/>
        </p:nvSpPr>
        <p:spPr>
          <a:xfrm>
            <a:off x="654908" y="1915297"/>
            <a:ext cx="849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Extend Maven Log Analyzer to parse and classify broken Maven build logs by type</a:t>
            </a:r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6271E80-DB79-5F54-056E-DEEB39ADA627}"/>
              </a:ext>
            </a:extLst>
          </p:cNvPr>
          <p:cNvSpPr/>
          <p:nvPr/>
        </p:nvSpPr>
        <p:spPr>
          <a:xfrm>
            <a:off x="654908" y="3262184"/>
            <a:ext cx="2236573" cy="20265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Dependency Resolution Failure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7A46B56-3F74-0B53-7A02-CE882AB96F0D}"/>
              </a:ext>
            </a:extLst>
          </p:cNvPr>
          <p:cNvSpPr/>
          <p:nvPr/>
        </p:nvSpPr>
        <p:spPr>
          <a:xfrm>
            <a:off x="3562864" y="3262184"/>
            <a:ext cx="2236573" cy="20265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Test Failure</a:t>
            </a:r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868AA9E-A112-1045-5BF1-862244926A82}"/>
              </a:ext>
            </a:extLst>
          </p:cNvPr>
          <p:cNvSpPr/>
          <p:nvPr/>
        </p:nvSpPr>
        <p:spPr>
          <a:xfrm>
            <a:off x="6670588" y="3262184"/>
            <a:ext cx="2236573" cy="20265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Compilation Failure</a:t>
            </a:r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33377EB-98D6-D536-5085-1E0E6936F1A2}"/>
              </a:ext>
            </a:extLst>
          </p:cNvPr>
          <p:cNvSpPr/>
          <p:nvPr/>
        </p:nvSpPr>
        <p:spPr>
          <a:xfrm>
            <a:off x="9566849" y="3262184"/>
            <a:ext cx="2236573" cy="20265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Deployment Failure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189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BB8E7-3308-4180-8500-B8FFEEC5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995"/>
            <a:ext cx="10585704" cy="937444"/>
          </a:xfrm>
        </p:spPr>
        <p:txBody>
          <a:bodyPr/>
          <a:lstStyle/>
          <a:p>
            <a:pPr algn="ctr"/>
            <a:r>
              <a:rPr lang="en-CA" sz="3000" dirty="0"/>
              <a:t>Build outcome data is used to solve software engineering research problems</a:t>
            </a:r>
            <a:endParaRPr lang="en-US" sz="3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9AA08BC-1F2D-4D1A-92A4-784054E4E002}"/>
              </a:ext>
            </a:extLst>
          </p:cNvPr>
          <p:cNvCxnSpPr>
            <a:cxnSpLocks/>
          </p:cNvCxnSpPr>
          <p:nvPr/>
        </p:nvCxnSpPr>
        <p:spPr>
          <a:xfrm>
            <a:off x="7046976" y="4915990"/>
            <a:ext cx="364540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2502631-44F6-5045-D2BF-65FBC65DC3F9}"/>
              </a:ext>
            </a:extLst>
          </p:cNvPr>
          <p:cNvSpPr/>
          <p:nvPr/>
        </p:nvSpPr>
        <p:spPr>
          <a:xfrm>
            <a:off x="599090" y="2459421"/>
            <a:ext cx="3247696" cy="30164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For measuring the build breakage rate</a:t>
            </a:r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F228DF3-8F76-6099-60AB-BBCA3F6F8E4A}"/>
              </a:ext>
            </a:extLst>
          </p:cNvPr>
          <p:cNvSpPr/>
          <p:nvPr/>
        </p:nvSpPr>
        <p:spPr>
          <a:xfrm>
            <a:off x="4472152" y="2459421"/>
            <a:ext cx="3247696" cy="30164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For understanding and predicting build breakage</a:t>
            </a:r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030B0FB-D283-7C85-C029-269C87D6738A}"/>
              </a:ext>
            </a:extLst>
          </p:cNvPr>
          <p:cNvSpPr/>
          <p:nvPr/>
        </p:nvSpPr>
        <p:spPr>
          <a:xfrm>
            <a:off x="8345214" y="2459420"/>
            <a:ext cx="3247696" cy="30164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For communicating the current build 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056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E4C59-5740-AE8E-727E-EAF808A9F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Tool-specific breakage is rare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E5B9B0-EEB5-2803-7787-CDD2B96694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249" b="5249"/>
          <a:stretch/>
        </p:blipFill>
        <p:spPr>
          <a:xfrm>
            <a:off x="990320" y="2421924"/>
            <a:ext cx="9974697" cy="201415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EDF175-96A2-6E28-FEC6-6F3E62418C26}"/>
              </a:ext>
            </a:extLst>
          </p:cNvPr>
          <p:cNvSpPr txBox="1"/>
          <p:nvPr/>
        </p:nvSpPr>
        <p:spPr>
          <a:xfrm>
            <a:off x="691978" y="4720281"/>
            <a:ext cx="10873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41% of the broken builds in corpus failed due to problems outside of the execution of the main build tool.</a:t>
            </a:r>
          </a:p>
          <a:p>
            <a:endParaRPr lang="en-CA" dirty="0"/>
          </a:p>
          <a:p>
            <a:r>
              <a:rPr lang="en-CA" dirty="0"/>
              <a:t>Since tool specific breakage is rare, future automatic breakage recovery techniques should tackle issues in the CI scripts themselves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528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A2CC2-AA9D-02FA-4F2C-5FA721B3C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Both core and peripheral contributors trigger builds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87BBC7-DE9B-33FC-24FF-744393B13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37" y="1715873"/>
            <a:ext cx="6604000" cy="4241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D4C6AF-D29B-2BE7-B932-BEFF813D4CBD}"/>
              </a:ext>
            </a:extLst>
          </p:cNvPr>
          <p:cNvSpPr txBox="1"/>
          <p:nvPr/>
        </p:nvSpPr>
        <p:spPr>
          <a:xfrm>
            <a:off x="7519772" y="1963862"/>
            <a:ext cx="4436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Builds triggered by core team members are break significantly more often!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9E6ED2-1D68-254A-FFC5-9C5AC5BBF384}"/>
              </a:ext>
            </a:extLst>
          </p:cNvPr>
          <p:cNvSpPr txBox="1"/>
          <p:nvPr/>
        </p:nvSpPr>
        <p:spPr>
          <a:xfrm>
            <a:off x="7519773" y="3966520"/>
            <a:ext cx="44360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Due to having more experience, core team members in the development teams are assigned to </a:t>
            </a:r>
            <a:r>
              <a:rPr lang="en-US" dirty="0">
                <a:solidFill>
                  <a:srgbClr val="FF0000"/>
                </a:solidFill>
              </a:rPr>
              <a:t>complex tasks</a:t>
            </a:r>
            <a:r>
              <a:rPr lang="en-US" dirty="0"/>
              <a:t>, which may explain why breakage rates tend to be a little higher.</a:t>
            </a:r>
          </a:p>
        </p:txBody>
      </p:sp>
    </p:spTree>
    <p:extLst>
      <p:ext uri="{BB962C8B-B14F-4D97-AF65-F5344CB8AC3E}">
        <p14:creationId xmlns:p14="http://schemas.microsoft.com/office/powerpoint/2010/main" val="1927668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E259B-4D38-0D50-E117-0FE76C34C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Core vs Peripheral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B75ABC-4478-6C5E-FCC0-8B1FBECDE3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038" y="1991755"/>
            <a:ext cx="6337300" cy="3556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B21F32-C4D2-17E6-2B9F-C641E085807D}"/>
              </a:ext>
            </a:extLst>
          </p:cNvPr>
          <p:cNvSpPr txBox="1"/>
          <p:nvPr/>
        </p:nvSpPr>
        <p:spPr>
          <a:xfrm>
            <a:off x="7142206" y="2174790"/>
            <a:ext cx="4090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Chains of consecutive breakages caused by peripheral contributors tend to be longer.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716D43-59F4-6601-E8D7-100BC3613D5C}"/>
              </a:ext>
            </a:extLst>
          </p:cNvPr>
          <p:cNvSpPr txBox="1"/>
          <p:nvPr/>
        </p:nvSpPr>
        <p:spPr>
          <a:xfrm>
            <a:off x="7142206" y="3561806"/>
            <a:ext cx="3941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Build breakages caused by peripheral contributors take more time to repair.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8E8578-A6FD-6634-8528-34908E17F157}"/>
              </a:ext>
            </a:extLst>
          </p:cNvPr>
          <p:cNvSpPr txBox="1"/>
          <p:nvPr/>
        </p:nvSpPr>
        <p:spPr>
          <a:xfrm>
            <a:off x="7142206" y="4831492"/>
            <a:ext cx="3966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Broken builds that are caused by core contributors tend to be fixed sooner.</a:t>
            </a:r>
          </a:p>
        </p:txBody>
      </p:sp>
    </p:spTree>
    <p:extLst>
      <p:ext uri="{BB962C8B-B14F-4D97-AF65-F5344CB8AC3E}">
        <p14:creationId xmlns:p14="http://schemas.microsoft.com/office/powerpoint/2010/main" val="404324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9AA08BC-1F2D-4D1A-92A4-784054E4E002}"/>
              </a:ext>
            </a:extLst>
          </p:cNvPr>
          <p:cNvCxnSpPr>
            <a:cxnSpLocks/>
          </p:cNvCxnSpPr>
          <p:nvPr/>
        </p:nvCxnSpPr>
        <p:spPr>
          <a:xfrm>
            <a:off x="7046976" y="4915990"/>
            <a:ext cx="364540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A600DBD-43EF-CCF1-5842-F6FCB3AAE4B6}"/>
              </a:ext>
            </a:extLst>
          </p:cNvPr>
          <p:cNvSpPr/>
          <p:nvPr/>
        </p:nvSpPr>
        <p:spPr>
          <a:xfrm>
            <a:off x="838201" y="2496065"/>
            <a:ext cx="4845908" cy="38182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CA" sz="2300" dirty="0"/>
              <a:t>Passing build outcomes do not always indicate that the build was entirely clean</a:t>
            </a:r>
          </a:p>
          <a:p>
            <a:pPr marL="285750" indent="-285750">
              <a:buFontTx/>
              <a:buChar char="-"/>
            </a:pPr>
            <a:r>
              <a:rPr lang="en-CA" sz="2300" dirty="0"/>
              <a:t>Build breakages can persist for up to 485 commits (423 days)</a:t>
            </a:r>
          </a:p>
          <a:p>
            <a:pPr marL="285750" indent="-285750">
              <a:buFontTx/>
              <a:buChar char="-"/>
            </a:pPr>
            <a:r>
              <a:rPr lang="en-CA" sz="2300" dirty="0"/>
              <a:t>67% of build breakages we analyze are stale</a:t>
            </a:r>
          </a:p>
          <a:p>
            <a:pPr marL="285750" indent="-285750">
              <a:buFontTx/>
              <a:buChar char="-"/>
            </a:pPr>
            <a:r>
              <a:rPr lang="en-CA" sz="2300" dirty="0"/>
              <a:t>9%-14% of builds are incorrectly labelled</a:t>
            </a:r>
            <a:endParaRPr lang="en-US" sz="23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C6F706F-64B2-BD59-57EE-FC8390A83191}"/>
              </a:ext>
            </a:extLst>
          </p:cNvPr>
          <p:cNvSpPr/>
          <p:nvPr/>
        </p:nvSpPr>
        <p:spPr>
          <a:xfrm>
            <a:off x="6711780" y="2496065"/>
            <a:ext cx="4845908" cy="38182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CA" sz="2300" dirty="0"/>
              <a:t>Environment-specific breakage is commonplace</a:t>
            </a:r>
          </a:p>
          <a:p>
            <a:pPr marL="285750" indent="-285750">
              <a:buFontTx/>
              <a:buChar char="-"/>
            </a:pPr>
            <a:r>
              <a:rPr lang="en-CA" sz="2300" dirty="0"/>
              <a:t>Tool-specific breakage is rare</a:t>
            </a:r>
          </a:p>
          <a:p>
            <a:pPr marL="285750" indent="-285750">
              <a:buFontTx/>
              <a:buChar char="-"/>
            </a:pPr>
            <a:r>
              <a:rPr lang="en-CA" sz="2300" dirty="0"/>
              <a:t>Future automatic breakage recovery techniques should tackle issues in the CI scripts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F8A82FF-F14E-1F3E-CE0D-26147F2B0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76AF43-2C4A-ACCA-8C86-7276FFF3BE64}"/>
              </a:ext>
            </a:extLst>
          </p:cNvPr>
          <p:cNvSpPr txBox="1"/>
          <p:nvPr/>
        </p:nvSpPr>
        <p:spPr>
          <a:xfrm>
            <a:off x="7389341" y="1853513"/>
            <a:ext cx="3629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 build outcomes homogenous?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43A3C0-2505-8941-B818-217A20C5A066}"/>
              </a:ext>
            </a:extLst>
          </p:cNvPr>
          <p:cNvSpPr txBox="1"/>
          <p:nvPr/>
        </p:nvSpPr>
        <p:spPr>
          <a:xfrm>
            <a:off x="1556951" y="1853513"/>
            <a:ext cx="359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 build outcomes free of noise?</a:t>
            </a:r>
          </a:p>
        </p:txBody>
      </p:sp>
    </p:spTree>
    <p:extLst>
      <p:ext uri="{BB962C8B-B14F-4D97-AF65-F5344CB8AC3E}">
        <p14:creationId xmlns:p14="http://schemas.microsoft.com/office/powerpoint/2010/main" val="2035022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D90F0-7FA6-CBFB-2BED-CC2A76AAE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Broader implications of the observations for researchers and tool builders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06005ED-1A1F-F225-7C23-CBFA1170FFD3}"/>
              </a:ext>
            </a:extLst>
          </p:cNvPr>
          <p:cNvSpPr/>
          <p:nvPr/>
        </p:nvSpPr>
        <p:spPr>
          <a:xfrm>
            <a:off x="556054" y="2397208"/>
            <a:ext cx="4782066" cy="392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en-US" dirty="0"/>
              <a:t>Build outcome noise should be filtered out before subsequent analyses.</a:t>
            </a:r>
          </a:p>
          <a:p>
            <a:pPr algn="ctr"/>
            <a:endParaRPr lang="en-US" dirty="0"/>
          </a:p>
          <a:p>
            <a:pPr marL="285750" indent="-285750" algn="ctr">
              <a:buFontTx/>
              <a:buChar char="-"/>
            </a:pPr>
            <a:r>
              <a:rPr lang="en-US" dirty="0"/>
              <a:t>Heterogeneity of builds should be considered when training build outcome prediction models</a:t>
            </a:r>
          </a:p>
          <a:p>
            <a:pPr marL="285750" indent="-285750" algn="ctr">
              <a:buFontTx/>
              <a:buChar char="-"/>
            </a:pPr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215AB7D-2A34-8E53-9AF2-7EB466A77A77}"/>
              </a:ext>
            </a:extLst>
          </p:cNvPr>
          <p:cNvSpPr/>
          <p:nvPr/>
        </p:nvSpPr>
        <p:spPr>
          <a:xfrm>
            <a:off x="6627340" y="2397208"/>
            <a:ext cx="4782066" cy="392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en-US" dirty="0"/>
              <a:t>Automatic breakage recovery should look beyond tool-specific insight</a:t>
            </a:r>
          </a:p>
          <a:p>
            <a:pPr marL="285750" indent="-285750" algn="ctr">
              <a:buFontTx/>
              <a:buChar char="-"/>
            </a:pPr>
            <a:endParaRPr lang="en-US" dirty="0"/>
          </a:p>
          <a:p>
            <a:pPr marL="285750" indent="-285750" algn="ctr">
              <a:buFontTx/>
              <a:buChar char="-"/>
            </a:pPr>
            <a:r>
              <a:rPr lang="en-CA" dirty="0"/>
              <a:t>Richer information should be included in build outcome reports and dashboards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259FDA-3F44-7B5F-74E8-EEF3E303B41A}"/>
              </a:ext>
            </a:extLst>
          </p:cNvPr>
          <p:cNvSpPr txBox="1"/>
          <p:nvPr/>
        </p:nvSpPr>
        <p:spPr>
          <a:xfrm>
            <a:off x="1334529" y="1638657"/>
            <a:ext cx="2751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For Research Community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DED275-77E1-6EAE-1C5E-03011EEFFEAE}"/>
              </a:ext>
            </a:extLst>
          </p:cNvPr>
          <p:cNvSpPr txBox="1"/>
          <p:nvPr/>
        </p:nvSpPr>
        <p:spPr>
          <a:xfrm>
            <a:off x="8106399" y="1638657"/>
            <a:ext cx="19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For Tool Builders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361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2BC8B4-FB8E-6EB1-586F-31CBA9CDD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DBE875-2E4D-0D90-D88F-8731BEE60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867142" cy="31015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31A0BA-EC2B-7316-5878-5C9B1DBB5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736" y="293444"/>
            <a:ext cx="5867142" cy="28081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613DC05-5CD3-B8CA-2030-B01839D549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53063"/>
            <a:ext cx="6190736" cy="31929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592CC3F-2620-16B4-42F7-2A22EC1AAA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0826" y="3353063"/>
            <a:ext cx="5606961" cy="308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187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BB8E7-3308-4180-8500-B8FFEEC5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995"/>
            <a:ext cx="10585704" cy="937444"/>
          </a:xfrm>
        </p:spPr>
        <p:txBody>
          <a:bodyPr/>
          <a:lstStyle/>
          <a:p>
            <a:pPr algn="ctr"/>
            <a:r>
              <a:rPr lang="en-CA" sz="3000" dirty="0"/>
              <a:t>Can the off-the-shelf historical CI build data be trusted?</a:t>
            </a:r>
            <a:endParaRPr lang="en-US" sz="3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9AA08BC-1F2D-4D1A-92A4-784054E4E002}"/>
              </a:ext>
            </a:extLst>
          </p:cNvPr>
          <p:cNvCxnSpPr>
            <a:cxnSpLocks/>
          </p:cNvCxnSpPr>
          <p:nvPr/>
        </p:nvCxnSpPr>
        <p:spPr>
          <a:xfrm>
            <a:off x="7046976" y="4915990"/>
            <a:ext cx="364540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7060DB6A-1803-7A6A-9B03-758A555A8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94" y="1506224"/>
            <a:ext cx="7210096" cy="487461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683B70C-C14E-2097-BCDB-B035E3C27FCB}"/>
              </a:ext>
            </a:extLst>
          </p:cNvPr>
          <p:cNvSpPr/>
          <p:nvPr/>
        </p:nvSpPr>
        <p:spPr>
          <a:xfrm>
            <a:off x="3657600" y="2409567"/>
            <a:ext cx="1136822" cy="33363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DBADD1-E1CB-11BA-56F5-601CA426A1CE}"/>
              </a:ext>
            </a:extLst>
          </p:cNvPr>
          <p:cNvSpPr/>
          <p:nvPr/>
        </p:nvSpPr>
        <p:spPr>
          <a:xfrm>
            <a:off x="362464" y="5018144"/>
            <a:ext cx="1136822" cy="33363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D8455A-6B36-0C8C-B775-F219A636B238}"/>
              </a:ext>
            </a:extLst>
          </p:cNvPr>
          <p:cNvSpPr txBox="1"/>
          <p:nvPr/>
        </p:nvSpPr>
        <p:spPr>
          <a:xfrm>
            <a:off x="7630380" y="3620363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allow_failure</a:t>
            </a:r>
            <a:r>
              <a:rPr lang="en-CA" dirty="0"/>
              <a:t> enables experimentation with support for a new platform.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D514A7-3087-E689-A292-2607F628983C}"/>
              </a:ext>
            </a:extLst>
          </p:cNvPr>
          <p:cNvSpPr txBox="1"/>
          <p:nvPr/>
        </p:nvSpPr>
        <p:spPr>
          <a:xfrm>
            <a:off x="7630380" y="4584795"/>
            <a:ext cx="3793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</a:t>
            </a:r>
            <a:r>
              <a:rPr lang="en-CA" dirty="0" err="1"/>
              <a:t>zdavatz</a:t>
            </a:r>
            <a:r>
              <a:rPr lang="en-CA" dirty="0"/>
              <a:t>/spreadsheet project has had the </a:t>
            </a:r>
            <a:r>
              <a:rPr lang="en-CA" dirty="0" err="1"/>
              <a:t>allow_failure</a:t>
            </a:r>
            <a:r>
              <a:rPr lang="en-CA" dirty="0"/>
              <a:t> feature enabled for the entire lifetime of the project!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BF516E-8DFE-325D-836F-7E2070201FAF}"/>
              </a:ext>
            </a:extLst>
          </p:cNvPr>
          <p:cNvSpPr txBox="1"/>
          <p:nvPr/>
        </p:nvSpPr>
        <p:spPr>
          <a:xfrm>
            <a:off x="7630380" y="2297300"/>
            <a:ext cx="3410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build outcome does not always tell the complete story.</a:t>
            </a:r>
          </a:p>
        </p:txBody>
      </p:sp>
    </p:spTree>
    <p:extLst>
      <p:ext uri="{BB962C8B-B14F-4D97-AF65-F5344CB8AC3E}">
        <p14:creationId xmlns:p14="http://schemas.microsoft.com/office/powerpoint/2010/main" val="545014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BB8E7-3308-4180-8500-B8FFEEC5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995"/>
            <a:ext cx="10585704" cy="937444"/>
          </a:xfrm>
        </p:spPr>
        <p:txBody>
          <a:bodyPr/>
          <a:lstStyle/>
          <a:p>
            <a:pPr algn="ctr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9AA08BC-1F2D-4D1A-92A4-784054E4E002}"/>
              </a:ext>
            </a:extLst>
          </p:cNvPr>
          <p:cNvCxnSpPr>
            <a:cxnSpLocks/>
          </p:cNvCxnSpPr>
          <p:nvPr/>
        </p:nvCxnSpPr>
        <p:spPr>
          <a:xfrm>
            <a:off x="7046976" y="4915990"/>
            <a:ext cx="364540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A600DBD-43EF-CCF1-5842-F6FCB3AAE4B6}"/>
              </a:ext>
            </a:extLst>
          </p:cNvPr>
          <p:cNvSpPr/>
          <p:nvPr/>
        </p:nvSpPr>
        <p:spPr>
          <a:xfrm>
            <a:off x="1161535" y="1977081"/>
            <a:ext cx="4164227" cy="34722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Are build outcomes free of noise?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C79A4DB-A45E-40C2-36F5-236A21871110}"/>
              </a:ext>
            </a:extLst>
          </p:cNvPr>
          <p:cNvSpPr/>
          <p:nvPr/>
        </p:nvSpPr>
        <p:spPr>
          <a:xfrm>
            <a:off x="6676768" y="1977081"/>
            <a:ext cx="4164227" cy="34722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Are build outcomes homogeneous?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949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B6D52-9895-EE9D-B402-71721C0A1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Studied 680,209 Travis CI builds spanning 1,276 open source projects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D2EF0C-566C-B848-4C64-428C1E60FF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684" y="1720678"/>
            <a:ext cx="11928631" cy="341664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5693E8-2D6E-7EB3-AC8C-D350F9C240B6}"/>
              </a:ext>
            </a:extLst>
          </p:cNvPr>
          <p:cNvSpPr txBox="1"/>
          <p:nvPr/>
        </p:nvSpPr>
        <p:spPr>
          <a:xfrm>
            <a:off x="3026889" y="5137321"/>
            <a:ext cx="5775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overview of the approach followed for data analysis</a:t>
            </a:r>
          </a:p>
        </p:txBody>
      </p:sp>
    </p:spTree>
    <p:extLst>
      <p:ext uri="{BB962C8B-B14F-4D97-AF65-F5344CB8AC3E}">
        <p14:creationId xmlns:p14="http://schemas.microsoft.com/office/powerpoint/2010/main" val="428021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D2987-8D6A-0EED-E176-B048174E7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A811A-B460-88D4-0394-FC6634DE7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9729"/>
            <a:ext cx="4413422" cy="3889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CA" dirty="0"/>
              <a:t>Are build outcomes free of noise?</a:t>
            </a:r>
            <a:endParaRPr lang="en-US" dirty="0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388DE1BA-E5BF-96FF-4EFB-1951270AFFCC}"/>
              </a:ext>
            </a:extLst>
          </p:cNvPr>
          <p:cNvSpPr/>
          <p:nvPr/>
        </p:nvSpPr>
        <p:spPr>
          <a:xfrm>
            <a:off x="7619837" y="1510491"/>
            <a:ext cx="2829697" cy="191850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Actively Ignored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89AE4AD7-0EBA-6199-134C-9F7A051AEFA5}"/>
              </a:ext>
            </a:extLst>
          </p:cNvPr>
          <p:cNvSpPr/>
          <p:nvPr/>
        </p:nvSpPr>
        <p:spPr>
          <a:xfrm>
            <a:off x="6096000" y="3634268"/>
            <a:ext cx="2829697" cy="191850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Passively Ignored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F74BD473-D2F7-BA40-F36F-45C56DCB258A}"/>
              </a:ext>
            </a:extLst>
          </p:cNvPr>
          <p:cNvSpPr/>
          <p:nvPr/>
        </p:nvSpPr>
        <p:spPr>
          <a:xfrm>
            <a:off x="9251093" y="3506140"/>
            <a:ext cx="2829697" cy="191850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Stale</a:t>
            </a:r>
          </a:p>
        </p:txBody>
      </p:sp>
    </p:spTree>
    <p:extLst>
      <p:ext uri="{BB962C8B-B14F-4D97-AF65-F5344CB8AC3E}">
        <p14:creationId xmlns:p14="http://schemas.microsoft.com/office/powerpoint/2010/main" val="38641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17933-6C56-D9F4-58A4-6D7581BCC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We look for passing builds with actively ignored failures</a:t>
            </a:r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0AC2D23-7253-991F-70E8-4429C6D4410E}"/>
              </a:ext>
            </a:extLst>
          </p:cNvPr>
          <p:cNvSpPr/>
          <p:nvPr/>
        </p:nvSpPr>
        <p:spPr>
          <a:xfrm>
            <a:off x="296563" y="3429000"/>
            <a:ext cx="1705232" cy="1439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680,209 Builds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BAABC53-3EDC-4D45-2ADB-9770A01B42C0}"/>
              </a:ext>
            </a:extLst>
          </p:cNvPr>
          <p:cNvSpPr/>
          <p:nvPr/>
        </p:nvSpPr>
        <p:spPr>
          <a:xfrm>
            <a:off x="3129004" y="3419559"/>
            <a:ext cx="1804087" cy="1439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496,204 Builds</a:t>
            </a:r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B60626A-CEDA-5D5A-085B-EF2E3E363E28}"/>
              </a:ext>
            </a:extLst>
          </p:cNvPr>
          <p:cNvSpPr/>
          <p:nvPr/>
        </p:nvSpPr>
        <p:spPr>
          <a:xfrm>
            <a:off x="6376086" y="3429000"/>
            <a:ext cx="1804087" cy="1439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59,904</a:t>
            </a:r>
          </a:p>
          <a:p>
            <a:pPr algn="ctr"/>
            <a:r>
              <a:rPr lang="en-CA" dirty="0"/>
              <a:t>Builds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02D7D5E-47D9-BD98-55F1-7986A8881EA7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001795" y="4139340"/>
            <a:ext cx="1127209" cy="9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8C21ED-9D5A-C88D-4A26-BEAD452FA519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4933091" y="4139340"/>
            <a:ext cx="1442995" cy="9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645A0F3-F1C8-6C6D-4600-E80F25C61503}"/>
              </a:ext>
            </a:extLst>
          </p:cNvPr>
          <p:cNvSpPr txBox="1"/>
          <p:nvPr/>
        </p:nvSpPr>
        <p:spPr>
          <a:xfrm>
            <a:off x="2335427" y="2965622"/>
            <a:ext cx="90204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/>
              <a:t>Select passing builds</a:t>
            </a:r>
            <a:endParaRPr lang="en-US" sz="15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D78805-2098-316C-9BC7-16E1663CAAF6}"/>
              </a:ext>
            </a:extLst>
          </p:cNvPr>
          <p:cNvSpPr txBox="1"/>
          <p:nvPr/>
        </p:nvSpPr>
        <p:spPr>
          <a:xfrm>
            <a:off x="5097848" y="3004060"/>
            <a:ext cx="14498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Select builds with failing jobs</a:t>
            </a:r>
            <a:endParaRPr lang="en-US" sz="16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7CE4B1E-4D59-F877-4FED-325A599C7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6629" y="3419559"/>
            <a:ext cx="1422400" cy="14224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30C1B3D-F6DB-686F-5746-2EF7D03980C5}"/>
              </a:ext>
            </a:extLst>
          </p:cNvPr>
          <p:cNvCxnSpPr>
            <a:stCxn id="7" idx="3"/>
            <a:endCxn id="17" idx="1"/>
          </p:cNvCxnSpPr>
          <p:nvPr/>
        </p:nvCxnSpPr>
        <p:spPr>
          <a:xfrm flipV="1">
            <a:off x="8180173" y="4130759"/>
            <a:ext cx="2486456" cy="18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8E57F38-B2F1-6175-CEAF-A739B6A3F054}"/>
              </a:ext>
            </a:extLst>
          </p:cNvPr>
          <p:cNvSpPr txBox="1"/>
          <p:nvPr/>
        </p:nvSpPr>
        <p:spPr>
          <a:xfrm>
            <a:off x="8180173" y="2880949"/>
            <a:ext cx="24864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Check if the </a:t>
            </a:r>
            <a:r>
              <a:rPr lang="en-CA" sz="1600" dirty="0" err="1"/>
              <a:t>allow_failure</a:t>
            </a:r>
            <a:r>
              <a:rPr lang="en-CA" sz="1600" dirty="0"/>
              <a:t> property is enabled for the failing jobs in .</a:t>
            </a:r>
            <a:r>
              <a:rPr lang="en-CA" sz="1600" dirty="0" err="1"/>
              <a:t>travis.yml</a:t>
            </a:r>
            <a:endParaRPr lang="en-US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D973D1-4B6F-4E14-BD5F-AF6A4F2C7E6E}"/>
              </a:ext>
            </a:extLst>
          </p:cNvPr>
          <p:cNvSpPr txBox="1"/>
          <p:nvPr/>
        </p:nvSpPr>
        <p:spPr>
          <a:xfrm>
            <a:off x="296563" y="1674674"/>
            <a:ext cx="11689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prevent failing jobs in experimental areas, Travis CI users can set the </a:t>
            </a:r>
            <a:r>
              <a:rPr lang="en-US" dirty="0" err="1"/>
              <a:t>allow_failure</a:t>
            </a:r>
            <a:r>
              <a:rPr lang="en-US" dirty="0"/>
              <a:t> property when testing against versions or configurations that developers are not ready to officially support.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A3F429-0B6B-6625-999B-1D5412978705}"/>
              </a:ext>
            </a:extLst>
          </p:cNvPr>
          <p:cNvSpPr txBox="1"/>
          <p:nvPr/>
        </p:nvSpPr>
        <p:spPr>
          <a:xfrm>
            <a:off x="2872291" y="5468726"/>
            <a:ext cx="5498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often breakages are actively ignored in corpus?</a:t>
            </a:r>
          </a:p>
        </p:txBody>
      </p:sp>
    </p:spTree>
    <p:extLst>
      <p:ext uri="{BB962C8B-B14F-4D97-AF65-F5344CB8AC3E}">
        <p14:creationId xmlns:p14="http://schemas.microsoft.com/office/powerpoint/2010/main" val="305965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3" grpId="0"/>
      <p:bldP spid="15" grpId="0"/>
      <p:bldP spid="22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4AA37-1AAA-4A11-7396-BAF054494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Passing build outcomes do not always indicate that the build was entirely clean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3C7FB1-4F6B-B881-67FB-BCE724AC2E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370" y="1960992"/>
            <a:ext cx="6720173" cy="38893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AB4090-08C4-B921-FF62-174269E78F20}"/>
              </a:ext>
            </a:extLst>
          </p:cNvPr>
          <p:cNvSpPr txBox="1"/>
          <p:nvPr/>
        </p:nvSpPr>
        <p:spPr>
          <a:xfrm>
            <a:off x="7133779" y="2075936"/>
            <a:ext cx="41184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12% of passing builds have an actively </a:t>
            </a:r>
          </a:p>
          <a:p>
            <a:r>
              <a:rPr lang="en-US" dirty="0"/>
              <a:t>ignored failure.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92FE3E-96D0-C768-10EC-597CCC621321}"/>
              </a:ext>
            </a:extLst>
          </p:cNvPr>
          <p:cNvSpPr/>
          <p:nvPr/>
        </p:nvSpPr>
        <p:spPr>
          <a:xfrm>
            <a:off x="5189838" y="4448432"/>
            <a:ext cx="1322173" cy="939114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2E3531-0444-A675-5FB9-E816BCDB2A48}"/>
              </a:ext>
            </a:extLst>
          </p:cNvPr>
          <p:cNvSpPr txBox="1"/>
          <p:nvPr/>
        </p:nvSpPr>
        <p:spPr>
          <a:xfrm>
            <a:off x="7133779" y="3364098"/>
            <a:ext cx="3788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an extreme case, 87% of the jobs</a:t>
            </a:r>
          </a:p>
          <a:p>
            <a:r>
              <a:rPr lang="en-US" dirty="0"/>
              <a:t>were actively ignored.</a:t>
            </a:r>
          </a:p>
        </p:txBody>
      </p:sp>
    </p:spTree>
    <p:extLst>
      <p:ext uri="{BB962C8B-B14F-4D97-AF65-F5344CB8AC3E}">
        <p14:creationId xmlns:p14="http://schemas.microsoft.com/office/powerpoint/2010/main" val="163947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BD78-7CDC-7D46-3D91-DA8A5D289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995"/>
            <a:ext cx="10579443" cy="937444"/>
          </a:xfrm>
        </p:spPr>
        <p:txBody>
          <a:bodyPr/>
          <a:lstStyle/>
          <a:p>
            <a:pPr algn="ctr"/>
            <a:r>
              <a:rPr lang="en-CA" dirty="0"/>
              <a:t>Passively ignored breakages may introduce noise when all breakages are assumed to be distracting</a:t>
            </a: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C55B662-3CF8-513C-4D00-549C8107752A}"/>
              </a:ext>
            </a:extLst>
          </p:cNvPr>
          <p:cNvSpPr/>
          <p:nvPr/>
        </p:nvSpPr>
        <p:spPr>
          <a:xfrm>
            <a:off x="296563" y="3429000"/>
            <a:ext cx="1705232" cy="1439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680,209 Builds</a:t>
            </a:r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B6D1AAC-6A21-2CB0-423B-6BF3A00E5031}"/>
              </a:ext>
            </a:extLst>
          </p:cNvPr>
          <p:cNvSpPr/>
          <p:nvPr/>
        </p:nvSpPr>
        <p:spPr>
          <a:xfrm>
            <a:off x="3129004" y="3419559"/>
            <a:ext cx="1804087" cy="1439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610,550 Builds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872BC1-C904-98E7-F9F6-2A8287397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6629" y="3419559"/>
            <a:ext cx="1422400" cy="1422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5CC1C0-C8A3-8AB9-0C02-CDC4CBEF2EC9}"/>
              </a:ext>
            </a:extLst>
          </p:cNvPr>
          <p:cNvSpPr txBox="1"/>
          <p:nvPr/>
        </p:nvSpPr>
        <p:spPr>
          <a:xfrm>
            <a:off x="2046080" y="2940908"/>
            <a:ext cx="1018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 </a:t>
            </a:r>
          </a:p>
          <a:p>
            <a:r>
              <a:rPr lang="en-US" dirty="0"/>
              <a:t>Filtering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F018294-C46B-365F-93B5-F3313CADE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9672" y="3499952"/>
            <a:ext cx="1816225" cy="12616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625BCF-DFD9-E21B-2919-D0D497B0061F}"/>
              </a:ext>
            </a:extLst>
          </p:cNvPr>
          <p:cNvSpPr txBox="1"/>
          <p:nvPr/>
        </p:nvSpPr>
        <p:spPr>
          <a:xfrm>
            <a:off x="5207690" y="2557849"/>
            <a:ext cx="20512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Graph construction using version control data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457C89-769C-5F5D-2368-7F06CE2C0112}"/>
              </a:ext>
            </a:extLst>
          </p:cNvPr>
          <p:cNvSpPr txBox="1"/>
          <p:nvPr/>
        </p:nvSpPr>
        <p:spPr>
          <a:xfrm>
            <a:off x="8921927" y="2894741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Graph Analysis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A0323A-0F77-163D-D7F0-142AE40B2E43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001795" y="4139340"/>
            <a:ext cx="1127209" cy="9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BB36A30-8FF6-88E3-3CB6-BEF572565C4B}"/>
              </a:ext>
            </a:extLst>
          </p:cNvPr>
          <p:cNvCxnSpPr>
            <a:stCxn id="5" idx="3"/>
          </p:cNvCxnSpPr>
          <p:nvPr/>
        </p:nvCxnSpPr>
        <p:spPr>
          <a:xfrm>
            <a:off x="4933091" y="4139340"/>
            <a:ext cx="1937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0B0A36B-8734-C2E6-5E83-C18077EE1BE4}"/>
              </a:ext>
            </a:extLst>
          </p:cNvPr>
          <p:cNvCxnSpPr>
            <a:endCxn id="7" idx="1"/>
          </p:cNvCxnSpPr>
          <p:nvPr/>
        </p:nvCxnSpPr>
        <p:spPr>
          <a:xfrm flipV="1">
            <a:off x="8921927" y="4130759"/>
            <a:ext cx="1744702" cy="18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49D40C6-4BD2-C701-C087-F738932D01D1}"/>
              </a:ext>
            </a:extLst>
          </p:cNvPr>
          <p:cNvSpPr txBox="1"/>
          <p:nvPr/>
        </p:nvSpPr>
        <p:spPr>
          <a:xfrm>
            <a:off x="665667" y="1813270"/>
            <a:ext cx="10860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Long breakage sequences may mean developers passively ignored failures by not immediately fixing them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59F7B6-5CD9-2635-1BB2-7698B42F6C05}"/>
              </a:ext>
            </a:extLst>
          </p:cNvPr>
          <p:cNvSpPr txBox="1"/>
          <p:nvPr/>
        </p:nvSpPr>
        <p:spPr>
          <a:xfrm>
            <a:off x="3411611" y="5416613"/>
            <a:ext cx="4599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often breakages are passively ignored?</a:t>
            </a:r>
          </a:p>
        </p:txBody>
      </p:sp>
    </p:spTree>
    <p:extLst>
      <p:ext uri="{BB962C8B-B14F-4D97-AF65-F5344CB8AC3E}">
        <p14:creationId xmlns:p14="http://schemas.microsoft.com/office/powerpoint/2010/main" val="3101270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/>
      <p:bldP spid="11" grpId="0"/>
      <p:bldP spid="12" grpId="0"/>
      <p:bldP spid="21" grpId="0"/>
    </p:bldLst>
  </p:timing>
</p:sld>
</file>

<file path=ppt/theme/theme1.xml><?xml version="1.0" encoding="utf-8"?>
<a:theme xmlns:a="http://schemas.openxmlformats.org/drawingml/2006/main" name="Smith Theme White">
  <a:themeElements>
    <a:clrScheme name="SmithColours">
      <a:dk1>
        <a:srgbClr val="061D48"/>
      </a:dk1>
      <a:lt1>
        <a:srgbClr val="FFFFFF"/>
      </a:lt1>
      <a:dk2>
        <a:srgbClr val="0047BB"/>
      </a:dk2>
      <a:lt2>
        <a:srgbClr val="E7E6E6"/>
      </a:lt2>
      <a:accent1>
        <a:srgbClr val="097EB1"/>
      </a:accent1>
      <a:accent2>
        <a:srgbClr val="0399DE"/>
      </a:accent2>
      <a:accent3>
        <a:srgbClr val="00B39D"/>
      </a:accent3>
      <a:accent4>
        <a:srgbClr val="7CCCBF"/>
      </a:accent4>
      <a:accent5>
        <a:srgbClr val="C8205D"/>
      </a:accent5>
      <a:accent6>
        <a:srgbClr val="F04E5E"/>
      </a:accent6>
      <a:hlink>
        <a:srgbClr val="0399DE"/>
      </a:hlink>
      <a:folHlink>
        <a:srgbClr val="028AC8"/>
      </a:folHlink>
    </a:clrScheme>
    <a:fontScheme name="Test">
      <a:majorFont>
        <a:latin typeface="Lato Black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mith-PPT-Template-2020" id="{345A85C9-168D-2E4D-8CD0-347546631F72}" vid="{3826B517-9EC1-514D-8AE6-FF11C3180FD4}"/>
    </a:ext>
  </a:extLst>
</a:theme>
</file>

<file path=ppt/theme/theme2.xml><?xml version="1.0" encoding="utf-8"?>
<a:theme xmlns:a="http://schemas.openxmlformats.org/drawingml/2006/main" name="Smith Theme Blue">
  <a:themeElements>
    <a:clrScheme name="SmithColours">
      <a:dk1>
        <a:srgbClr val="061D48"/>
      </a:dk1>
      <a:lt1>
        <a:srgbClr val="FFFFFF"/>
      </a:lt1>
      <a:dk2>
        <a:srgbClr val="0047BB"/>
      </a:dk2>
      <a:lt2>
        <a:srgbClr val="E7E6E6"/>
      </a:lt2>
      <a:accent1>
        <a:srgbClr val="097EB1"/>
      </a:accent1>
      <a:accent2>
        <a:srgbClr val="0399DE"/>
      </a:accent2>
      <a:accent3>
        <a:srgbClr val="00B39D"/>
      </a:accent3>
      <a:accent4>
        <a:srgbClr val="7CCCBF"/>
      </a:accent4>
      <a:accent5>
        <a:srgbClr val="C8205D"/>
      </a:accent5>
      <a:accent6>
        <a:srgbClr val="F04E5E"/>
      </a:accent6>
      <a:hlink>
        <a:srgbClr val="0399DE"/>
      </a:hlink>
      <a:folHlink>
        <a:srgbClr val="028AC8"/>
      </a:folHlink>
    </a:clrScheme>
    <a:fontScheme name="Test">
      <a:majorFont>
        <a:latin typeface="Lato Black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mith-PPT-Template-2020" id="{345A85C9-168D-2E4D-8CD0-347546631F72}" vid="{9EC0CC30-5467-5F4A-BEFC-B400A349D79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787609226EDB40BAEE40115FFBFFD5" ma:contentTypeVersion="8" ma:contentTypeDescription="Create a new document." ma:contentTypeScope="" ma:versionID="401207ec3ea6e8cf012a5b150d670bbd">
  <xsd:schema xmlns:xsd="http://www.w3.org/2001/XMLSchema" xmlns:xs="http://www.w3.org/2001/XMLSchema" xmlns:p="http://schemas.microsoft.com/office/2006/metadata/properties" xmlns:ns2="b86a5a38-0c8d-4051-95ff-c2ca07a0fa56" xmlns:ns3="e664cad2-9e7c-4c48-bfc0-a0750d388f90" targetNamespace="http://schemas.microsoft.com/office/2006/metadata/properties" ma:root="true" ma:fieldsID="8602a84cc1a4de36e70945cd1b2b5022" ns2:_="" ns3:_="">
    <xsd:import namespace="b86a5a38-0c8d-4051-95ff-c2ca07a0fa56"/>
    <xsd:import namespace="e664cad2-9e7c-4c48-bfc0-a0750d388f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6a5a38-0c8d-4051-95ff-c2ca07a0fa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64cad2-9e7c-4c48-bfc0-a0750d388f9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9069504-9FA5-4358-9D6B-10EDF739E0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72AA8FF-14C7-491C-8388-05EF916874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6a5a38-0c8d-4051-95ff-c2ca07a0fa56"/>
    <ds:schemaRef ds:uri="e664cad2-9e7c-4c48-bfc0-a0750d388f9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CAE728F-CAFE-464A-9350-5A93DDF78236}">
  <ds:schemaRefs>
    <ds:schemaRef ds:uri="http://www.w3.org/XML/1998/namespace"/>
    <ds:schemaRef ds:uri="http://schemas.microsoft.com/office/infopath/2007/PartnerControls"/>
    <ds:schemaRef ds:uri="b86a5a38-0c8d-4051-95ff-c2ca07a0fa56"/>
    <ds:schemaRef ds:uri="http://schemas.microsoft.com/office/2006/documentManagement/types"/>
    <ds:schemaRef ds:uri="http://purl.org/dc/terms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e664cad2-9e7c-4c48-bfc0-a0750d388f90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3281</TotalTime>
  <Words>1010</Words>
  <Application>Microsoft Macintosh PowerPoint</Application>
  <PresentationFormat>Widescreen</PresentationFormat>
  <Paragraphs>134</Paragraphs>
  <Slides>25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Lato</vt:lpstr>
      <vt:lpstr>Lato Black</vt:lpstr>
      <vt:lpstr>Smith Theme White</vt:lpstr>
      <vt:lpstr>Smith Theme Blue</vt:lpstr>
      <vt:lpstr>Noise and Heterogeneity in Historical Build Data  - An Empirical Study of Travis CI</vt:lpstr>
      <vt:lpstr>Build outcome data is used to solve software engineering research problems</vt:lpstr>
      <vt:lpstr>Can the off-the-shelf historical CI build data be trusted?</vt:lpstr>
      <vt:lpstr>PowerPoint Presentation</vt:lpstr>
      <vt:lpstr>Studied 680,209 Travis CI builds spanning 1,276 open source projects</vt:lpstr>
      <vt:lpstr>PowerPoint Presentation</vt:lpstr>
      <vt:lpstr>We look for passing builds with actively ignored failures</vt:lpstr>
      <vt:lpstr>Passing build outcomes do not always indicate that the build was entirely clean</vt:lpstr>
      <vt:lpstr>Passively ignored breakages may introduce noise when all breakages are assumed to be distracting</vt:lpstr>
      <vt:lpstr>In some cases, builds can remain broken for 423 days</vt:lpstr>
      <vt:lpstr>One of the reasons for ignoring a build breakage: Staleness</vt:lpstr>
      <vt:lpstr>Measured staleness in Maven build breakages </vt:lpstr>
      <vt:lpstr>Two of every three build breakages are stale</vt:lpstr>
      <vt:lpstr>Proposed Signal-To-Noise Ratio to quantify the proportion of noise</vt:lpstr>
      <vt:lpstr>Are build outcomes free of noise?</vt:lpstr>
      <vt:lpstr>PowerPoint Presentation</vt:lpstr>
      <vt:lpstr>Computing the Matrix Breakage Purity </vt:lpstr>
      <vt:lpstr>Environment-specific breakage is commonplace</vt:lpstr>
      <vt:lpstr>Builds can break for various reasons </vt:lpstr>
      <vt:lpstr>Tool-specific breakage is rare</vt:lpstr>
      <vt:lpstr>Both core and peripheral contributors trigger builds</vt:lpstr>
      <vt:lpstr>Core vs Peripheral</vt:lpstr>
      <vt:lpstr>PowerPoint Presentation</vt:lpstr>
      <vt:lpstr>Broader implications of the observations for researchers and tool builders</vt:lpstr>
      <vt:lpstr>PowerPoint Presentation</vt:lpstr>
    </vt:vector>
  </TitlesOfParts>
  <Manager/>
  <Company>Smith School of Business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Kathryn Brohman</dc:creator>
  <cp:keywords/>
  <dc:description/>
  <cp:lastModifiedBy>Kazi Amit Hasan</cp:lastModifiedBy>
  <cp:revision>89</cp:revision>
  <dcterms:created xsi:type="dcterms:W3CDTF">2020-07-27T18:24:57Z</dcterms:created>
  <dcterms:modified xsi:type="dcterms:W3CDTF">2022-10-28T13:22:29Z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0x01010057787609226EDB40BAEE40115FFBFFD5</vt:lpwstr>
  </property>
  <property fmtid="{D5CDD505-2E9C-101B-9397-08002B2CF9AE}" pid="3" name="MediaServiceImageTags">
    <vt:lpwstr/>
  </property>
</Properties>
</file>