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4"/>
    <p:sldMasterId id="2147483806" r:id="rId5"/>
  </p:sldMasterIdLst>
  <p:notesMasterIdLst>
    <p:notesMasterId r:id="rId13"/>
  </p:notesMasterIdLst>
  <p:sldIdLst>
    <p:sldId id="2896" r:id="rId6"/>
    <p:sldId id="2955" r:id="rId7"/>
    <p:sldId id="2949" r:id="rId8"/>
    <p:sldId id="2951" r:id="rId9"/>
    <p:sldId id="2952" r:id="rId10"/>
    <p:sldId id="2954" r:id="rId11"/>
    <p:sldId id="2956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FAA14-B422-CF40-83FF-9B5CFD3DDE17}" v="35" dt="2022-10-21T11:38:52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50459317585301"/>
          <c:y val="2.5000000000000001E-2"/>
          <c:w val="0.78282874015748027"/>
          <c:h val="0.74433617672790897"/>
        </c:manualLayout>
      </c:layout>
      <c:areaChart>
        <c:grouping val="standard"/>
        <c:varyColors val="0"/>
        <c:ser>
          <c:idx val="0"/>
          <c:order val="0"/>
          <c:tx>
            <c:v>frequency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Sheet1!$B$4:$B$10</c:f>
              <c:strCache>
                <c:ptCount val="7"/>
                <c:pt idx="0">
                  <c:v>0.1-0.5</c:v>
                </c:pt>
                <c:pt idx="1">
                  <c:v>0.5-0.9</c:v>
                </c:pt>
                <c:pt idx="2">
                  <c:v>1-1.4</c:v>
                </c:pt>
                <c:pt idx="3">
                  <c:v>10</c:v>
                </c:pt>
                <c:pt idx="4">
                  <c:v>24</c:v>
                </c:pt>
                <c:pt idx="5">
                  <c:v>168</c:v>
                </c:pt>
                <c:pt idx="6">
                  <c:v>4380</c:v>
                </c:pt>
              </c:strCache>
            </c:strRef>
          </c:cat>
          <c:val>
            <c:numRef>
              <c:f>Sheet1!$C$4:$C$10</c:f>
              <c:numCache>
                <c:formatCode>General</c:formatCode>
                <c:ptCount val="7"/>
                <c:pt idx="0">
                  <c:v>200</c:v>
                </c:pt>
                <c:pt idx="1">
                  <c:v>1400</c:v>
                </c:pt>
                <c:pt idx="2">
                  <c:v>2000</c:v>
                </c:pt>
                <c:pt idx="3">
                  <c:v>1500</c:v>
                </c:pt>
                <c:pt idx="4">
                  <c:v>7000</c:v>
                </c:pt>
                <c:pt idx="5">
                  <c:v>2600</c:v>
                </c:pt>
                <c:pt idx="6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344F-A833-4B69C7419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4255856"/>
        <c:axId val="1164257504"/>
      </c:areaChart>
      <c:catAx>
        <c:axId val="1164255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257504"/>
        <c:crosses val="autoZero"/>
        <c:auto val="1"/>
        <c:lblAlgn val="ctr"/>
        <c:lblOffset val="100"/>
        <c:noMultiLvlLbl val="0"/>
      </c:catAx>
      <c:valAx>
        <c:axId val="116425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>
            <c:manualLayout>
              <c:xMode val="edge"/>
              <c:yMode val="edge"/>
              <c:x val="0"/>
              <c:y val="0.267625718356830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255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503A60-F532-7D4B-9495-BECDC9C91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E85B-2E36-5349-880B-B0BB04CE98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DF43009-DF51-D141-BCD3-79629B9C5B5D}" type="datetimeFigureOut">
              <a:rPr lang="en-US"/>
              <a:pPr>
                <a:defRPr/>
              </a:pPr>
              <a:t>10/20/22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9B7C90-981C-9343-A6E7-09AD9B3626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B7DDB4-0B27-7347-8D74-F8FB11105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FE6C-52A2-1241-8B7D-1F09A599D2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A447-7B86-874A-8D5B-4BC9DD24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22E6EF-89B4-7E42-91B1-F6EF3C563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2E6EF-89B4-7E42-91B1-F6EF3C5638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6BF4A8A5-9C1B-9A41-8873-44DC288043B0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7048D-7FDA-5B49-A5A3-0F4E0C2F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1AACE0C1-9629-FF4F-B2E6-7B52E8C6F462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5FC083F4-2CB4-8F4D-AAB6-9F670B5D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EB5EED1-4B96-574F-B34D-10270B3C93DD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4996AE79-DCB8-044B-A486-D0B7849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208AD99-95E2-9B49-9732-6DEB2481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B6847EA2-BB60-B044-820B-75F88783053F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38B66A1A-E165-1042-9C94-019E204A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C608E374-52AD-B44B-A36A-5736262D0C72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30C3FE27-B2A1-D243-B8A1-18D81C8B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DDFBB8-1DB9-3D47-A945-1A2CB90E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C30271C-68E4-8643-8189-C8F7E17728B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013C5B48-F205-5A42-A836-967E3B80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9EA2-2173-9C44-8D20-1E54C792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31D6668D-D73D-8F4A-933F-456E52CB9DFC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DB3B-C0C0-AC4E-9BBD-6843081F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DA18355-8752-9D42-9795-B0B4A80E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2349ACD-5373-4C45-9F0A-0FE3EEFCEA6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262145-B481-ED4A-B6E6-06E3879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AA66-FE72-E548-BAA2-68033C5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71794A3-E238-E64D-94F9-B054D133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4E765B8-AA8A-9B4E-950E-E3BA27BBA63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6372-5ECE-E744-9B21-1ED8BA1E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132F0D1-A7D7-2647-83B6-B6AEC27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A92FBF7D-FF21-6A4C-80B8-6202E0980585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0EB9335C-6DAD-F643-B866-842EDC8A6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F21D110-A2E0-F94B-B3DE-092CAA8ED8E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39268D8-FC1C-2D40-A5A8-47A6C14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3C3B5FC-9B7B-AC4D-8751-C189FD03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7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CB631482-18B7-2F46-84FD-DE6AF665ACF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CF32EFD-BA1E-D142-8BF2-3221833B0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46175C-BC7F-E449-82F1-37DF049DB2F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72FEC1A-D5AD-544B-BE92-21CFE181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70DCD77-38CE-204E-8D8E-ECB1B9A4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F40A76A1-5BF2-C243-911E-A03F11C353E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A1CD51E4-A0ED-9342-8810-D4F53AF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0BB0A0B-AF6A-E947-A7A7-5304D9C3432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D2BC59A-8848-3042-B85F-DB266E75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3FD8F1F-5B84-AF40-9E60-93F19EB0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6C02BE4D-A0FE-8E40-BE1B-E7DD17EF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A8D2C79-31C4-414F-902A-3165C9C8EF9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735415-206E-7A41-97F6-C2D181D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F6BD-69A0-3540-811D-A75FCCCF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0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3EF61E04-DD54-4F42-B9A7-6E188F6A4318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8E518FAD-8D27-B14B-B591-680FFE91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D6EF3BB3-7D48-8341-B3C6-1FEB51FA883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694" y="316748"/>
            <a:ext cx="9399681" cy="9407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5B203C77-F146-4A4B-9864-0118BD05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9F26-921A-F44A-85FA-506D2236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A2545572-98AF-0142-BFAF-CE8547921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80F9011-73DD-074E-A777-F986E2AF59F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33F0E10-8A64-F54F-809D-44E9B5C9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CB8E-DD5C-9740-A3CE-3F95D56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13EF2C5-D499-5649-B5B0-F4E09E64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718C0BD8-0FAB-9B4F-9358-B84F0B210D4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01F90C-688B-C548-87C6-8E95C95F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D738-6AA4-C240-BDE0-EAA7D3D3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88D61E70-0D00-7C45-8B05-D5C66C0838C9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9381A614-BB75-3D49-AC64-C944DCAF1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9C897BB-EE7D-C948-B053-EA0762E45FB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83B2CA86-5AAA-B54B-9A94-5AADDF50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9267B13-0792-DC42-B8D7-6C02ECE1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38200F0-E486-BA45-8B13-E3BF18FFDF36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B69C98A-98CF-3541-89A5-52D1C398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57F326-290E-2546-9E64-304FAA7F22D0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FD28089-5ACD-ED46-B33C-C9EA0C7B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C3E7772-2363-D24B-A28F-8CC04B98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D193508-B5AC-5446-8723-8CD34302BAEC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63B1D9D-DE85-434C-9DA2-3508305E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5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D83C-7D8C-9A47-893B-F54F57F9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1D59160-B5F9-0745-866E-FF8506C8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4F7EB3CC-1C2A-5C48-AF91-B2A7AD6B532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2D95-AAA2-324C-8457-C24B021A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93D5B91-E64C-4346-8A50-B7B5A4D9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06FBA191-0D97-ED44-956C-E80088E532C6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A6489F7A-533B-DE47-94ED-11607402E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5D4E487A-7FB7-D64E-959C-21B62078E888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2BE082C-748D-C346-B3BD-EDA81E53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85D4D0C-7443-AE4A-8FE5-69BAE7B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9AB6D3B-1B47-8B4D-A31C-BFDEDBF83775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EE3793A0-0413-2341-A076-32788B866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33CCAE3-8882-AC40-868C-EB4F96E8D2C1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787AFDD-367D-8049-A8E3-A76F44D8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B5E45CB-37FD-134A-AB41-0EA0CCC8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E748CA6F-D9A4-D443-A53B-3DEE7D90162B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F87C3F34-4390-EE43-B4A5-954F910E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38470853-6E1B-194F-AE62-F124817C19C7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EEF23C8-6BB7-7040-9E2D-32E14C8A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6666742-4A8A-D445-B3CA-1C660199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D8E0245C-8434-9746-9A09-AA6B6F74B8C0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3DF02732-2841-9B40-A2C9-66A06CCA8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83A2C34-3929-9242-BB81-07072E4AB5BF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CB8B9A3-BD9E-5641-9FA9-FC607D1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94DE-F17E-9049-8EAB-59CF6E2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87434FA8-2F50-7E4F-988D-5F7307507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F451E8D-75F9-3B4E-8B6F-173BBE71E9D3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C373844-434D-5447-AAE6-42DCEC7C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BD88-1C1A-0E4C-8B90-DCA1AF8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C8E81086-9C14-814E-A468-7F199133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BD075840-B8B4-894D-B940-E91F6E63678E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8249659-9F40-704C-AE69-83AE57CE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30D5-9E2C-9B46-943C-723C8567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037F24-AEB5-C542-9AD8-542A853F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7B9BC1-19DD-4A4E-99A1-4DA20A284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8E6C-EB3A-2E4C-93E3-3CB27EA5C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F76F2-BABC-FE49-9516-9818C9FA079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50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1513BBF-FE8C-9A42-A6E2-C1300B8BB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7F01ADA-0710-CC49-927B-A43B361D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A2F6-28DE-7C46-B5A8-B10A09BC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4C64F-D3BE-6B40-B8A8-F3464614810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51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FAFB82-9C93-4185-A729-9BE85D3F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7"/>
            <a:ext cx="11072446" cy="3367041"/>
          </a:xfrm>
        </p:spPr>
        <p:txBody>
          <a:bodyPr/>
          <a:lstStyle/>
          <a:p>
            <a:r>
              <a:rPr lang="en-US" sz="4800" dirty="0"/>
              <a:t>A Fine-grained Analysis</a:t>
            </a:r>
            <a:r>
              <a:rPr lang="zh-CN" altLang="en-US" sz="4800" dirty="0"/>
              <a:t> </a:t>
            </a:r>
            <a:r>
              <a:rPr lang="en-CA" altLang="zh-CN" sz="4800" dirty="0"/>
              <a:t>on the Delays in Pull Requests of OSS Projects</a:t>
            </a: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FE448-0BDE-4D07-8333-1E08F283F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Kazi</a:t>
            </a:r>
            <a:r>
              <a:rPr lang="en-US" dirty="0"/>
              <a:t> Amit Hasan</a:t>
            </a:r>
          </a:p>
          <a:p>
            <a:r>
              <a:rPr lang="en-US" dirty="0"/>
              <a:t>Oct 21</a:t>
            </a:r>
            <a:r>
              <a:rPr lang="en-US" baseline="30000" dirty="0"/>
              <a:t>st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57288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B8E7-3308-4180-8500-B8FFEEC5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585704" cy="937444"/>
          </a:xfrm>
        </p:spPr>
        <p:txBody>
          <a:bodyPr/>
          <a:lstStyle/>
          <a:p>
            <a:r>
              <a:rPr lang="en-US" dirty="0"/>
              <a:t>Pull Requests often got delayed in OSS projects.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A08BC-1F2D-4D1A-92A4-784054E4E002}"/>
              </a:ext>
            </a:extLst>
          </p:cNvPr>
          <p:cNvCxnSpPr>
            <a:cxnSpLocks/>
          </p:cNvCxnSpPr>
          <p:nvPr/>
        </p:nvCxnSpPr>
        <p:spPr>
          <a:xfrm>
            <a:off x="7046976" y="4915990"/>
            <a:ext cx="36454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EA3CAF-ED14-A046-9B07-9E8C6C59B537}"/>
              </a:ext>
            </a:extLst>
          </p:cNvPr>
          <p:cNvSpPr/>
          <p:nvPr/>
        </p:nvSpPr>
        <p:spPr>
          <a:xfrm>
            <a:off x="2577547" y="4327665"/>
            <a:ext cx="5986812" cy="17973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One way to deal with such issue is to understand factors related to delays.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Build tool to warn stakeholders when a pending action has taken more than usual expected time, e.g., Microsoft Nudge [1].</a:t>
            </a:r>
          </a:p>
        </p:txBody>
      </p:sp>
      <p:graphicFrame>
        <p:nvGraphicFramePr>
          <p:cNvPr id="4" name="Chart 3" descr="Chart type: Area. 'frequency'&#10;&#10;Description automatically generated">
            <a:extLst>
              <a:ext uri="{FF2B5EF4-FFF2-40B4-BE49-F238E27FC236}">
                <a16:creationId xmlns:a16="http://schemas.microsoft.com/office/drawing/2014/main" id="{0A532903-12A1-2CD2-F12F-0CC4CA2BA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438945"/>
              </p:ext>
            </p:extLst>
          </p:nvPr>
        </p:nvGraphicFramePr>
        <p:xfrm>
          <a:off x="6369565" y="1631669"/>
          <a:ext cx="3589444" cy="1797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0359B3-A37A-2BE5-B793-D2681241EC95}"/>
              </a:ext>
            </a:extLst>
          </p:cNvPr>
          <p:cNvSpPr txBox="1"/>
          <p:nvPr/>
        </p:nvSpPr>
        <p:spPr>
          <a:xfrm>
            <a:off x="6745357" y="3617843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PRs taking short/long time to merge/close [2]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163BAD-FF01-87EB-27F7-4940BC3D3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30" y="1735799"/>
            <a:ext cx="3869635" cy="17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4" grpId="0">
        <p:bldAsOne/>
      </p:bldGraphic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remium Vector | Versus battle illustration logo design template versus  vector icon vs letters for sports">
            <a:extLst>
              <a:ext uri="{FF2B5EF4-FFF2-40B4-BE49-F238E27FC236}">
                <a16:creationId xmlns:a16="http://schemas.microsoft.com/office/drawing/2014/main" id="{5864308B-81A1-1D4D-95D2-9F5446BEC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025" y="1412300"/>
            <a:ext cx="882768" cy="9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BB8E7-3308-4180-8500-B8FFEEC5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95"/>
            <a:ext cx="10585704" cy="937444"/>
          </a:xfrm>
        </p:spPr>
        <p:txBody>
          <a:bodyPr/>
          <a:lstStyle/>
          <a:p>
            <a:r>
              <a:rPr lang="en-US" dirty="0"/>
              <a:t>Delays could happen in different stages in the life of a PR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F8CCC6-6FC2-D040-B041-87C33518AAE7}"/>
              </a:ext>
            </a:extLst>
          </p:cNvPr>
          <p:cNvGrpSpPr/>
          <p:nvPr/>
        </p:nvGrpSpPr>
        <p:grpSpPr>
          <a:xfrm>
            <a:off x="7851404" y="5178643"/>
            <a:ext cx="1436100" cy="1172813"/>
            <a:chOff x="7851404" y="5178643"/>
            <a:chExt cx="1436100" cy="1172813"/>
          </a:xfrm>
        </p:grpSpPr>
        <p:pic>
          <p:nvPicPr>
            <p:cNvPr id="16" name="Google Shape;75;p15">
              <a:extLst>
                <a:ext uri="{FF2B5EF4-FFF2-40B4-BE49-F238E27FC236}">
                  <a16:creationId xmlns:a16="http://schemas.microsoft.com/office/drawing/2014/main" id="{33BE55A6-C940-1E4B-B53C-65FCCDD9724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21515" y="5178643"/>
              <a:ext cx="880224" cy="7111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77;p15">
              <a:extLst>
                <a:ext uri="{FF2B5EF4-FFF2-40B4-BE49-F238E27FC236}">
                  <a16:creationId xmlns:a16="http://schemas.microsoft.com/office/drawing/2014/main" id="{9E73D372-E376-5947-9EBA-E62E4DCB655E}"/>
                </a:ext>
              </a:extLst>
            </p:cNvPr>
            <p:cNvSpPr txBox="1"/>
            <p:nvPr/>
          </p:nvSpPr>
          <p:spPr>
            <a:xfrm>
              <a:off x="7851404" y="5889821"/>
              <a:ext cx="14361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+mn-lt"/>
                  <a:ea typeface="Times New Roman"/>
                  <a:cs typeface="Times New Roman"/>
                  <a:sym typeface="Times New Roman"/>
                </a:rPr>
                <a:t>PR Author</a:t>
              </a:r>
              <a:endParaRPr b="1" dirty="0">
                <a:latin typeface="+mn-lt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C85182-4646-DB41-89B4-FA21B7FD6C45}"/>
              </a:ext>
            </a:extLst>
          </p:cNvPr>
          <p:cNvGrpSpPr/>
          <p:nvPr/>
        </p:nvGrpSpPr>
        <p:grpSpPr>
          <a:xfrm>
            <a:off x="1150495" y="5222363"/>
            <a:ext cx="1314900" cy="1059344"/>
            <a:chOff x="1133376" y="5123721"/>
            <a:chExt cx="1314900" cy="1059344"/>
          </a:xfrm>
        </p:grpSpPr>
        <p:pic>
          <p:nvPicPr>
            <p:cNvPr id="17" name="Google Shape;76;p15">
              <a:extLst>
                <a:ext uri="{FF2B5EF4-FFF2-40B4-BE49-F238E27FC236}">
                  <a16:creationId xmlns:a16="http://schemas.microsoft.com/office/drawing/2014/main" id="{DC941C85-4954-9845-B876-63452427918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50714" y="5123721"/>
              <a:ext cx="880225" cy="623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882328A7-2F95-3440-A04D-9F5A5BDC7F7A}"/>
                </a:ext>
              </a:extLst>
            </p:cNvPr>
            <p:cNvSpPr txBox="1"/>
            <p:nvPr/>
          </p:nvSpPr>
          <p:spPr>
            <a:xfrm>
              <a:off x="1133376" y="5721430"/>
              <a:ext cx="13149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b="1" dirty="0">
                  <a:latin typeface="+mn-lt"/>
                  <a:ea typeface="Times New Roman"/>
                  <a:cs typeface="Times New Roman"/>
                  <a:sym typeface="Times New Roman"/>
                </a:rPr>
                <a:t>Reviewer</a:t>
              </a:r>
              <a:endParaRPr b="1" dirty="0">
                <a:latin typeface="+mn-lt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79;p15">
            <a:extLst>
              <a:ext uri="{FF2B5EF4-FFF2-40B4-BE49-F238E27FC236}">
                <a16:creationId xmlns:a16="http://schemas.microsoft.com/office/drawing/2014/main" id="{902411FB-1C01-5546-89C4-5B20B1AF2DD3}"/>
              </a:ext>
            </a:extLst>
          </p:cNvPr>
          <p:cNvSpPr/>
          <p:nvPr/>
        </p:nvSpPr>
        <p:spPr>
          <a:xfrm>
            <a:off x="6680354" y="4326767"/>
            <a:ext cx="1889100" cy="760267"/>
          </a:xfrm>
          <a:prstGeom prst="leftArrow">
            <a:avLst>
              <a:gd name="adj1" fmla="val 50000"/>
              <a:gd name="adj2" fmla="val 5497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Open PR</a:t>
            </a:r>
            <a:endParaRPr dirty="0">
              <a:solidFill>
                <a:schemeClr val="bg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80;p15">
            <a:extLst>
              <a:ext uri="{FF2B5EF4-FFF2-40B4-BE49-F238E27FC236}">
                <a16:creationId xmlns:a16="http://schemas.microsoft.com/office/drawing/2014/main" id="{B504B531-45F1-C348-A32B-30D704990D77}"/>
              </a:ext>
            </a:extLst>
          </p:cNvPr>
          <p:cNvSpPr/>
          <p:nvPr/>
        </p:nvSpPr>
        <p:spPr>
          <a:xfrm>
            <a:off x="1777414" y="4129459"/>
            <a:ext cx="2818032" cy="6608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  <a:latin typeface="+mn-lt"/>
                <a:cs typeface="Times New Roman"/>
                <a:sym typeface="Times New Roman"/>
              </a:rPr>
              <a:t>Comments on the PR</a:t>
            </a:r>
            <a:endParaRPr dirty="0">
              <a:solidFill>
                <a:schemeClr val="bg1"/>
              </a:solidFill>
              <a:latin typeface="+mn-lt"/>
              <a:cs typeface="Times New Roman"/>
              <a:sym typeface="Times New Roman"/>
            </a:endParaRPr>
          </a:p>
        </p:txBody>
      </p:sp>
      <p:cxnSp>
        <p:nvCxnSpPr>
          <p:cNvPr id="22" name="Google Shape;81;p15">
            <a:extLst>
              <a:ext uri="{FF2B5EF4-FFF2-40B4-BE49-F238E27FC236}">
                <a16:creationId xmlns:a16="http://schemas.microsoft.com/office/drawing/2014/main" id="{C389B405-2A0B-3B4A-ABA6-08926ABA7E7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61627" y="2750262"/>
            <a:ext cx="10500" cy="23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82;p15">
            <a:extLst>
              <a:ext uri="{FF2B5EF4-FFF2-40B4-BE49-F238E27FC236}">
                <a16:creationId xmlns:a16="http://schemas.microsoft.com/office/drawing/2014/main" id="{EF98EC41-2F93-8243-9A03-6F183FF25C10}"/>
              </a:ext>
            </a:extLst>
          </p:cNvPr>
          <p:cNvCxnSpPr>
            <a:cxnSpLocks/>
          </p:cNvCxnSpPr>
          <p:nvPr/>
        </p:nvCxnSpPr>
        <p:spPr>
          <a:xfrm flipV="1">
            <a:off x="1772303" y="2675161"/>
            <a:ext cx="7766" cy="24807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Google Shape;83;p15">
            <a:extLst>
              <a:ext uri="{FF2B5EF4-FFF2-40B4-BE49-F238E27FC236}">
                <a16:creationId xmlns:a16="http://schemas.microsoft.com/office/drawing/2014/main" id="{D67679DD-3063-7340-96CC-7CFD29E85BD3}"/>
              </a:ext>
            </a:extLst>
          </p:cNvPr>
          <p:cNvSpPr/>
          <p:nvPr/>
        </p:nvSpPr>
        <p:spPr>
          <a:xfrm>
            <a:off x="4605946" y="3611765"/>
            <a:ext cx="3946631" cy="69195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  <a:latin typeface="+mn-lt"/>
                <a:cs typeface="Times New Roman"/>
                <a:sym typeface="Times New Roman"/>
              </a:rPr>
              <a:t>Response to Comment, Update </a:t>
            </a:r>
            <a:r>
              <a:rPr lang="en" dirty="0">
                <a:solidFill>
                  <a:schemeClr val="bg1"/>
                </a:solidFill>
                <a:cs typeface="Times New Roman"/>
                <a:sym typeface="Times New Roman"/>
              </a:rPr>
              <a:t>V</a:t>
            </a:r>
            <a:r>
              <a:rPr lang="en" dirty="0">
                <a:solidFill>
                  <a:schemeClr val="bg1"/>
                </a:solidFill>
                <a:latin typeface="+mn-lt"/>
                <a:cs typeface="Times New Roman"/>
                <a:sym typeface="Times New Roman"/>
              </a:rPr>
              <a:t>1</a:t>
            </a:r>
            <a:endParaRPr dirty="0">
              <a:solidFill>
                <a:schemeClr val="bg1"/>
              </a:solidFill>
              <a:latin typeface="+mn-lt"/>
              <a:cs typeface="Times New Roman"/>
              <a:sym typeface="Times New Roman"/>
            </a:endParaRPr>
          </a:p>
        </p:txBody>
      </p:sp>
      <p:cxnSp>
        <p:nvCxnSpPr>
          <p:cNvPr id="31" name="Google Shape;92;p15">
            <a:extLst>
              <a:ext uri="{FF2B5EF4-FFF2-40B4-BE49-F238E27FC236}">
                <a16:creationId xmlns:a16="http://schemas.microsoft.com/office/drawing/2014/main" id="{FA0515AB-2B15-0845-9929-702B069D2C7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641681" y="2230240"/>
            <a:ext cx="0" cy="4200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98;p15">
            <a:extLst>
              <a:ext uri="{FF2B5EF4-FFF2-40B4-BE49-F238E27FC236}">
                <a16:creationId xmlns:a16="http://schemas.microsoft.com/office/drawing/2014/main" id="{D50475D1-2CE2-CF44-AB4E-347456392643}"/>
              </a:ext>
            </a:extLst>
          </p:cNvPr>
          <p:cNvCxnSpPr>
            <a:cxnSpLocks/>
            <a:stCxn id="44" idx="1"/>
            <a:endCxn id="52" idx="3"/>
          </p:cNvCxnSpPr>
          <p:nvPr/>
        </p:nvCxnSpPr>
        <p:spPr>
          <a:xfrm flipH="1" flipV="1">
            <a:off x="1310790" y="2858474"/>
            <a:ext cx="473193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80;p15">
            <a:extLst>
              <a:ext uri="{FF2B5EF4-FFF2-40B4-BE49-F238E27FC236}">
                <a16:creationId xmlns:a16="http://schemas.microsoft.com/office/drawing/2014/main" id="{9919FBE3-2C8A-2C47-8CC5-BC454DDCAA1E}"/>
              </a:ext>
            </a:extLst>
          </p:cNvPr>
          <p:cNvSpPr/>
          <p:nvPr/>
        </p:nvSpPr>
        <p:spPr>
          <a:xfrm>
            <a:off x="1771002" y="3278477"/>
            <a:ext cx="2818032" cy="6608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  <a:latin typeface="+mn-lt"/>
                <a:cs typeface="Times New Roman"/>
                <a:sym typeface="Times New Roman"/>
              </a:rPr>
              <a:t>Comments on the V1</a:t>
            </a:r>
            <a:endParaRPr dirty="0">
              <a:solidFill>
                <a:schemeClr val="bg1"/>
              </a:solidFill>
              <a:latin typeface="+mn-lt"/>
              <a:cs typeface="Times New Roman"/>
              <a:sym typeface="Times New Roman"/>
            </a:endParaRPr>
          </a:p>
        </p:txBody>
      </p:sp>
      <p:sp>
        <p:nvSpPr>
          <p:cNvPr id="41" name="Google Shape;83;p15">
            <a:extLst>
              <a:ext uri="{FF2B5EF4-FFF2-40B4-BE49-F238E27FC236}">
                <a16:creationId xmlns:a16="http://schemas.microsoft.com/office/drawing/2014/main" id="{94635D5F-CCBA-C04B-9240-2CF0E84679EA}"/>
              </a:ext>
            </a:extLst>
          </p:cNvPr>
          <p:cNvSpPr/>
          <p:nvPr/>
        </p:nvSpPr>
        <p:spPr>
          <a:xfrm>
            <a:off x="4614996" y="2759889"/>
            <a:ext cx="3946631" cy="69195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  <a:latin typeface="+mn-lt"/>
                <a:cs typeface="Times New Roman"/>
                <a:sym typeface="Times New Roman"/>
              </a:rPr>
              <a:t>Response to Comment, Update </a:t>
            </a:r>
            <a:r>
              <a:rPr lang="en" dirty="0" err="1">
                <a:solidFill>
                  <a:schemeClr val="bg1"/>
                </a:solidFill>
                <a:cs typeface="Times New Roman"/>
                <a:sym typeface="Times New Roman"/>
              </a:rPr>
              <a:t>Vn</a:t>
            </a:r>
            <a:endParaRPr dirty="0">
              <a:solidFill>
                <a:schemeClr val="bg1"/>
              </a:solidFill>
              <a:latin typeface="+mn-lt"/>
              <a:cs typeface="Times New Roman"/>
              <a:sym typeface="Times New Roman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2A0CDE-8B59-C442-BC16-24D947AAB55E}"/>
              </a:ext>
            </a:extLst>
          </p:cNvPr>
          <p:cNvSpPr/>
          <p:nvPr/>
        </p:nvSpPr>
        <p:spPr>
          <a:xfrm>
            <a:off x="1911205" y="1725853"/>
            <a:ext cx="1460952" cy="504387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sp>
        <p:nvSpPr>
          <p:cNvPr id="44" name="Google Shape;80;p15">
            <a:extLst>
              <a:ext uri="{FF2B5EF4-FFF2-40B4-BE49-F238E27FC236}">
                <a16:creationId xmlns:a16="http://schemas.microsoft.com/office/drawing/2014/main" id="{CDEE21D6-3CFC-8041-892D-A380621BACF5}"/>
              </a:ext>
            </a:extLst>
          </p:cNvPr>
          <p:cNvSpPr/>
          <p:nvPr/>
        </p:nvSpPr>
        <p:spPr>
          <a:xfrm>
            <a:off x="1783983" y="2528035"/>
            <a:ext cx="2818032" cy="6608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  <a:latin typeface="+mn-lt"/>
                <a:cs typeface="Times New Roman"/>
                <a:sym typeface="Times New Roman"/>
              </a:rPr>
              <a:t>Comments on the </a:t>
            </a:r>
            <a:r>
              <a:rPr lang="en" dirty="0" err="1">
                <a:solidFill>
                  <a:schemeClr val="bg1"/>
                </a:solidFill>
                <a:latin typeface="+mn-lt"/>
                <a:cs typeface="Times New Roman"/>
                <a:sym typeface="Times New Roman"/>
              </a:rPr>
              <a:t>Vn</a:t>
            </a:r>
            <a:endParaRPr dirty="0">
              <a:solidFill>
                <a:schemeClr val="bg1"/>
              </a:solidFill>
              <a:latin typeface="+mn-lt"/>
              <a:cs typeface="Times New Roman"/>
              <a:sym typeface="Times New Roman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0D30AD7-65F8-164D-ABA9-A43CA9CE642C}"/>
              </a:ext>
            </a:extLst>
          </p:cNvPr>
          <p:cNvSpPr/>
          <p:nvPr/>
        </p:nvSpPr>
        <p:spPr>
          <a:xfrm>
            <a:off x="6392" y="2606280"/>
            <a:ext cx="1304398" cy="50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3AD26C7-A474-5B4C-A9A2-742300426757}"/>
              </a:ext>
            </a:extLst>
          </p:cNvPr>
          <p:cNvSpPr/>
          <p:nvPr/>
        </p:nvSpPr>
        <p:spPr>
          <a:xfrm>
            <a:off x="6392" y="1705445"/>
            <a:ext cx="1304398" cy="50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cxnSp>
        <p:nvCxnSpPr>
          <p:cNvPr id="57" name="Google Shape;98;p15">
            <a:extLst>
              <a:ext uri="{FF2B5EF4-FFF2-40B4-BE49-F238E27FC236}">
                <a16:creationId xmlns:a16="http://schemas.microsoft.com/office/drawing/2014/main" id="{1BE8085D-DC64-9B41-BC15-06DB7BF49397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flipV="1">
            <a:off x="658591" y="2209832"/>
            <a:ext cx="0" cy="3964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92;p15">
            <a:extLst>
              <a:ext uri="{FF2B5EF4-FFF2-40B4-BE49-F238E27FC236}">
                <a16:creationId xmlns:a16="http://schemas.microsoft.com/office/drawing/2014/main" id="{3A48EB8D-BCE9-8D44-A413-39BD4A25D8DE}"/>
              </a:ext>
            </a:extLst>
          </p:cNvPr>
          <p:cNvCxnSpPr>
            <a:cxnSpLocks/>
            <a:stCxn id="10" idx="3"/>
            <a:endCxn id="64" idx="1"/>
          </p:cNvCxnSpPr>
          <p:nvPr/>
        </p:nvCxnSpPr>
        <p:spPr>
          <a:xfrm>
            <a:off x="3372157" y="1978047"/>
            <a:ext cx="730476" cy="167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2F2295E-44D5-D140-B3E6-70E514A0AEDD}"/>
              </a:ext>
            </a:extLst>
          </p:cNvPr>
          <p:cNvSpPr/>
          <p:nvPr/>
        </p:nvSpPr>
        <p:spPr>
          <a:xfrm>
            <a:off x="4102633" y="1742571"/>
            <a:ext cx="1460952" cy="504387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52C20D-B1FC-C140-9337-63F8E2E4D717}"/>
              </a:ext>
            </a:extLst>
          </p:cNvPr>
          <p:cNvSpPr txBox="1"/>
          <p:nvPr/>
        </p:nvSpPr>
        <p:spPr>
          <a:xfrm>
            <a:off x="7624904" y="1466892"/>
            <a:ext cx="377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studies focus on the whole lifespan (Open-&gt;Merged/Closed)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D68BD7-6036-6A4E-A0B4-53AFE0B54CB9}"/>
              </a:ext>
            </a:extLst>
          </p:cNvPr>
          <p:cNvSpPr txBox="1"/>
          <p:nvPr/>
        </p:nvSpPr>
        <p:spPr>
          <a:xfrm>
            <a:off x="7245974" y="2226053"/>
            <a:ext cx="48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focus on stage-level delays, </a:t>
            </a:r>
            <a:r>
              <a:rPr lang="en-US" dirty="0">
                <a:highlight>
                  <a:srgbClr val="FFFF00"/>
                </a:highlight>
              </a:rPr>
              <a:t>Fine-grained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8885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40" grpId="0" animBg="1"/>
      <p:bldP spid="41" grpId="0" animBg="1"/>
      <p:bldP spid="10" grpId="0" animBg="1"/>
      <p:bldP spid="44" grpId="0" animBg="1"/>
      <p:bldP spid="52" grpId="0" animBg="1"/>
      <p:bldP spid="56" grpId="0" animBg="1"/>
      <p:bldP spid="64" grpId="0" animBg="1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423B-DF15-4E27-8F39-A83A5F43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62F5-2E5B-4CE3-B5A3-8F3A2406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53"/>
            <a:ext cx="10832690" cy="454797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RQ1: Which stages experience the most delays?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RQ2: Can we characterize stage-level delays using multiple factors?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RQ3: How well do state-of-the-art PR effort estimation models perform on stages?  </a:t>
            </a:r>
          </a:p>
        </p:txBody>
      </p:sp>
      <p:pic>
        <p:nvPicPr>
          <p:cNvPr id="2050" name="Picture 2" descr="Online Graph Maker · Plotly Chart Studio">
            <a:extLst>
              <a:ext uri="{FF2B5EF4-FFF2-40B4-BE49-F238E27FC236}">
                <a16:creationId xmlns:a16="http://schemas.microsoft.com/office/drawing/2014/main" id="{D5E16CB9-A236-F840-9A52-2D5EF5A23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t="23315" r="5224" b="14116"/>
          <a:stretch/>
        </p:blipFill>
        <p:spPr bwMode="auto">
          <a:xfrm>
            <a:off x="1585195" y="2127741"/>
            <a:ext cx="3600253" cy="14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FBD3C5-7537-034B-9A07-7576C0D5A8F0}"/>
              </a:ext>
            </a:extLst>
          </p:cNvPr>
          <p:cNvSpPr txBox="1"/>
          <p:nvPr/>
        </p:nvSpPr>
        <p:spPr>
          <a:xfrm>
            <a:off x="5932443" y="2233248"/>
            <a:ext cx="4970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analyzed project, we will plot the distribution of time spent on each stage (first-to-first-response, time to update v1, review and comment on v1,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BD6E7-F248-0B45-A119-5E4EC7078143}"/>
              </a:ext>
            </a:extLst>
          </p:cNvPr>
          <p:cNvSpPr txBox="1"/>
          <p:nvPr/>
        </p:nvSpPr>
        <p:spPr>
          <a:xfrm>
            <a:off x="1564328" y="4344322"/>
            <a:ext cx="999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consider the characteristics of reviewer, PR author, project, and PR.</a:t>
            </a:r>
          </a:p>
          <a:p>
            <a:r>
              <a:rPr lang="en-US" dirty="0"/>
              <a:t>We would raise several hypothesis and test which factors can differentiate stage-level delays.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42E1A-2C14-984C-AA95-9D94FC248E37}"/>
              </a:ext>
            </a:extLst>
          </p:cNvPr>
          <p:cNvSpPr txBox="1"/>
          <p:nvPr/>
        </p:nvSpPr>
        <p:spPr>
          <a:xfrm>
            <a:off x="1585195" y="6003802"/>
            <a:ext cx="999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ym typeface="Times New Roman"/>
              </a:rPr>
              <a:t>Microsoft Nudge [1] , PR Latency explained [3]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95703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DF42-F2A1-B940-AF95-558323BC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FCCF2-BC42-B448-A88D-CA8C8071E5CF}"/>
              </a:ext>
            </a:extLst>
          </p:cNvPr>
          <p:cNvSpPr txBox="1"/>
          <p:nvPr/>
        </p:nvSpPr>
        <p:spPr>
          <a:xfrm>
            <a:off x="715674" y="1776048"/>
            <a:ext cx="8557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OSS project should have active multiyear development history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Popular and representative in specific domains,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Containing enough Pull Requests,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Have clear signals for stage identification.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DF42-F2A1-B940-AF95-558323BC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FCCF2-BC42-B448-A88D-CA8C8071E5CF}"/>
              </a:ext>
            </a:extLst>
          </p:cNvPr>
          <p:cNvSpPr txBox="1"/>
          <p:nvPr/>
        </p:nvSpPr>
        <p:spPr>
          <a:xfrm>
            <a:off x="715674" y="1776048"/>
            <a:ext cx="8557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Maddila</a:t>
            </a:r>
            <a:r>
              <a:rPr lang="en-CA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, Chandra, et al. "Nudge: accelerating overdue pull requests towards completion." </a:t>
            </a:r>
            <a:r>
              <a:rPr lang="en-CA" b="0" i="1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ACM Transactions on Software Engineering and Methodology</a:t>
            </a:r>
            <a:r>
              <a:rPr lang="en-CA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 (2020).</a:t>
            </a:r>
          </a:p>
          <a:p>
            <a:pPr marL="342900" indent="-342900">
              <a:buAutoNum type="arabicPeriod"/>
            </a:pPr>
            <a:r>
              <a:rPr lang="en-CA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Yu, Yue, et al. "Reviewer recommendation for pull-requests in GitHub: What can we learn from code review and bug assignment?." </a:t>
            </a:r>
            <a:r>
              <a:rPr lang="en-CA" b="0" i="1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Information and Software Technology</a:t>
            </a:r>
            <a:r>
              <a:rPr lang="en-CA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 74 (2016): 204-218. </a:t>
            </a:r>
          </a:p>
          <a:p>
            <a:pPr marL="342900" indent="-342900">
              <a:buAutoNum type="arabicPeriod"/>
            </a:pPr>
            <a:r>
              <a:rPr lang="en-CA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Zhang, </a:t>
            </a:r>
            <a:r>
              <a:rPr lang="en-CA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Xunhui</a:t>
            </a:r>
            <a:r>
              <a:rPr lang="en-CA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, et al. "Pull request latency explained: An empirical overview." </a:t>
            </a:r>
            <a:r>
              <a:rPr lang="en-CA" b="0" i="1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Empirical Software Engineering</a:t>
            </a:r>
            <a:r>
              <a:rPr lang="en-CA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 27.6 (2022): 1-38.</a:t>
            </a: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BC8B4-FB8E-6EB1-586F-31CBA9CD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Graphical user interface, application, timeline&#10;&#10;Description automatically generated with medium confidence">
            <a:extLst>
              <a:ext uri="{FF2B5EF4-FFF2-40B4-BE49-F238E27FC236}">
                <a16:creationId xmlns:a16="http://schemas.microsoft.com/office/drawing/2014/main" id="{83B56C2A-1B90-99B4-A219-DD2CDEAF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168" y="3745109"/>
            <a:ext cx="4073155" cy="1869759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1E40E49-3502-1C9E-6373-C679A5B9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37" y="3307777"/>
            <a:ext cx="4683873" cy="2814033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0CEF1A-B80F-93E3-F2EC-FA2B08F3E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99" y="1398494"/>
            <a:ext cx="4017518" cy="1869759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8F64E2-765E-5446-C2F4-DF76C8AE2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137" y="1357644"/>
            <a:ext cx="4669855" cy="18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7977"/>
      </p:ext>
    </p:extLst>
  </p:cSld>
  <p:clrMapOvr>
    <a:masterClrMapping/>
  </p:clrMapOvr>
</p:sld>
</file>

<file path=ppt/theme/theme1.xml><?xml version="1.0" encoding="utf-8"?>
<a:theme xmlns:a="http://schemas.openxmlformats.org/drawingml/2006/main" name="Smith Theme Whit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3826B517-9EC1-514D-8AE6-FF11C3180FD4}"/>
    </a:ext>
  </a:extLst>
</a:theme>
</file>

<file path=ppt/theme/theme2.xml><?xml version="1.0" encoding="utf-8"?>
<a:theme xmlns:a="http://schemas.openxmlformats.org/drawingml/2006/main" name="Smith Theme Blu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9EC0CC30-5467-5F4A-BEFC-B400A349D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87609226EDB40BAEE40115FFBFFD5" ma:contentTypeVersion="8" ma:contentTypeDescription="Create a new document." ma:contentTypeScope="" ma:versionID="401207ec3ea6e8cf012a5b150d670bbd">
  <xsd:schema xmlns:xsd="http://www.w3.org/2001/XMLSchema" xmlns:xs="http://www.w3.org/2001/XMLSchema" xmlns:p="http://schemas.microsoft.com/office/2006/metadata/properties" xmlns:ns2="b86a5a38-0c8d-4051-95ff-c2ca07a0fa56" xmlns:ns3="e664cad2-9e7c-4c48-bfc0-a0750d388f90" targetNamespace="http://schemas.microsoft.com/office/2006/metadata/properties" ma:root="true" ma:fieldsID="8602a84cc1a4de36e70945cd1b2b5022" ns2:_="" ns3:_="">
    <xsd:import namespace="b86a5a38-0c8d-4051-95ff-c2ca07a0fa56"/>
    <xsd:import namespace="e664cad2-9e7c-4c48-bfc0-a0750d388f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a5a38-0c8d-4051-95ff-c2ca07a0fa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4cad2-9e7c-4c48-bfc0-a0750d388f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2AA8FF-14C7-491C-8388-05EF91687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6a5a38-0c8d-4051-95ff-c2ca07a0fa56"/>
    <ds:schemaRef ds:uri="e664cad2-9e7c-4c48-bfc0-a0750d388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069504-9FA5-4358-9D6B-10EDF739E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AE728F-CAFE-464A-9350-5A93DDF78236}">
  <ds:schemaRefs>
    <ds:schemaRef ds:uri="http://www.w3.org/XML/1998/namespace"/>
    <ds:schemaRef ds:uri="http://schemas.microsoft.com/office/infopath/2007/PartnerControls"/>
    <ds:schemaRef ds:uri="b86a5a38-0c8d-4051-95ff-c2ca07a0fa56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664cad2-9e7c-4c48-bfc0-a0750d388f9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387</Words>
  <Application>Microsoft Macintosh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</vt:lpstr>
      <vt:lpstr>Lato Black</vt:lpstr>
      <vt:lpstr>Smith Theme White</vt:lpstr>
      <vt:lpstr>Smith Theme Blue</vt:lpstr>
      <vt:lpstr>A Fine-grained Analysis on the Delays in Pull Requests of OSS Projects</vt:lpstr>
      <vt:lpstr>Pull Requests often got delayed in OSS projects.</vt:lpstr>
      <vt:lpstr>Delays could happen in different stages in the life of a PR</vt:lpstr>
      <vt:lpstr>Research Questions</vt:lpstr>
      <vt:lpstr>Data Collection</vt:lpstr>
      <vt:lpstr>References</vt:lpstr>
      <vt:lpstr>PowerPoint Presentation</vt:lpstr>
    </vt:vector>
  </TitlesOfParts>
  <Manager/>
  <Company>Smith School of Business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Kathryn Brohman</dc:creator>
  <cp:keywords/>
  <dc:description/>
  <cp:lastModifiedBy>Kazi Amit Hasan</cp:lastModifiedBy>
  <cp:revision>87</cp:revision>
  <dcterms:created xsi:type="dcterms:W3CDTF">2020-07-27T18:24:57Z</dcterms:created>
  <dcterms:modified xsi:type="dcterms:W3CDTF">2022-10-21T13:25:57Z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0x01010057787609226EDB40BAEE40115FFBFFD5</vt:lpwstr>
  </property>
  <property fmtid="{D5CDD505-2E9C-101B-9397-08002B2CF9AE}" pid="3" name="MediaServiceImageTags">
    <vt:lpwstr/>
  </property>
</Properties>
</file>