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3" r:id="rId5"/>
    <p:sldId id="261" r:id="rId6"/>
    <p:sldId id="264" r:id="rId7"/>
    <p:sldId id="265" r:id="rId8"/>
    <p:sldId id="272" r:id="rId9"/>
    <p:sldId id="267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EA9-F215-BC84-101C-E3741BB61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>
                <a:latin typeface="Elephant" panose="02020904090505020303" pitchFamily="18" charset="0"/>
                <a:cs typeface="Fb Spoiler Black" panose="02020503050405020304" pitchFamily="18" charset="-79"/>
              </a:rPr>
              <a:t>vitalSin</a:t>
            </a:r>
            <a:r>
              <a:rPr lang="en-US" dirty="0">
                <a:latin typeface="Elephant" panose="02020904090505020303" pitchFamily="18" charset="0"/>
                <a:cs typeface="Fb Spoiler Black" panose="02020503050405020304" pitchFamily="18" charset="-79"/>
              </a:rPr>
              <a:t>()</a:t>
            </a:r>
            <a:endParaRPr lang="LID4096" dirty="0">
              <a:latin typeface="Elephant" panose="02020904090505020303" pitchFamily="18" charset="0"/>
              <a:cs typeface="Fb Spoiler Black" panose="02020503050405020304" pitchFamily="18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66ACC-1FD1-6F2B-558F-E6FCE3F1F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 Black" panose="02020503050405020304" pitchFamily="18" charset="-79"/>
                <a:cs typeface="Fb Spoiler Black" panose="02020503050405020304" pitchFamily="18" charset="-79"/>
              </a:rPr>
              <a:t>אביזר חובה </a:t>
            </a:r>
            <a:r>
              <a:rPr lang="he-IL">
                <a:latin typeface="Fb Spoiler Black" panose="02020503050405020304" pitchFamily="18" charset="-79"/>
                <a:cs typeface="Fb Spoiler Black" panose="02020503050405020304" pitchFamily="18" charset="-79"/>
              </a:rPr>
              <a:t>לכל לוחם, </a:t>
            </a:r>
            <a:r>
              <a:rPr lang="he-IL" dirty="0">
                <a:latin typeface="Fb Spoiler Black" panose="02020503050405020304" pitchFamily="18" charset="-79"/>
                <a:cs typeface="Fb Spoiler Black" panose="02020503050405020304" pitchFamily="18" charset="-79"/>
              </a:rPr>
              <a:t>המבצע מעקב על תקינות הכח, גם ללא קשר ישיר עימו. מתן מענה טקטי ואסטרטגי, תרגילי ומבצעי לדרגת פיקוד של מ''פ ומעלה </a:t>
            </a:r>
            <a:endParaRPr lang="LID4096" dirty="0">
              <a:latin typeface="Fb Spoiler Black" panose="02020503050405020304" pitchFamily="18" charset="-79"/>
              <a:cs typeface="Fb Spoiler Black" panose="020205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63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409-04B2-3368-031D-BCA58E4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" panose="02020503050405020304" pitchFamily="18" charset="-79"/>
                <a:cs typeface="Fb Spoiler" panose="02020503050405020304" pitchFamily="18" charset="-79"/>
              </a:rPr>
              <a:t>מפרט מידות וחומרה לאב-טיפוס</a:t>
            </a:r>
            <a:endParaRPr lang="LID4096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3C4B154-0572-4C05-856A-B483E79E0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CHIP: ESP-32-WROOM-32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GPS : NEO-06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HEARTRATE : KYW-039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ANALOG TEMP :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ANALOG B.P. : POTENTIOMETER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SIZE : 20X20X10[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Fb Spoiler" panose="02020503050405020304" pitchFamily="18" charset="-79"/>
                      </a:rPr>
                      <m:t>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Fb Spoiler" panose="02020503050405020304" pitchFamily="18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Fb Spoiler" panose="02020503050405020304" pitchFamily="18" charset="-79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Fb Spoiler" panose="02020503050405020304" pitchFamily="18" charset="-79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] NON-RIGID</a:t>
                </a:r>
                <a:endParaRPr lang="he-IL" sz="2800" dirty="0">
                  <a:latin typeface="Elephant" panose="02020904090505020303" pitchFamily="18" charset="0"/>
                  <a:cs typeface="Fb Spoiler" panose="02020503050405020304" pitchFamily="18" charset="-79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3C4B154-0572-4C05-856A-B483E79E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65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409-04B2-3368-031D-BCA58E4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" panose="02020503050405020304" pitchFamily="18" charset="-79"/>
                <a:cs typeface="Fb Spoiler" panose="02020503050405020304" pitchFamily="18" charset="-79"/>
              </a:rPr>
              <a:t>מפרט מידות וחומרה למוצר</a:t>
            </a:r>
            <a:endParaRPr lang="LID4096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3C4B154-0572-4C05-856A-B483E79E0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CHIP: *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GPS : *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HEARTRATE : *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ANALOG TEMP : *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ANALOG B.P. : *</a:t>
                </a:r>
              </a:p>
              <a:p>
                <a:pPr algn="l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SIZE : RADIUS OF 4[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Fb Spoiler" panose="02020503050405020304" pitchFamily="18" charset="-79"/>
                      </a:rPr>
                      <m:t>𝐶𝑀</m:t>
                    </m:r>
                  </m:oMath>
                </a14:m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]X3[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Fb Spoiler" panose="02020503050405020304" pitchFamily="18" charset="-79"/>
                      </a:rPr>
                      <m:t>𝐶𝑀</m:t>
                    </m:r>
                  </m:oMath>
                </a14:m>
                <a:r>
                  <a:rPr lang="en-US" sz="2800" dirty="0">
                    <a:latin typeface="Elephant" panose="02020904090505020303" pitchFamily="18" charset="0"/>
                    <a:cs typeface="Fb Spoiler" panose="02020503050405020304" pitchFamily="18" charset="-79"/>
                  </a:rPr>
                  <a:t>] RIGID</a:t>
                </a:r>
                <a:endParaRPr lang="he-IL" sz="2800" dirty="0">
                  <a:latin typeface="Elephant" panose="02020904090505020303" pitchFamily="18" charset="0"/>
                  <a:cs typeface="Fb Spoiler" panose="02020503050405020304" pitchFamily="18" charset="-79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3C4B154-0572-4C05-856A-B483E79E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5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68D2DA-CBE0-F626-5E51-36898538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89" y="387627"/>
            <a:ext cx="7521623" cy="28326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EFC42-044D-96CD-38A5-AF9F858B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5" y="3429000"/>
            <a:ext cx="8282084" cy="253898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2932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409-04B2-3368-031D-BCA58E4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" panose="02020503050405020304" pitchFamily="18" charset="-79"/>
                <a:cs typeface="Fb Spoiler" panose="02020503050405020304" pitchFamily="18" charset="-79"/>
              </a:rPr>
              <a:t>ניטור סימנים חיוניים ללוחם – דופק, לחץ דם וטמפ'</a:t>
            </a:r>
            <a:endParaRPr lang="LID4096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2E88-4EAF-E9B7-0246-59D812AB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דופק – נתונים המעידים על עלייה או ירידה של דופק של הלוחם, מעבר לסף מסויים שייחשב כתקין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לחץ דם – נתונים המעידים על ירידה משמעותית בלחץ הדם, קשורים לאיבוד דם משמעותי של הלוחם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טמפרטורת גוף – נתונים המעידים על עלייה או ירידה חריגה בטמפרטורת הגוף של הלוחם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לחצן מצוקה לזמן חירום – סיבוב הכפתור יאפשר לחיצה עליו וישודר אות חירום ומצוקה</a:t>
            </a:r>
            <a:endParaRPr lang="LID4096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939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409-04B2-3368-031D-BCA58E4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" panose="02020503050405020304" pitchFamily="18" charset="-79"/>
                <a:cs typeface="Fb Spoiler" panose="02020503050405020304" pitchFamily="18" charset="-79"/>
              </a:rPr>
              <a:t>ניטור סימנים חיוניים ללוחם – דופק, לחץ דם וטמפ'</a:t>
            </a:r>
            <a:endParaRPr lang="LID4096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2E88-4EAF-E9B7-0246-59D812AB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דופק ולחץ דם יימדדו באמצעות רכיבים אופטיים אנלוגיים ודלי הספק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טמפרטורת גוף תימדד באמצעות רכיב אנלוגי גם היא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תתבצע המרה של המידע מאנלוגי לדיגיטלי</a:t>
            </a:r>
            <a:endParaRPr lang="LID4096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pic>
        <p:nvPicPr>
          <p:cNvPr id="1026" name="Picture 2" descr="Sensor Wiki: KY-039 Heartbeat Sensor - The Geek Pub">
            <a:extLst>
              <a:ext uri="{FF2B5EF4-FFF2-40B4-BE49-F238E27FC236}">
                <a16:creationId xmlns:a16="http://schemas.microsoft.com/office/drawing/2014/main" id="{CABBF83C-CD81-392A-F237-2A3278A1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60" y="3857414"/>
            <a:ext cx="1899920" cy="1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y Temperature sensor analog+digital at the right price @ Electrokit">
            <a:extLst>
              <a:ext uri="{FF2B5EF4-FFF2-40B4-BE49-F238E27FC236}">
                <a16:creationId xmlns:a16="http://schemas.microsoft.com/office/drawing/2014/main" id="{EC4104C8-4092-6AF7-B177-9265F579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93" y="402124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1E55C5-6AEA-0E1B-BDE8-BB46ABA2D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31" y="4121256"/>
            <a:ext cx="278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409-04B2-3368-031D-BCA58E4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" panose="02020503050405020304" pitchFamily="18" charset="-79"/>
                <a:cs typeface="Fb Spoiler" panose="02020503050405020304" pitchFamily="18" charset="-79"/>
              </a:rPr>
              <a:t>מעקב אחר מיקום הלוחם</a:t>
            </a:r>
            <a:endParaRPr lang="LID4096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2E88-4EAF-E9B7-0246-59D812AB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מיקום הלוחם ייתעדכן בצורה עקבית ורציפה במסך השו''ב של הפיקוד\חמ''ל.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מרחק העולה על רדיוס מסויים מצמד הברזל של הלוחם, ילווה בהתראה בעדיפות גבוהה לפיקוד.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כל חריגה במיקום הלוחמים מאיזור הלחימה המצופה, תלווה בהתראה בעדיפות גבוהה לפיקוד.</a:t>
            </a:r>
          </a:p>
        </p:txBody>
      </p:sp>
    </p:spTree>
    <p:extLst>
      <p:ext uri="{BB962C8B-B14F-4D97-AF65-F5344CB8AC3E}">
        <p14:creationId xmlns:p14="http://schemas.microsoft.com/office/powerpoint/2010/main" val="15173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409-04B2-3368-031D-BCA58E4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" panose="02020503050405020304" pitchFamily="18" charset="-79"/>
                <a:cs typeface="Fb Spoiler" panose="02020503050405020304" pitchFamily="18" charset="-79"/>
              </a:rPr>
              <a:t>מעקב אחר מיקום הלוחם</a:t>
            </a:r>
            <a:endParaRPr lang="LID4096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2E88-4EAF-E9B7-0246-59D812AB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מיקום יינתן ע''י רכיב תקשורת לוויני באינטגרציה עם רכיבים נוספים של בקרה, תקשורת וכד' רלוונטיים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המרחק בין נקודה אחת לנקודה שנייה במרחב יחושב דרך שיקולים טריגונטמוריים במערכת קוארדינטות כדורית </a:t>
            </a:r>
            <a:r>
              <a:rPr lang="en-US" sz="2800" dirty="0">
                <a:cs typeface="Fb Spoiler" panose="02020503050405020304" pitchFamily="18" charset="-79"/>
              </a:rPr>
              <a:t>WGS84</a:t>
            </a: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  <a:p>
            <a:pPr algn="r" rtl="1">
              <a:buFont typeface="Wingdings" panose="05000000000000000000" pitchFamily="2" charset="2"/>
              <a:buChar char="§"/>
            </a:pP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pic>
        <p:nvPicPr>
          <p:cNvPr id="4" name="Picture 6" descr="NEO 6 M TTL GPS Module -">
            <a:extLst>
              <a:ext uri="{FF2B5EF4-FFF2-40B4-BE49-F238E27FC236}">
                <a16:creationId xmlns:a16="http://schemas.microsoft.com/office/drawing/2014/main" id="{F9AC4B5E-D8C8-476A-CAB6-025DD016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4" y="3644053"/>
            <a:ext cx="3429281" cy="257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7086C-1C51-4727-55D3-FA77AC035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7" y="4081993"/>
            <a:ext cx="2409825" cy="1895475"/>
          </a:xfrm>
          <a:prstGeom prst="rect">
            <a:avLst/>
          </a:prstGeom>
        </p:spPr>
      </p:pic>
      <p:pic>
        <p:nvPicPr>
          <p:cNvPr id="2050" name="Picture 2" descr="Spherical Coordinates -- from Wolfram MathWorld">
            <a:extLst>
              <a:ext uri="{FF2B5EF4-FFF2-40B4-BE49-F238E27FC236}">
                <a16:creationId xmlns:a16="http://schemas.microsoft.com/office/drawing/2014/main" id="{3E863D56-464F-EEAE-B5E3-9736359D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94" y="3925994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2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409-04B2-3368-031D-BCA58E4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" panose="02020503050405020304" pitchFamily="18" charset="-79"/>
                <a:cs typeface="Fb Spoiler" panose="02020503050405020304" pitchFamily="18" charset="-79"/>
              </a:rPr>
              <a:t>יתרונות</a:t>
            </a:r>
            <a:endParaRPr lang="LID4096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2E88-4EAF-E9B7-0246-59D812AB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410" y="1815917"/>
            <a:ext cx="5059680" cy="4023360"/>
          </a:xfrm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  <a:p>
            <a:pPr algn="r" rt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אמינות ועמידות הרכיב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  <a:p>
            <a:pPr algn="r" rt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התאמת מסך שו''ב נפרד עבור כל מפקד נפרד בכוח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  <a:p>
            <a:pPr algn="r" rt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הצפנה של אמצעי התקשורת המשמשים את הרכיב</a:t>
            </a:r>
          </a:p>
          <a:p>
            <a:pPr algn="r" rt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E42D35-C4E5-D7C5-8784-D5C762E6B149}"/>
              </a:ext>
            </a:extLst>
          </p:cNvPr>
          <p:cNvSpPr txBox="1">
            <a:spLocks/>
          </p:cNvSpPr>
          <p:nvPr/>
        </p:nvSpPr>
        <p:spPr>
          <a:xfrm>
            <a:off x="2876385" y="1815917"/>
            <a:ext cx="827863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Clr>
                <a:srgbClr val="00B050"/>
              </a:buClr>
              <a:buNone/>
            </a:pPr>
            <a:r>
              <a:rPr lang="he-IL" sz="2800" b="1" dirty="0">
                <a:latin typeface="Fb Spoiler" panose="02020503050405020304" pitchFamily="18" charset="-79"/>
                <a:cs typeface="Fb Spoiler" panose="02020503050405020304" pitchFamily="18" charset="-79"/>
              </a:rPr>
              <a:t>					לוגיסטי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ייצור המוני מהיר בעלות נמוכה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				        </a:t>
            </a:r>
            <a:r>
              <a:rPr lang="he-IL" sz="2800" b="1" dirty="0">
                <a:latin typeface="Fb Spoiler" panose="02020503050405020304" pitchFamily="18" charset="-79"/>
                <a:cs typeface="Fb Spoiler" panose="02020503050405020304" pitchFamily="18" charset="-79"/>
              </a:rPr>
              <a:t>טקטי - אסטרטגי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מעקב עקבי ורציף אחר התנהלות הכוח; 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תמונת 'מאקרו' שלמה של שדה הקרב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					</a:t>
            </a:r>
            <a:r>
              <a:rPr lang="he-IL" sz="2800" b="1" dirty="0">
                <a:latin typeface="Fb Spoiler" panose="02020503050405020304" pitchFamily="18" charset="-79"/>
                <a:cs typeface="Fb Spoiler" panose="02020503050405020304" pitchFamily="18" charset="-79"/>
              </a:rPr>
              <a:t>בטיחותי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אין פער בטיחותי שקיים ברכיב, או 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בשימוש בו</a:t>
            </a:r>
          </a:p>
          <a:p>
            <a:pPr algn="r" rt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  <a:p>
            <a:pPr algn="r" rt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132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409-04B2-3368-031D-BCA58E4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" panose="02020503050405020304" pitchFamily="18" charset="-79"/>
                <a:cs typeface="Fb Spoiler" panose="02020503050405020304" pitchFamily="18" charset="-79"/>
              </a:rPr>
              <a:t>יתרונות</a:t>
            </a:r>
            <a:endParaRPr lang="LID4096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E42D35-C4E5-D7C5-8784-D5C762E6B149}"/>
              </a:ext>
            </a:extLst>
          </p:cNvPr>
          <p:cNvSpPr txBox="1">
            <a:spLocks/>
          </p:cNvSpPr>
          <p:nvPr/>
        </p:nvSpPr>
        <p:spPr>
          <a:xfrm>
            <a:off x="2876385" y="1815917"/>
            <a:ext cx="827863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Clr>
                <a:srgbClr val="00B050"/>
              </a:buClr>
              <a:buNone/>
            </a:pPr>
            <a:r>
              <a:rPr lang="he-IL" sz="2800" b="1" dirty="0">
                <a:latin typeface="Fb Spoiler" panose="02020503050405020304" pitchFamily="18" charset="-79"/>
                <a:cs typeface="Fb Spoiler" panose="02020503050405020304" pitchFamily="18" charset="-79"/>
              </a:rPr>
              <a:t>					לוגיסטי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ייצור המוני מהיר בעלות נמוכה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				        </a:t>
            </a:r>
            <a:r>
              <a:rPr lang="he-IL" sz="2800" b="1" dirty="0">
                <a:latin typeface="Fb Spoiler" panose="02020503050405020304" pitchFamily="18" charset="-79"/>
                <a:cs typeface="Fb Spoiler" panose="02020503050405020304" pitchFamily="18" charset="-79"/>
              </a:rPr>
              <a:t>טקטי - אסטרטגי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מעקב עקבי ורציף אחר התנהלות הכוח; 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תמונת 'מאקרו' שלמה של שדה הקרב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					</a:t>
            </a:r>
            <a:r>
              <a:rPr lang="he-IL" sz="2800" b="1" dirty="0">
                <a:latin typeface="Fb Spoiler" panose="02020503050405020304" pitchFamily="18" charset="-79"/>
                <a:cs typeface="Fb Spoiler" panose="02020503050405020304" pitchFamily="18" charset="-79"/>
              </a:rPr>
              <a:t>בטיחותי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אין פער בטיחותי שקיים ברכיב, או </a:t>
            </a:r>
            <a:br>
              <a:rPr lang="en-US" sz="2800" dirty="0">
                <a:latin typeface="Fb Spoiler" panose="02020503050405020304" pitchFamily="18" charset="-79"/>
                <a:cs typeface="Fb Spoiler" panose="02020503050405020304" pitchFamily="18" charset="-79"/>
              </a:rPr>
            </a:b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בשימוש בו</a:t>
            </a:r>
          </a:p>
          <a:p>
            <a:pPr algn="r" rt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  <a:p>
            <a:pPr algn="r" rt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he-IL" sz="2800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029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409-04B2-3368-031D-BCA58E4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Fb Spoiler" panose="02020503050405020304" pitchFamily="18" charset="-79"/>
                <a:cs typeface="Fb Spoiler" panose="02020503050405020304" pitchFamily="18" charset="-79"/>
              </a:rPr>
              <a:t>השוואה למוצרים קיימים</a:t>
            </a:r>
            <a:endParaRPr lang="LID4096" dirty="0">
              <a:latin typeface="Fb Spoiler" panose="02020503050405020304" pitchFamily="18" charset="-79"/>
              <a:cs typeface="Fb Spoiler" panose="02020503050405020304" pitchFamily="18" charset="-79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C4B154-0572-4C05-856A-B483E79E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תקשורת לווינית ורדיו, אמינה ומדוייקת יותר מסוג התקשורת ברכיבים הנפוצים בצה''ל בהקשר זה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חומרה בסיסית המאפשרת אורך זמן של שימוש במוצר ללא החלפת סוללה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הרכיב קל ביותר לתפעול המשתמש בקצה, מצריך לחיצת כפתור בלבד</a:t>
            </a:r>
          </a:p>
          <a:p>
            <a:pPr algn="r" rt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sz="2800" dirty="0">
                <a:latin typeface="Fb Spoiler" panose="02020503050405020304" pitchFamily="18" charset="-79"/>
                <a:cs typeface="Fb Spoiler" panose="02020503050405020304" pitchFamily="18" charset="-79"/>
              </a:rPr>
              <a:t>ניתן למודולוציה ולאדפטציה עבור צרכי יחידות\לחימה שונים בפשטות</a:t>
            </a:r>
          </a:p>
        </p:txBody>
      </p:sp>
    </p:spTree>
    <p:extLst>
      <p:ext uri="{BB962C8B-B14F-4D97-AF65-F5344CB8AC3E}">
        <p14:creationId xmlns:p14="http://schemas.microsoft.com/office/powerpoint/2010/main" val="2423955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614</TotalTime>
  <Words>479</Words>
  <Application>Microsoft Office PowerPoint</Application>
  <PresentationFormat>Widescreen</PresentationFormat>
  <Paragraphs>51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Elephant</vt:lpstr>
      <vt:lpstr>Fb Spoiler</vt:lpstr>
      <vt:lpstr>Fb Spoiler Black</vt:lpstr>
      <vt:lpstr>Wingdings</vt:lpstr>
      <vt:lpstr>Retrospect</vt:lpstr>
      <vt:lpstr>vitalSin()</vt:lpstr>
      <vt:lpstr>PowerPoint Presentation</vt:lpstr>
      <vt:lpstr>ניטור סימנים חיוניים ללוחם – דופק, לחץ דם וטמפ'</vt:lpstr>
      <vt:lpstr>ניטור סימנים חיוניים ללוחם – דופק, לחץ דם וטמפ'</vt:lpstr>
      <vt:lpstr>מעקב אחר מיקום הלוחם</vt:lpstr>
      <vt:lpstr>מעקב אחר מיקום הלוחם</vt:lpstr>
      <vt:lpstr>יתרונות</vt:lpstr>
      <vt:lpstr>יתרונות</vt:lpstr>
      <vt:lpstr>השוואה למוצרים קיימים</vt:lpstr>
      <vt:lpstr>מפרט מידות וחומרה לאב-טיפוס</vt:lpstr>
      <vt:lpstr>מפרט מידות וחומרה למוצר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חיישן מצוקה לחייל</dc:title>
  <dc:creator>Amit Rubin</dc:creator>
  <cp:lastModifiedBy>Amit Rubin</cp:lastModifiedBy>
  <cp:revision>10</cp:revision>
  <dcterms:created xsi:type="dcterms:W3CDTF">2023-06-08T11:33:03Z</dcterms:created>
  <dcterms:modified xsi:type="dcterms:W3CDTF">2023-06-09T07:00:14Z</dcterms:modified>
</cp:coreProperties>
</file>