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97C2A7-7EBD-4434-8D14-F6695C9FB103}"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3E622F-F70C-470E-914D-06E40CF9080E}" type="slidenum">
              <a:rPr lang="en-IN" smtClean="0"/>
              <a:t>‹#›</a:t>
            </a:fld>
            <a:endParaRPr lang="en-IN"/>
          </a:p>
        </p:txBody>
      </p:sp>
    </p:spTree>
    <p:extLst>
      <p:ext uri="{BB962C8B-B14F-4D97-AF65-F5344CB8AC3E}">
        <p14:creationId xmlns:p14="http://schemas.microsoft.com/office/powerpoint/2010/main" val="406182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97C2A7-7EBD-4434-8D14-F6695C9FB103}"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3E622F-F70C-470E-914D-06E40CF9080E}" type="slidenum">
              <a:rPr lang="en-IN" smtClean="0"/>
              <a:t>‹#›</a:t>
            </a:fld>
            <a:endParaRPr lang="en-IN"/>
          </a:p>
        </p:txBody>
      </p:sp>
    </p:spTree>
    <p:extLst>
      <p:ext uri="{BB962C8B-B14F-4D97-AF65-F5344CB8AC3E}">
        <p14:creationId xmlns:p14="http://schemas.microsoft.com/office/powerpoint/2010/main" val="1786346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97C2A7-7EBD-4434-8D14-F6695C9FB103}"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3E622F-F70C-470E-914D-06E40CF9080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41136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97C2A7-7EBD-4434-8D14-F6695C9FB103}"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3E622F-F70C-470E-914D-06E40CF9080E}" type="slidenum">
              <a:rPr lang="en-IN" smtClean="0"/>
              <a:t>‹#›</a:t>
            </a:fld>
            <a:endParaRPr lang="en-IN"/>
          </a:p>
        </p:txBody>
      </p:sp>
    </p:spTree>
    <p:extLst>
      <p:ext uri="{BB962C8B-B14F-4D97-AF65-F5344CB8AC3E}">
        <p14:creationId xmlns:p14="http://schemas.microsoft.com/office/powerpoint/2010/main" val="462916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97C2A7-7EBD-4434-8D14-F6695C9FB103}"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3E622F-F70C-470E-914D-06E40CF9080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9977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97C2A7-7EBD-4434-8D14-F6695C9FB103}"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3E622F-F70C-470E-914D-06E40CF9080E}" type="slidenum">
              <a:rPr lang="en-IN" smtClean="0"/>
              <a:t>‹#›</a:t>
            </a:fld>
            <a:endParaRPr lang="en-IN"/>
          </a:p>
        </p:txBody>
      </p:sp>
    </p:spTree>
    <p:extLst>
      <p:ext uri="{BB962C8B-B14F-4D97-AF65-F5344CB8AC3E}">
        <p14:creationId xmlns:p14="http://schemas.microsoft.com/office/powerpoint/2010/main" val="4148901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97C2A7-7EBD-4434-8D14-F6695C9FB103}"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3E622F-F70C-470E-914D-06E40CF9080E}" type="slidenum">
              <a:rPr lang="en-IN" smtClean="0"/>
              <a:t>‹#›</a:t>
            </a:fld>
            <a:endParaRPr lang="en-IN"/>
          </a:p>
        </p:txBody>
      </p:sp>
    </p:spTree>
    <p:extLst>
      <p:ext uri="{BB962C8B-B14F-4D97-AF65-F5344CB8AC3E}">
        <p14:creationId xmlns:p14="http://schemas.microsoft.com/office/powerpoint/2010/main" val="3277526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97C2A7-7EBD-4434-8D14-F6695C9FB103}"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3E622F-F70C-470E-914D-06E40CF9080E}" type="slidenum">
              <a:rPr lang="en-IN" smtClean="0"/>
              <a:t>‹#›</a:t>
            </a:fld>
            <a:endParaRPr lang="en-IN"/>
          </a:p>
        </p:txBody>
      </p:sp>
    </p:spTree>
    <p:extLst>
      <p:ext uri="{BB962C8B-B14F-4D97-AF65-F5344CB8AC3E}">
        <p14:creationId xmlns:p14="http://schemas.microsoft.com/office/powerpoint/2010/main" val="3419350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97C2A7-7EBD-4434-8D14-F6695C9FB103}"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3E622F-F70C-470E-914D-06E40CF9080E}" type="slidenum">
              <a:rPr lang="en-IN" smtClean="0"/>
              <a:t>‹#›</a:t>
            </a:fld>
            <a:endParaRPr lang="en-IN"/>
          </a:p>
        </p:txBody>
      </p:sp>
    </p:spTree>
    <p:extLst>
      <p:ext uri="{BB962C8B-B14F-4D97-AF65-F5344CB8AC3E}">
        <p14:creationId xmlns:p14="http://schemas.microsoft.com/office/powerpoint/2010/main" val="1642266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97C2A7-7EBD-4434-8D14-F6695C9FB103}"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3E622F-F70C-470E-914D-06E40CF9080E}" type="slidenum">
              <a:rPr lang="en-IN" smtClean="0"/>
              <a:t>‹#›</a:t>
            </a:fld>
            <a:endParaRPr lang="en-IN"/>
          </a:p>
        </p:txBody>
      </p:sp>
    </p:spTree>
    <p:extLst>
      <p:ext uri="{BB962C8B-B14F-4D97-AF65-F5344CB8AC3E}">
        <p14:creationId xmlns:p14="http://schemas.microsoft.com/office/powerpoint/2010/main" val="2614243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97C2A7-7EBD-4434-8D14-F6695C9FB103}"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3E622F-F70C-470E-914D-06E40CF9080E}" type="slidenum">
              <a:rPr lang="en-IN" smtClean="0"/>
              <a:t>‹#›</a:t>
            </a:fld>
            <a:endParaRPr lang="en-IN"/>
          </a:p>
        </p:txBody>
      </p:sp>
    </p:spTree>
    <p:extLst>
      <p:ext uri="{BB962C8B-B14F-4D97-AF65-F5344CB8AC3E}">
        <p14:creationId xmlns:p14="http://schemas.microsoft.com/office/powerpoint/2010/main" val="150943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97C2A7-7EBD-4434-8D14-F6695C9FB103}" type="datetimeFigureOut">
              <a:rPr lang="en-IN" smtClean="0"/>
              <a:t>25-09-2020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3E622F-F70C-470E-914D-06E40CF9080E}" type="slidenum">
              <a:rPr lang="en-IN" smtClean="0"/>
              <a:t>‹#›</a:t>
            </a:fld>
            <a:endParaRPr lang="en-IN"/>
          </a:p>
        </p:txBody>
      </p:sp>
    </p:spTree>
    <p:extLst>
      <p:ext uri="{BB962C8B-B14F-4D97-AF65-F5344CB8AC3E}">
        <p14:creationId xmlns:p14="http://schemas.microsoft.com/office/powerpoint/2010/main" val="188205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97C2A7-7EBD-4434-8D14-F6695C9FB103}" type="datetimeFigureOut">
              <a:rPr lang="en-IN" smtClean="0"/>
              <a:t>25-09-2020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3E622F-F70C-470E-914D-06E40CF9080E}" type="slidenum">
              <a:rPr lang="en-IN" smtClean="0"/>
              <a:t>‹#›</a:t>
            </a:fld>
            <a:endParaRPr lang="en-IN"/>
          </a:p>
        </p:txBody>
      </p:sp>
    </p:spTree>
    <p:extLst>
      <p:ext uri="{BB962C8B-B14F-4D97-AF65-F5344CB8AC3E}">
        <p14:creationId xmlns:p14="http://schemas.microsoft.com/office/powerpoint/2010/main" val="2464729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7C2A7-7EBD-4434-8D14-F6695C9FB103}" type="datetimeFigureOut">
              <a:rPr lang="en-IN" smtClean="0"/>
              <a:t>25-09-2020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3E622F-F70C-470E-914D-06E40CF9080E}" type="slidenum">
              <a:rPr lang="en-IN" smtClean="0"/>
              <a:t>‹#›</a:t>
            </a:fld>
            <a:endParaRPr lang="en-IN"/>
          </a:p>
        </p:txBody>
      </p:sp>
    </p:spTree>
    <p:extLst>
      <p:ext uri="{BB962C8B-B14F-4D97-AF65-F5344CB8AC3E}">
        <p14:creationId xmlns:p14="http://schemas.microsoft.com/office/powerpoint/2010/main" val="250461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97C2A7-7EBD-4434-8D14-F6695C9FB103}"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3E622F-F70C-470E-914D-06E40CF9080E}" type="slidenum">
              <a:rPr lang="en-IN" smtClean="0"/>
              <a:t>‹#›</a:t>
            </a:fld>
            <a:endParaRPr lang="en-IN"/>
          </a:p>
        </p:txBody>
      </p:sp>
    </p:spTree>
    <p:extLst>
      <p:ext uri="{BB962C8B-B14F-4D97-AF65-F5344CB8AC3E}">
        <p14:creationId xmlns:p14="http://schemas.microsoft.com/office/powerpoint/2010/main" val="2034022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97C2A7-7EBD-4434-8D14-F6695C9FB103}"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3E622F-F70C-470E-914D-06E40CF9080E}" type="slidenum">
              <a:rPr lang="en-IN" smtClean="0"/>
              <a:t>‹#›</a:t>
            </a:fld>
            <a:endParaRPr lang="en-IN"/>
          </a:p>
        </p:txBody>
      </p:sp>
    </p:spTree>
    <p:extLst>
      <p:ext uri="{BB962C8B-B14F-4D97-AF65-F5344CB8AC3E}">
        <p14:creationId xmlns:p14="http://schemas.microsoft.com/office/powerpoint/2010/main" val="3969297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E97C2A7-7EBD-4434-8D14-F6695C9FB103}" type="datetimeFigureOut">
              <a:rPr lang="en-IN" smtClean="0"/>
              <a:t>25-09-2020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3E622F-F70C-470E-914D-06E40CF9080E}" type="slidenum">
              <a:rPr lang="en-IN" smtClean="0"/>
              <a:t>‹#›</a:t>
            </a:fld>
            <a:endParaRPr lang="en-IN"/>
          </a:p>
        </p:txBody>
      </p:sp>
    </p:spTree>
    <p:extLst>
      <p:ext uri="{BB962C8B-B14F-4D97-AF65-F5344CB8AC3E}">
        <p14:creationId xmlns:p14="http://schemas.microsoft.com/office/powerpoint/2010/main" val="424995740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ambilidn/covid19-dataset-india?select=State-wise+statistics.xls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B51E09-56EF-4003-BD2B-CD5E6AE031A8}"/>
              </a:ext>
            </a:extLst>
          </p:cNvPr>
          <p:cNvSpPr>
            <a:spLocks noGrp="1"/>
          </p:cNvSpPr>
          <p:nvPr>
            <p:ph type="ctrTitle"/>
          </p:nvPr>
        </p:nvSpPr>
        <p:spPr>
          <a:xfrm>
            <a:off x="1253067" y="1160865"/>
            <a:ext cx="7766936" cy="1646302"/>
          </a:xfrm>
        </p:spPr>
        <p:txBody>
          <a:bodyPr/>
          <a:lstStyle/>
          <a:p>
            <a:pPr algn="ctr"/>
            <a:r>
              <a:rPr lang="en-IN" dirty="0">
                <a:solidFill>
                  <a:schemeClr val="accent4"/>
                </a:solidFill>
                <a:latin typeface="Arial Black" panose="020B0A04020102020204" pitchFamily="34" charset="0"/>
              </a:rPr>
              <a:t>COVID-19 ANALYSIS IN INDIA</a:t>
            </a:r>
          </a:p>
        </p:txBody>
      </p:sp>
      <p:sp>
        <p:nvSpPr>
          <p:cNvPr id="5" name="Subtitle 4">
            <a:extLst>
              <a:ext uri="{FF2B5EF4-FFF2-40B4-BE49-F238E27FC236}">
                <a16:creationId xmlns:a16="http://schemas.microsoft.com/office/drawing/2014/main" id="{91BEF4FE-4E94-4EE3-A5B2-7515C44310EB}"/>
              </a:ext>
            </a:extLst>
          </p:cNvPr>
          <p:cNvSpPr>
            <a:spLocks noGrp="1"/>
          </p:cNvSpPr>
          <p:nvPr>
            <p:ph type="subTitle" idx="1"/>
          </p:nvPr>
        </p:nvSpPr>
        <p:spPr>
          <a:xfrm>
            <a:off x="6617547" y="3939073"/>
            <a:ext cx="3511973" cy="1096899"/>
          </a:xfrm>
        </p:spPr>
        <p:txBody>
          <a:bodyPr>
            <a:normAutofit/>
          </a:bodyPr>
          <a:lstStyle/>
          <a:p>
            <a:pPr algn="l"/>
            <a:r>
              <a:rPr lang="en-IN" sz="2000" b="1" dirty="0">
                <a:solidFill>
                  <a:srgbClr val="C00000"/>
                </a:solidFill>
                <a:latin typeface="Arial Black" panose="020B0A04020102020204" pitchFamily="34" charset="0"/>
              </a:rPr>
              <a:t>Submitted By –</a:t>
            </a:r>
          </a:p>
          <a:p>
            <a:pPr algn="l"/>
            <a:r>
              <a:rPr lang="en-IN" sz="2000" b="1" dirty="0">
                <a:solidFill>
                  <a:srgbClr val="C00000"/>
                </a:solidFill>
                <a:latin typeface="Arial Black" panose="020B0A04020102020204" pitchFamily="34" charset="0"/>
              </a:rPr>
              <a:t>Amit Ramesh Jaiswal</a:t>
            </a:r>
          </a:p>
        </p:txBody>
      </p:sp>
    </p:spTree>
    <p:extLst>
      <p:ext uri="{BB962C8B-B14F-4D97-AF65-F5344CB8AC3E}">
        <p14:creationId xmlns:p14="http://schemas.microsoft.com/office/powerpoint/2010/main" val="1147674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9B781F-1984-4991-9295-A8F46CF35482}"/>
              </a:ext>
            </a:extLst>
          </p:cNvPr>
          <p:cNvSpPr>
            <a:spLocks noGrp="1"/>
          </p:cNvSpPr>
          <p:nvPr>
            <p:ph idx="1"/>
          </p:nvPr>
        </p:nvSpPr>
        <p:spPr>
          <a:xfrm>
            <a:off x="250614" y="179389"/>
            <a:ext cx="4778586" cy="6770051"/>
          </a:xfrm>
        </p:spPr>
        <p:txBody>
          <a:bodyPr>
            <a:normAutofit/>
          </a:bodyPr>
          <a:lstStyle/>
          <a:p>
            <a:pPr marL="0" indent="0">
              <a:buNone/>
            </a:pPr>
            <a:r>
              <a:rPr lang="en-IN" sz="1800" dirty="0">
                <a:solidFill>
                  <a:srgbClr val="00B0F0"/>
                </a:solidFill>
                <a:latin typeface="Arial Black" panose="020B0A04020102020204" pitchFamily="34" charset="0"/>
              </a:rPr>
              <a:t>Objective – 5</a:t>
            </a:r>
          </a:p>
          <a:p>
            <a:pPr marL="0" indent="0">
              <a:buNone/>
            </a:pPr>
            <a:r>
              <a:rPr lang="en-US" sz="2400" i="0" dirty="0">
                <a:effectLst/>
                <a:latin typeface="Arial Black" panose="020B0A04020102020204" pitchFamily="34" charset="0"/>
              </a:rPr>
              <a:t>State –District wise count of confirmed, Active, Recovered, Deceased cases</a:t>
            </a:r>
          </a:p>
          <a:p>
            <a:pPr marL="0" indent="0">
              <a:buNone/>
            </a:pPr>
            <a:r>
              <a:rPr lang="en-US" sz="2400" b="1" dirty="0">
                <a:solidFill>
                  <a:srgbClr val="C00000"/>
                </a:solidFill>
                <a:latin typeface="Arial Black" panose="020B0A04020102020204" pitchFamily="34" charset="0"/>
              </a:rPr>
              <a:t>Result:</a:t>
            </a:r>
          </a:p>
          <a:p>
            <a:pPr marL="0" indent="0">
              <a:buNone/>
            </a:pPr>
            <a:r>
              <a:rPr lang="en-US" sz="2400" b="0" i="0" dirty="0">
                <a:solidFill>
                  <a:srgbClr val="C00000"/>
                </a:solidFill>
                <a:effectLst/>
                <a:latin typeface="Arial Black" panose="020B0A04020102020204" pitchFamily="34" charset="0"/>
              </a:rPr>
              <a:t>Worst affected states at states are Maharashtra and Gujrat more than 1000 cases are reported in month of April</a:t>
            </a:r>
            <a:r>
              <a:rPr lang="en-US" sz="2400" dirty="0">
                <a:solidFill>
                  <a:srgbClr val="C00000"/>
                </a:solidFill>
                <a:latin typeface="Arial Black" panose="020B0A04020102020204" pitchFamily="34" charset="0"/>
              </a:rPr>
              <a:t> and in </a:t>
            </a:r>
            <a:r>
              <a:rPr lang="en-US" sz="2400" dirty="0" err="1">
                <a:solidFill>
                  <a:srgbClr val="C00000"/>
                </a:solidFill>
                <a:latin typeface="Arial Black" panose="020B0A04020102020204" pitchFamily="34" charset="0"/>
              </a:rPr>
              <a:t>Maharshtra</a:t>
            </a:r>
            <a:r>
              <a:rPr lang="en-US" sz="2400" dirty="0">
                <a:solidFill>
                  <a:srgbClr val="C00000"/>
                </a:solidFill>
                <a:latin typeface="Arial Black" panose="020B0A04020102020204" pitchFamily="34" charset="0"/>
              </a:rPr>
              <a:t> state this are some district are mostly affected – Mumbai, Pune, Thane, Palghar and in Gujrat –Ahmedabad, Surat, </a:t>
            </a:r>
            <a:r>
              <a:rPr lang="en-US" sz="2400" dirty="0" err="1">
                <a:solidFill>
                  <a:srgbClr val="C00000"/>
                </a:solidFill>
                <a:latin typeface="Arial Black" panose="020B0A04020102020204" pitchFamily="34" charset="0"/>
              </a:rPr>
              <a:t>vadodara</a:t>
            </a:r>
            <a:endParaRPr lang="en-US" sz="2400" b="0" i="0" dirty="0">
              <a:solidFill>
                <a:srgbClr val="C00000"/>
              </a:solidFill>
              <a:effectLst/>
              <a:latin typeface="Arial Black" panose="020B0A04020102020204" pitchFamily="34" charset="0"/>
            </a:endParaRPr>
          </a:p>
          <a:p>
            <a:endParaRPr lang="en-IN" dirty="0"/>
          </a:p>
        </p:txBody>
      </p:sp>
      <p:pic>
        <p:nvPicPr>
          <p:cNvPr id="5" name="Picture 4">
            <a:extLst>
              <a:ext uri="{FF2B5EF4-FFF2-40B4-BE49-F238E27FC236}">
                <a16:creationId xmlns:a16="http://schemas.microsoft.com/office/drawing/2014/main" id="{7829EC7A-502D-4920-BB74-622E7D1492EF}"/>
              </a:ext>
            </a:extLst>
          </p:cNvPr>
          <p:cNvPicPr>
            <a:picLocks noChangeAspect="1"/>
          </p:cNvPicPr>
          <p:nvPr/>
        </p:nvPicPr>
        <p:blipFill rotWithShape="1">
          <a:blip r:embed="rId2">
            <a:extLst>
              <a:ext uri="{28A0092B-C50C-407E-A947-70E740481C1C}">
                <a14:useLocalDpi xmlns:a14="http://schemas.microsoft.com/office/drawing/2010/main" val="0"/>
              </a:ext>
            </a:extLst>
          </a:blip>
          <a:srcRect l="28750" t="19704" r="13333" b="12445"/>
          <a:stretch/>
        </p:blipFill>
        <p:spPr>
          <a:xfrm>
            <a:off x="5130800" y="0"/>
            <a:ext cx="7061200" cy="6858000"/>
          </a:xfrm>
          <a:prstGeom prst="rect">
            <a:avLst/>
          </a:prstGeom>
        </p:spPr>
      </p:pic>
    </p:spTree>
    <p:extLst>
      <p:ext uri="{BB962C8B-B14F-4D97-AF65-F5344CB8AC3E}">
        <p14:creationId xmlns:p14="http://schemas.microsoft.com/office/powerpoint/2010/main" val="1863695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FE445-DADC-4D7E-ACBA-B045B0721E49}"/>
              </a:ext>
            </a:extLst>
          </p:cNvPr>
          <p:cNvSpPr>
            <a:spLocks noGrp="1"/>
          </p:cNvSpPr>
          <p:nvPr>
            <p:ph idx="1"/>
          </p:nvPr>
        </p:nvSpPr>
        <p:spPr>
          <a:xfrm>
            <a:off x="4568614" y="0"/>
            <a:ext cx="3244426" cy="562291"/>
          </a:xfrm>
        </p:spPr>
        <p:txBody>
          <a:bodyPr>
            <a:noAutofit/>
          </a:bodyPr>
          <a:lstStyle/>
          <a:p>
            <a:pPr marL="0" indent="0">
              <a:buNone/>
            </a:pPr>
            <a:r>
              <a:rPr lang="en-IN" sz="2800" b="1" dirty="0">
                <a:solidFill>
                  <a:srgbClr val="00B0F0"/>
                </a:solidFill>
                <a:latin typeface="Arial Black" panose="020B0A04020102020204" pitchFamily="34" charset="0"/>
              </a:rPr>
              <a:t>Dashboard</a:t>
            </a:r>
          </a:p>
        </p:txBody>
      </p:sp>
      <p:pic>
        <p:nvPicPr>
          <p:cNvPr id="5" name="Picture 4">
            <a:extLst>
              <a:ext uri="{FF2B5EF4-FFF2-40B4-BE49-F238E27FC236}">
                <a16:creationId xmlns:a16="http://schemas.microsoft.com/office/drawing/2014/main" id="{51FC36D7-70AA-4513-A5E6-1383F3BB1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0400"/>
            <a:ext cx="12192000" cy="6197600"/>
          </a:xfrm>
          <a:prstGeom prst="rect">
            <a:avLst/>
          </a:prstGeom>
        </p:spPr>
      </p:pic>
    </p:spTree>
    <p:extLst>
      <p:ext uri="{BB962C8B-B14F-4D97-AF65-F5344CB8AC3E}">
        <p14:creationId xmlns:p14="http://schemas.microsoft.com/office/powerpoint/2010/main" val="270785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AF05B5-6E08-4C3D-A3B8-4CC63A021F18}"/>
              </a:ext>
            </a:extLst>
          </p:cNvPr>
          <p:cNvSpPr>
            <a:spLocks noGrp="1"/>
          </p:cNvSpPr>
          <p:nvPr>
            <p:ph idx="1"/>
          </p:nvPr>
        </p:nvSpPr>
        <p:spPr>
          <a:xfrm>
            <a:off x="128694" y="0"/>
            <a:ext cx="11179386" cy="6858000"/>
          </a:xfrm>
        </p:spPr>
        <p:txBody>
          <a:bodyPr>
            <a:normAutofit fontScale="92500" lnSpcReduction="10000"/>
          </a:bodyPr>
          <a:lstStyle/>
          <a:p>
            <a:pPr marL="0" indent="0" algn="l" fontAlgn="b">
              <a:buNone/>
            </a:pPr>
            <a:r>
              <a:rPr lang="en-IN" sz="2800" b="1" dirty="0">
                <a:solidFill>
                  <a:srgbClr val="00B0F0"/>
                </a:solidFill>
              </a:rPr>
              <a:t>Conclusion </a:t>
            </a:r>
          </a:p>
          <a:p>
            <a:pPr marL="0" indent="0" algn="l" fontAlgn="b">
              <a:buNone/>
            </a:pPr>
            <a:r>
              <a:rPr lang="en-US" sz="2000" b="1" i="0" dirty="0">
                <a:solidFill>
                  <a:srgbClr val="3C4245"/>
                </a:solidFill>
                <a:effectLst/>
                <a:latin typeface="Arial" panose="020B0604020202020204" pitchFamily="34" charset="0"/>
              </a:rPr>
              <a:t>Protect yourself and others from COVID-19</a:t>
            </a:r>
          </a:p>
          <a:p>
            <a:pPr marL="0" indent="0" algn="l" fontAlgn="b">
              <a:buNone/>
            </a:pPr>
            <a:r>
              <a:rPr lang="en-US" sz="2000" i="0" dirty="0">
                <a:solidFill>
                  <a:srgbClr val="3C4245"/>
                </a:solidFill>
                <a:effectLst/>
                <a:latin typeface="Arial" panose="020B0604020202020204" pitchFamily="34" charset="0"/>
              </a:rPr>
              <a:t>1) </a:t>
            </a:r>
            <a:r>
              <a:rPr lang="en-US" sz="2000" b="0" i="0" dirty="0">
                <a:solidFill>
                  <a:srgbClr val="3C4245"/>
                </a:solidFill>
                <a:effectLst/>
                <a:latin typeface="Arial" panose="020B0604020202020204" pitchFamily="34" charset="0"/>
              </a:rPr>
              <a:t>You can reduce your chances of being infected or spreading COVID-19 by taking some simple precautions:</a:t>
            </a:r>
          </a:p>
          <a:p>
            <a:pPr marL="0" indent="0" algn="l">
              <a:buNone/>
            </a:pPr>
            <a:r>
              <a:rPr lang="en-US" sz="2000" b="0" i="0" dirty="0">
                <a:solidFill>
                  <a:srgbClr val="3C4245"/>
                </a:solidFill>
                <a:effectLst/>
                <a:latin typeface="Arial" panose="020B0604020202020204" pitchFamily="34" charset="0"/>
              </a:rPr>
              <a:t>2)Regularly and thoroughly clean your hands with an alcohol-based hand rub or wash them with soap and water. Why? Washing your hands with soap and water or using alcohol-based hand rub kills viruses that may be on your hands.</a:t>
            </a:r>
          </a:p>
          <a:p>
            <a:pPr marL="0" indent="0" algn="l">
              <a:buNone/>
            </a:pPr>
            <a:r>
              <a:rPr lang="en-US" sz="2000" dirty="0">
                <a:solidFill>
                  <a:srgbClr val="3C4245"/>
                </a:solidFill>
                <a:latin typeface="Arial" panose="020B0604020202020204" pitchFamily="34" charset="0"/>
              </a:rPr>
              <a:t>3) </a:t>
            </a:r>
            <a:r>
              <a:rPr lang="en-US" sz="2000" b="0" i="0" dirty="0">
                <a:solidFill>
                  <a:srgbClr val="3C4245"/>
                </a:solidFill>
                <a:effectLst/>
                <a:latin typeface="Arial" panose="020B0604020202020204" pitchFamily="34" charset="0"/>
              </a:rPr>
              <a:t>Maintain at least 1 </a:t>
            </a:r>
            <a:r>
              <a:rPr lang="en-US" sz="2000" b="0" i="0" dirty="0" err="1">
                <a:solidFill>
                  <a:srgbClr val="3C4245"/>
                </a:solidFill>
                <a:effectLst/>
                <a:latin typeface="Arial" panose="020B0604020202020204" pitchFamily="34" charset="0"/>
              </a:rPr>
              <a:t>metre</a:t>
            </a:r>
            <a:r>
              <a:rPr lang="en-US" sz="2000" b="0" i="0" dirty="0">
                <a:solidFill>
                  <a:srgbClr val="3C4245"/>
                </a:solidFill>
                <a:effectLst/>
                <a:latin typeface="Arial" panose="020B0604020202020204" pitchFamily="34" charset="0"/>
              </a:rPr>
              <a:t> (3 feet) distance between yourself and others. Why? When someone coughs, sneezes, or speaks they spray small liquid droplets from their nose or mouth which may contain virus. If you are too close, you can breathe in the droplets, including the COVID-19 virus if the person has the disease.</a:t>
            </a:r>
          </a:p>
          <a:p>
            <a:pPr marL="0" indent="0" algn="l">
              <a:buNone/>
            </a:pPr>
            <a:r>
              <a:rPr lang="en-US" sz="2000" b="0" i="0" dirty="0">
                <a:solidFill>
                  <a:srgbClr val="3C4245"/>
                </a:solidFill>
                <a:effectLst/>
                <a:latin typeface="Arial" panose="020B0604020202020204" pitchFamily="34" charset="0"/>
              </a:rPr>
              <a:t>4) Avoid going to crowded places. Why? Where people come together in crowds, you are more likely to come into close contact with someone that has COVID-19 and it is more difficult to maintain physical distance of 1 </a:t>
            </a:r>
            <a:r>
              <a:rPr lang="en-US" sz="2000" b="0" i="0" dirty="0" err="1">
                <a:solidFill>
                  <a:srgbClr val="3C4245"/>
                </a:solidFill>
                <a:effectLst/>
                <a:latin typeface="Arial" panose="020B0604020202020204" pitchFamily="34" charset="0"/>
              </a:rPr>
              <a:t>metre</a:t>
            </a:r>
            <a:r>
              <a:rPr lang="en-US" sz="2000" b="0" i="0" dirty="0">
                <a:solidFill>
                  <a:srgbClr val="3C4245"/>
                </a:solidFill>
                <a:effectLst/>
                <a:latin typeface="Arial" panose="020B0604020202020204" pitchFamily="34" charset="0"/>
              </a:rPr>
              <a:t> (3 feet).</a:t>
            </a:r>
          </a:p>
          <a:p>
            <a:pPr marL="0" indent="0" algn="l">
              <a:buNone/>
            </a:pPr>
            <a:r>
              <a:rPr lang="en-US" sz="2000" b="0" i="0" dirty="0">
                <a:solidFill>
                  <a:srgbClr val="3C4245"/>
                </a:solidFill>
                <a:effectLst/>
                <a:latin typeface="Arial" panose="020B0604020202020204" pitchFamily="34" charset="0"/>
              </a:rPr>
              <a:t>5) Governments should encourage the general public to wear a fabric mask if there is widespread community transmission, and especially where physical distancing cannot be maintained. </a:t>
            </a:r>
          </a:p>
          <a:p>
            <a:pPr marL="0" indent="0" algn="l">
              <a:buNone/>
            </a:pPr>
            <a:r>
              <a:rPr lang="en-US" sz="2000" b="0" i="0" dirty="0">
                <a:solidFill>
                  <a:srgbClr val="3C4245"/>
                </a:solidFill>
                <a:effectLst/>
                <a:latin typeface="Arial" panose="020B0604020202020204" pitchFamily="34" charset="0"/>
              </a:rPr>
              <a:t>6) Avoid touching eyes, nose and mouth. Why? Hands touch many surfaces and can pick up viruses. Once contaminated, hands can transfer the virus to your eyes, nose or mouth. From there, the virus can enter your body and infect you.</a:t>
            </a:r>
          </a:p>
          <a:p>
            <a:pPr marL="0" indent="0" algn="l">
              <a:buNone/>
            </a:pPr>
            <a:r>
              <a:rPr lang="en-US" sz="2000" b="0" i="0" dirty="0">
                <a:solidFill>
                  <a:srgbClr val="3C4245"/>
                </a:solidFill>
                <a:effectLst/>
                <a:latin typeface="Arial" panose="020B0604020202020204" pitchFamily="34" charset="0"/>
              </a:rPr>
              <a:t>7)</a:t>
            </a:r>
            <a:r>
              <a:rPr lang="en-US" sz="2000" dirty="0">
                <a:solidFill>
                  <a:srgbClr val="3C4245"/>
                </a:solidFill>
                <a:latin typeface="Arial" panose="020B0604020202020204" pitchFamily="34" charset="0"/>
              </a:rPr>
              <a:t> </a:t>
            </a:r>
            <a:r>
              <a:rPr lang="en-US" sz="2000" b="0" i="0" dirty="0">
                <a:solidFill>
                  <a:srgbClr val="3C4245"/>
                </a:solidFill>
                <a:effectLst/>
                <a:latin typeface="Arial" panose="020B0604020202020204" pitchFamily="34" charset="0"/>
              </a:rPr>
              <a:t>Make sure you, and the people around you, follow good respiratory hygiene. This means covering your mouth and nose with your bent elbow or tissue when you cough or sneeze. </a:t>
            </a:r>
          </a:p>
          <a:p>
            <a:pPr marL="0" indent="0">
              <a:buNone/>
            </a:pPr>
            <a:endParaRPr lang="en-IN" dirty="0"/>
          </a:p>
        </p:txBody>
      </p:sp>
    </p:spTree>
    <p:extLst>
      <p:ext uri="{BB962C8B-B14F-4D97-AF65-F5344CB8AC3E}">
        <p14:creationId xmlns:p14="http://schemas.microsoft.com/office/powerpoint/2010/main" val="4171352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B58600-8DF1-441A-BEA0-841FC3B20A62}"/>
              </a:ext>
            </a:extLst>
          </p:cNvPr>
          <p:cNvSpPr>
            <a:spLocks noGrp="1"/>
          </p:cNvSpPr>
          <p:nvPr>
            <p:ph idx="1"/>
          </p:nvPr>
        </p:nvSpPr>
        <p:spPr>
          <a:xfrm>
            <a:off x="1195494" y="2622869"/>
            <a:ext cx="8596668" cy="806131"/>
          </a:xfrm>
        </p:spPr>
        <p:txBody>
          <a:bodyPr>
            <a:noAutofit/>
          </a:bodyPr>
          <a:lstStyle/>
          <a:p>
            <a:pPr marL="0" indent="0" algn="ctr">
              <a:buNone/>
            </a:pPr>
            <a:r>
              <a:rPr lang="en-IN" sz="6000" b="1" dirty="0">
                <a:solidFill>
                  <a:srgbClr val="00B0F0"/>
                </a:solidFill>
                <a:latin typeface="Algerian" panose="04020705040A02060702" pitchFamily="82" charset="0"/>
              </a:rPr>
              <a:t>Thank You</a:t>
            </a:r>
          </a:p>
        </p:txBody>
      </p:sp>
    </p:spTree>
    <p:extLst>
      <p:ext uri="{BB962C8B-B14F-4D97-AF65-F5344CB8AC3E}">
        <p14:creationId xmlns:p14="http://schemas.microsoft.com/office/powerpoint/2010/main" val="4283992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F9705D-C124-4EE5-B95C-B4D17A019230}"/>
              </a:ext>
            </a:extLst>
          </p:cNvPr>
          <p:cNvSpPr>
            <a:spLocks noGrp="1"/>
          </p:cNvSpPr>
          <p:nvPr>
            <p:ph idx="1"/>
          </p:nvPr>
        </p:nvSpPr>
        <p:spPr>
          <a:xfrm>
            <a:off x="199814" y="179389"/>
            <a:ext cx="8964506" cy="6424611"/>
          </a:xfrm>
        </p:spPr>
        <p:txBody>
          <a:bodyPr>
            <a:normAutofit fontScale="92500" lnSpcReduction="10000"/>
          </a:bodyPr>
          <a:lstStyle/>
          <a:p>
            <a:pPr marL="0" indent="0">
              <a:buNone/>
            </a:pPr>
            <a:r>
              <a:rPr lang="en-IN" sz="3200" dirty="0">
                <a:solidFill>
                  <a:srgbClr val="00B0F0"/>
                </a:solidFill>
                <a:latin typeface="Arial Black" panose="020B0A04020102020204" pitchFamily="34" charset="0"/>
              </a:rPr>
              <a:t>What is COVID-19 ?</a:t>
            </a:r>
          </a:p>
          <a:p>
            <a:pPr marL="0" indent="0">
              <a:buNone/>
            </a:pPr>
            <a:r>
              <a:rPr lang="en-US" sz="3200" b="1" i="0" dirty="0">
                <a:solidFill>
                  <a:srgbClr val="2A2A2A"/>
                </a:solidFill>
                <a:effectLst/>
                <a:latin typeface="proxima_nova_rgregular"/>
              </a:rPr>
              <a:t>Coronavirus disease 2019 (COVID-19) is defined as illness caused by a novel coronavirus now called severe acute respiratory syndrome coronavirus 2 (SARS-CoV-2; formerly called 2019-nCoV), which was first identified amid an outbreak of respiratory illness cases in Wuhan City, Hubei Province, China.</a:t>
            </a:r>
            <a:r>
              <a:rPr lang="en-US" sz="3200" b="1" i="0" baseline="30000" dirty="0">
                <a:solidFill>
                  <a:srgbClr val="2A2A2A"/>
                </a:solidFill>
                <a:effectLst/>
                <a:latin typeface="proxima_nova_rgregular"/>
              </a:rPr>
              <a:t> </a:t>
            </a:r>
            <a:r>
              <a:rPr lang="en-US" sz="3200" b="1" i="0" dirty="0">
                <a:solidFill>
                  <a:srgbClr val="2A2A2A"/>
                </a:solidFill>
                <a:effectLst/>
                <a:latin typeface="proxima_nova_rgregular"/>
              </a:rPr>
              <a:t>It was initially reported to the WHO on December 31, 2019. On January 30, 2020, the WHO declared the COVID-19 outbreak a global health emergency.</a:t>
            </a:r>
            <a:r>
              <a:rPr lang="en-US" sz="3200" b="1" i="0" baseline="30000" dirty="0">
                <a:solidFill>
                  <a:srgbClr val="2A2A2A"/>
                </a:solidFill>
                <a:effectLst/>
                <a:latin typeface="proxima_nova_rgregular"/>
              </a:rPr>
              <a:t> </a:t>
            </a:r>
            <a:r>
              <a:rPr lang="en-US" sz="3200" b="1" i="0" dirty="0">
                <a:solidFill>
                  <a:srgbClr val="2A2A2A"/>
                </a:solidFill>
                <a:effectLst/>
                <a:latin typeface="proxima_nova_rgregular"/>
              </a:rPr>
              <a:t>On March 11, 2020, the WHO declared COVID-19 a global pandemic, its first such designation since declaring H1N1 influenza a pandemic in 2009.</a:t>
            </a:r>
            <a:r>
              <a:rPr lang="en-US" sz="3200" b="1" i="0" baseline="30000" dirty="0">
                <a:solidFill>
                  <a:srgbClr val="2A2A2A"/>
                </a:solidFill>
                <a:effectLst/>
                <a:latin typeface="proxima_nova_rgregular"/>
              </a:rPr>
              <a:t> </a:t>
            </a:r>
            <a:endParaRPr lang="en-IN" sz="3200" b="1" dirty="0">
              <a:solidFill>
                <a:srgbClr val="00B0F0"/>
              </a:solidFill>
              <a:latin typeface="Arial Black" panose="020B0A04020102020204" pitchFamily="34" charset="0"/>
            </a:endParaRPr>
          </a:p>
          <a:p>
            <a:pPr marL="0" indent="0">
              <a:buNone/>
            </a:pPr>
            <a:r>
              <a:rPr lang="en-IN" sz="3200" dirty="0">
                <a:solidFill>
                  <a:srgbClr val="00B0F0"/>
                </a:solidFill>
                <a:latin typeface="Arial Black" panose="020B0A04020102020204" pitchFamily="34" charset="0"/>
              </a:rPr>
              <a:t>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186731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294AF-712B-4CF8-BE81-701BC87FDE3A}"/>
              </a:ext>
            </a:extLst>
          </p:cNvPr>
          <p:cNvSpPr>
            <a:spLocks noGrp="1"/>
          </p:cNvSpPr>
          <p:nvPr>
            <p:ph idx="1"/>
          </p:nvPr>
        </p:nvSpPr>
        <p:spPr>
          <a:xfrm>
            <a:off x="241762" y="1219458"/>
            <a:ext cx="8961120" cy="5506462"/>
          </a:xfrm>
        </p:spPr>
        <p:txBody>
          <a:bodyPr>
            <a:noAutofit/>
          </a:bodyPr>
          <a:lstStyle/>
          <a:p>
            <a:pPr marL="0" indent="0">
              <a:buNone/>
            </a:pPr>
            <a:r>
              <a:rPr lang="en-US" sz="2800" b="1" i="0" dirty="0">
                <a:effectLst/>
                <a:latin typeface="Inter"/>
              </a:rPr>
              <a:t>The first Covid</a:t>
            </a:r>
            <a:r>
              <a:rPr lang="en-US" sz="2800" b="1" dirty="0">
                <a:latin typeface="Inter"/>
              </a:rPr>
              <a:t>-</a:t>
            </a:r>
            <a:r>
              <a:rPr lang="en-US" sz="2800" b="1" i="0" dirty="0">
                <a:effectLst/>
                <a:latin typeface="Inter"/>
              </a:rPr>
              <a:t>19 case in India was reported on 30th January 2020 in South Indian state of Kerala on a medical student who was pursuing the studies at Wuhan University, China. Two more students were found to be infected in Kerala in the consecutive days. The Kerala government was successful in containing the disease with its proactive measures back then. The second outbreak of Covid</a:t>
            </a:r>
            <a:r>
              <a:rPr lang="en-US" sz="2800" b="1" dirty="0">
                <a:latin typeface="Inter"/>
              </a:rPr>
              <a:t>-</a:t>
            </a:r>
            <a:r>
              <a:rPr lang="en-US" sz="2800" b="1" i="0" dirty="0">
                <a:effectLst/>
                <a:latin typeface="Inter"/>
              </a:rPr>
              <a:t>19 in India started in the first week of March from various parts of India in various people who visited the foreign countries and in some of the tourists from different countries.</a:t>
            </a:r>
          </a:p>
          <a:p>
            <a:pPr marL="0" indent="0">
              <a:buNone/>
            </a:pPr>
            <a:r>
              <a:rPr lang="en-US" sz="2400" b="1" dirty="0">
                <a:solidFill>
                  <a:srgbClr val="92D050"/>
                </a:solidFill>
                <a:latin typeface="Inter"/>
              </a:rPr>
              <a:t>Video Link - </a:t>
            </a:r>
            <a:r>
              <a:rPr lang="en-US" sz="2400" b="1" dirty="0">
                <a:latin typeface="Inter"/>
              </a:rPr>
              <a:t>https://drive.google.com/file/d/1lhBluYuZT3uLaf8Ys84zPdd-Wz5kTE3v/view?usp=sharing</a:t>
            </a:r>
            <a:endParaRPr lang="en-IN" sz="2400" b="1" dirty="0"/>
          </a:p>
        </p:txBody>
      </p:sp>
      <p:sp>
        <p:nvSpPr>
          <p:cNvPr id="4" name="TextBox 3">
            <a:extLst>
              <a:ext uri="{FF2B5EF4-FFF2-40B4-BE49-F238E27FC236}">
                <a16:creationId xmlns:a16="http://schemas.microsoft.com/office/drawing/2014/main" id="{CA575A37-E7CE-45B9-8FEB-BAD02902234B}"/>
              </a:ext>
            </a:extLst>
          </p:cNvPr>
          <p:cNvSpPr txBox="1"/>
          <p:nvPr/>
        </p:nvSpPr>
        <p:spPr>
          <a:xfrm>
            <a:off x="396240" y="142240"/>
            <a:ext cx="8806642" cy="1077218"/>
          </a:xfrm>
          <a:prstGeom prst="rect">
            <a:avLst/>
          </a:prstGeom>
          <a:noFill/>
        </p:spPr>
        <p:txBody>
          <a:bodyPr wrap="square" rtlCol="0">
            <a:spAutoFit/>
          </a:bodyPr>
          <a:lstStyle/>
          <a:p>
            <a:r>
              <a:rPr lang="en-IN" sz="3200" b="1" dirty="0">
                <a:solidFill>
                  <a:srgbClr val="00B0F0"/>
                </a:solidFill>
                <a:latin typeface="Arial Black" panose="020B0A04020102020204" pitchFamily="34" charset="0"/>
              </a:rPr>
              <a:t>When  The First Covid-19 infected Patient Reported in India ?</a:t>
            </a:r>
          </a:p>
        </p:txBody>
      </p:sp>
    </p:spTree>
    <p:extLst>
      <p:ext uri="{BB962C8B-B14F-4D97-AF65-F5344CB8AC3E}">
        <p14:creationId xmlns:p14="http://schemas.microsoft.com/office/powerpoint/2010/main" val="793172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C625F-F66F-42A3-AAA5-7914869322AE}"/>
              </a:ext>
            </a:extLst>
          </p:cNvPr>
          <p:cNvSpPr>
            <a:spLocks noGrp="1"/>
          </p:cNvSpPr>
          <p:nvPr>
            <p:ph idx="1"/>
          </p:nvPr>
        </p:nvSpPr>
        <p:spPr>
          <a:xfrm>
            <a:off x="71120" y="321629"/>
            <a:ext cx="11968480" cy="6312851"/>
          </a:xfrm>
        </p:spPr>
        <p:txBody>
          <a:bodyPr/>
          <a:lstStyle/>
          <a:p>
            <a:pPr marL="0" indent="0">
              <a:buNone/>
            </a:pPr>
            <a:r>
              <a:rPr lang="en-IN" sz="3200" b="1" dirty="0">
                <a:solidFill>
                  <a:srgbClr val="00B0F0"/>
                </a:solidFill>
                <a:latin typeface="Arial Black" panose="020B0A04020102020204" pitchFamily="34" charset="0"/>
              </a:rPr>
              <a:t>Executed Summary</a:t>
            </a:r>
          </a:p>
          <a:p>
            <a:pPr marL="0" indent="0" algn="l" fontAlgn="base">
              <a:buNone/>
            </a:pPr>
            <a:r>
              <a:rPr lang="en-US" sz="2400" b="0" i="0" dirty="0">
                <a:effectLst/>
                <a:latin typeface="Arial Black" panose="020B0A04020102020204" pitchFamily="34" charset="0"/>
              </a:rPr>
              <a:t>This data set consists of the following data:</a:t>
            </a:r>
          </a:p>
          <a:p>
            <a:pPr algn="l" fontAlgn="base">
              <a:buFont typeface="+mj-lt"/>
              <a:buAutoNum type="arabicPeriod"/>
            </a:pPr>
            <a:r>
              <a:rPr lang="en-US" sz="2400" dirty="0">
                <a:latin typeface="Arial Black" panose="020B0A04020102020204" pitchFamily="34" charset="0"/>
              </a:rPr>
              <a:t>S</a:t>
            </a:r>
            <a:r>
              <a:rPr lang="en-US" sz="2400" b="0" i="0" dirty="0">
                <a:effectLst/>
                <a:latin typeface="Arial Black" panose="020B0A04020102020204" pitchFamily="34" charset="0"/>
              </a:rPr>
              <a:t>tate-wise statistics - Confirmed, Active, Recovered, Deceased cases</a:t>
            </a:r>
          </a:p>
          <a:p>
            <a:pPr algn="l" fontAlgn="base">
              <a:buFont typeface="+mj-lt"/>
              <a:buAutoNum type="arabicPeriod"/>
            </a:pPr>
            <a:r>
              <a:rPr lang="en-US" sz="2400" b="0" i="0" dirty="0">
                <a:effectLst/>
                <a:latin typeface="Arial Black" panose="020B0A04020102020204" pitchFamily="34" charset="0"/>
              </a:rPr>
              <a:t>day-wise count of infected and deceased from various states</a:t>
            </a:r>
          </a:p>
          <a:p>
            <a:pPr algn="l" fontAlgn="base">
              <a:buFont typeface="+mj-lt"/>
              <a:buAutoNum type="arabicPeriod"/>
            </a:pPr>
            <a:r>
              <a:rPr lang="en-US" sz="2400" b="0" i="0" dirty="0">
                <a:effectLst/>
                <a:latin typeface="Arial Black" panose="020B0A04020102020204" pitchFamily="34" charset="0"/>
              </a:rPr>
              <a:t>Statistics from Kerala - day-wise count of confirmed, Active, Recovered, Deceased cases</a:t>
            </a:r>
          </a:p>
          <a:p>
            <a:pPr algn="l" fontAlgn="base">
              <a:buFont typeface="+mj-lt"/>
              <a:buAutoNum type="arabicPeriod"/>
            </a:pPr>
            <a:r>
              <a:rPr lang="en-US" sz="2400" b="0" i="0" dirty="0">
                <a:effectLst/>
                <a:latin typeface="Arial Black" panose="020B0A04020102020204" pitchFamily="34" charset="0"/>
              </a:rPr>
              <a:t>Statistics from Kasaragod district, Kerala - day-wise count of confirmed, Active, Recovered, Deceased cases</a:t>
            </a:r>
          </a:p>
          <a:p>
            <a:pPr algn="l" fontAlgn="base">
              <a:buFont typeface="+mj-lt"/>
              <a:buAutoNum type="arabicPeriod"/>
            </a:pPr>
            <a:r>
              <a:rPr lang="en-US" sz="2400" b="0" i="0" dirty="0">
                <a:effectLst/>
                <a:latin typeface="Arial Black" panose="020B0A04020102020204" pitchFamily="34" charset="0"/>
              </a:rPr>
              <a:t>Count of confirmed cases from various districts of India</a:t>
            </a:r>
          </a:p>
          <a:p>
            <a:pPr marL="0" indent="0">
              <a:buNone/>
            </a:pPr>
            <a:endParaRPr lang="en-US" sz="2400" dirty="0">
              <a:latin typeface="Arial Black" panose="020B0A04020102020204" pitchFamily="34" charset="0"/>
            </a:endParaRPr>
          </a:p>
          <a:p>
            <a:pPr marL="0" indent="0">
              <a:buNone/>
            </a:pPr>
            <a:r>
              <a:rPr lang="en-IN" sz="2000" dirty="0">
                <a:solidFill>
                  <a:srgbClr val="00B0F0"/>
                </a:solidFill>
                <a:latin typeface="Arial Black" panose="020B0A04020102020204" pitchFamily="34" charset="0"/>
              </a:rPr>
              <a:t>DATASET LINK- </a:t>
            </a:r>
            <a:r>
              <a:rPr lang="en-IN" sz="2000" dirty="0">
                <a:solidFill>
                  <a:srgbClr val="92D050"/>
                </a:solidFill>
                <a:latin typeface="Arial Black" panose="020B0A04020102020204" pitchFamily="34" charset="0"/>
                <a:hlinkClick r:id="rId2"/>
              </a:rPr>
              <a:t>https://www.kaggle.com/ambilidn/covid19-dataset-   </a:t>
            </a:r>
            <a:r>
              <a:rPr lang="en-IN" sz="2000" dirty="0" err="1">
                <a:solidFill>
                  <a:srgbClr val="92D050"/>
                </a:solidFill>
                <a:latin typeface="Arial Black" panose="020B0A04020102020204" pitchFamily="34" charset="0"/>
                <a:hlinkClick r:id="rId2"/>
              </a:rPr>
              <a:t>india?select</a:t>
            </a:r>
            <a:r>
              <a:rPr lang="en-IN" sz="2000" dirty="0">
                <a:solidFill>
                  <a:srgbClr val="92D050"/>
                </a:solidFill>
                <a:latin typeface="Arial Black" panose="020B0A04020102020204" pitchFamily="34" charset="0"/>
                <a:hlinkClick r:id="rId2"/>
              </a:rPr>
              <a:t>=State-wise+statistics.xlsx</a:t>
            </a:r>
            <a:endParaRPr lang="en-IN" sz="2000" dirty="0">
              <a:solidFill>
                <a:srgbClr val="92D050"/>
              </a:solidFill>
              <a:latin typeface="Arial Black" panose="020B0A04020102020204" pitchFamily="34" charset="0"/>
            </a:endParaRPr>
          </a:p>
        </p:txBody>
      </p:sp>
    </p:spTree>
    <p:extLst>
      <p:ext uri="{BB962C8B-B14F-4D97-AF65-F5344CB8AC3E}">
        <p14:creationId xmlns:p14="http://schemas.microsoft.com/office/powerpoint/2010/main" val="1309984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059169-73BB-4C17-8460-6E9815149B97}"/>
              </a:ext>
            </a:extLst>
          </p:cNvPr>
          <p:cNvSpPr>
            <a:spLocks noGrp="1"/>
          </p:cNvSpPr>
          <p:nvPr>
            <p:ph idx="1"/>
          </p:nvPr>
        </p:nvSpPr>
        <p:spPr>
          <a:xfrm>
            <a:off x="179494" y="77789"/>
            <a:ext cx="4961466" cy="6678611"/>
          </a:xfrm>
        </p:spPr>
        <p:txBody>
          <a:bodyPr/>
          <a:lstStyle/>
          <a:p>
            <a:pPr marL="0" indent="0">
              <a:buNone/>
            </a:pPr>
            <a:r>
              <a:rPr lang="en-IN" sz="3200" b="1" dirty="0">
                <a:solidFill>
                  <a:srgbClr val="00B0F0"/>
                </a:solidFill>
              </a:rPr>
              <a:t>Objective – 1</a:t>
            </a:r>
          </a:p>
          <a:p>
            <a:pPr marL="0" indent="0">
              <a:buNone/>
            </a:pPr>
            <a:r>
              <a:rPr lang="en-US" sz="2800" b="1" i="0" dirty="0">
                <a:effectLst/>
                <a:latin typeface="Inter"/>
              </a:rPr>
              <a:t>State-wise number of infected and number of death count in India map. Hover the mouse on each state in the India map to know the count.</a:t>
            </a:r>
            <a:endParaRPr lang="en-IN" sz="2800" b="1" dirty="0">
              <a:solidFill>
                <a:schemeClr val="accent4">
                  <a:lumMod val="75000"/>
                </a:schemeClr>
              </a:solidFill>
              <a:latin typeface="Inter"/>
            </a:endParaRPr>
          </a:p>
          <a:p>
            <a:pPr marL="0" indent="0">
              <a:buNone/>
            </a:pPr>
            <a:r>
              <a:rPr lang="en-IN" sz="2800" b="1" dirty="0">
                <a:solidFill>
                  <a:schemeClr val="accent4">
                    <a:lumMod val="75000"/>
                  </a:schemeClr>
                </a:solidFill>
                <a:latin typeface="Inter"/>
              </a:rPr>
              <a:t>Result:</a:t>
            </a:r>
          </a:p>
          <a:p>
            <a:pPr marL="0" indent="0">
              <a:buNone/>
            </a:pPr>
            <a:r>
              <a:rPr lang="en-IN" sz="2800" b="1" dirty="0">
                <a:solidFill>
                  <a:schemeClr val="accent4">
                    <a:lumMod val="75000"/>
                  </a:schemeClr>
                </a:solidFill>
                <a:latin typeface="Inter"/>
              </a:rPr>
              <a:t>Confirmed=37,257</a:t>
            </a:r>
            <a:endParaRPr lang="en-US" sz="2800" b="1" dirty="0">
              <a:solidFill>
                <a:schemeClr val="accent4">
                  <a:lumMod val="75000"/>
                </a:schemeClr>
              </a:solidFill>
              <a:latin typeface="Inter"/>
            </a:endParaRPr>
          </a:p>
          <a:p>
            <a:pPr marL="0" indent="0">
              <a:buNone/>
            </a:pPr>
            <a:r>
              <a:rPr lang="en-US" sz="2800" b="1" dirty="0">
                <a:solidFill>
                  <a:schemeClr val="accent4">
                    <a:lumMod val="75000"/>
                  </a:schemeClr>
                </a:solidFill>
                <a:latin typeface="Inter"/>
              </a:rPr>
              <a:t>Active=26,025</a:t>
            </a:r>
          </a:p>
          <a:p>
            <a:pPr marL="0" indent="0">
              <a:buNone/>
            </a:pPr>
            <a:r>
              <a:rPr lang="en-US" sz="2800" b="1" dirty="0">
                <a:solidFill>
                  <a:schemeClr val="accent4">
                    <a:lumMod val="75000"/>
                  </a:schemeClr>
                </a:solidFill>
                <a:latin typeface="Inter"/>
              </a:rPr>
              <a:t>Recovered=10,005</a:t>
            </a:r>
          </a:p>
          <a:p>
            <a:pPr marL="0" indent="0">
              <a:buNone/>
            </a:pPr>
            <a:r>
              <a:rPr lang="en-US" sz="2800" b="1" dirty="0" err="1">
                <a:solidFill>
                  <a:schemeClr val="accent4">
                    <a:lumMod val="75000"/>
                  </a:schemeClr>
                </a:solidFill>
                <a:latin typeface="Inter"/>
              </a:rPr>
              <a:t>Deseased</a:t>
            </a:r>
            <a:r>
              <a:rPr lang="en-US" sz="2800" b="1" dirty="0">
                <a:solidFill>
                  <a:schemeClr val="accent4">
                    <a:lumMod val="75000"/>
                  </a:schemeClr>
                </a:solidFill>
                <a:latin typeface="Inter"/>
              </a:rPr>
              <a:t> =1,223</a:t>
            </a:r>
            <a:endParaRPr lang="en-IN" sz="2800" b="1" dirty="0">
              <a:solidFill>
                <a:schemeClr val="accent4">
                  <a:lumMod val="75000"/>
                </a:schemeClr>
              </a:solidFill>
              <a:latin typeface="Inter"/>
            </a:endParaRPr>
          </a:p>
        </p:txBody>
      </p:sp>
      <p:pic>
        <p:nvPicPr>
          <p:cNvPr id="9" name="Picture 8">
            <a:extLst>
              <a:ext uri="{FF2B5EF4-FFF2-40B4-BE49-F238E27FC236}">
                <a16:creationId xmlns:a16="http://schemas.microsoft.com/office/drawing/2014/main" id="{3CBC875C-27C8-4D7C-9C93-958C060464E6}"/>
              </a:ext>
            </a:extLst>
          </p:cNvPr>
          <p:cNvPicPr>
            <a:picLocks noChangeAspect="1"/>
          </p:cNvPicPr>
          <p:nvPr/>
        </p:nvPicPr>
        <p:blipFill rotWithShape="1">
          <a:blip r:embed="rId2">
            <a:extLst>
              <a:ext uri="{28A0092B-C50C-407E-A947-70E740481C1C}">
                <a14:useLocalDpi xmlns:a14="http://schemas.microsoft.com/office/drawing/2010/main" val="0"/>
              </a:ext>
            </a:extLst>
          </a:blip>
          <a:srcRect l="29000" t="20296" r="13333" b="12296"/>
          <a:stretch/>
        </p:blipFill>
        <p:spPr>
          <a:xfrm>
            <a:off x="5140960" y="0"/>
            <a:ext cx="7030720" cy="6858000"/>
          </a:xfrm>
          <a:prstGeom prst="rect">
            <a:avLst/>
          </a:prstGeom>
        </p:spPr>
      </p:pic>
    </p:spTree>
    <p:extLst>
      <p:ext uri="{BB962C8B-B14F-4D97-AF65-F5344CB8AC3E}">
        <p14:creationId xmlns:p14="http://schemas.microsoft.com/office/powerpoint/2010/main" val="3324252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76408-D3A1-45D1-8CD8-D6E7D907DF9F}"/>
              </a:ext>
            </a:extLst>
          </p:cNvPr>
          <p:cNvSpPr>
            <a:spLocks noGrp="1"/>
          </p:cNvSpPr>
          <p:nvPr>
            <p:ph idx="1"/>
          </p:nvPr>
        </p:nvSpPr>
        <p:spPr>
          <a:xfrm>
            <a:off x="77894" y="0"/>
            <a:ext cx="3657600" cy="6404291"/>
          </a:xfrm>
        </p:spPr>
        <p:txBody>
          <a:bodyPr>
            <a:normAutofit/>
          </a:bodyPr>
          <a:lstStyle/>
          <a:p>
            <a:pPr marL="0" indent="0">
              <a:buNone/>
            </a:pPr>
            <a:r>
              <a:rPr lang="en-IN" sz="2600" b="1" dirty="0">
                <a:solidFill>
                  <a:srgbClr val="00B0F0"/>
                </a:solidFill>
                <a:latin typeface="Arial Black" panose="020B0A04020102020204" pitchFamily="34" charset="0"/>
              </a:rPr>
              <a:t>Objective – 2</a:t>
            </a:r>
          </a:p>
          <a:p>
            <a:pPr marL="0" indent="0">
              <a:buNone/>
            </a:pPr>
            <a:r>
              <a:rPr lang="en-US" sz="2600" b="0" i="0" dirty="0">
                <a:effectLst/>
                <a:latin typeface="Arial Black" panose="020B0A04020102020204" pitchFamily="34" charset="0"/>
              </a:rPr>
              <a:t>Month-wise count of infected and deceased from various states</a:t>
            </a:r>
          </a:p>
          <a:p>
            <a:pPr marL="0" indent="0">
              <a:buNone/>
            </a:pPr>
            <a:r>
              <a:rPr lang="en-US" sz="2400" dirty="0">
                <a:solidFill>
                  <a:srgbClr val="C00000"/>
                </a:solidFill>
                <a:latin typeface="Arial Black" panose="020B0A04020102020204" pitchFamily="34" charset="0"/>
              </a:rPr>
              <a:t>Result:</a:t>
            </a:r>
          </a:p>
          <a:p>
            <a:pPr marL="0" indent="0">
              <a:buNone/>
            </a:pPr>
            <a:r>
              <a:rPr lang="en-US" sz="2400" b="0" i="0" dirty="0">
                <a:solidFill>
                  <a:srgbClr val="C00000"/>
                </a:solidFill>
                <a:effectLst/>
                <a:latin typeface="Arial Black" panose="020B0A04020102020204" pitchFamily="34" charset="0"/>
              </a:rPr>
              <a:t>Worst affected states at states are Maharashtra and Gujrat more than 1000 cases are reported in month of April.</a:t>
            </a:r>
          </a:p>
          <a:p>
            <a:endParaRPr lang="en-IN" dirty="0"/>
          </a:p>
        </p:txBody>
      </p:sp>
      <p:pic>
        <p:nvPicPr>
          <p:cNvPr id="4" name="Picture 3">
            <a:extLst>
              <a:ext uri="{FF2B5EF4-FFF2-40B4-BE49-F238E27FC236}">
                <a16:creationId xmlns:a16="http://schemas.microsoft.com/office/drawing/2014/main" id="{2EA3E2FC-47CE-4A53-AB0A-17F6C63E2D90}"/>
              </a:ext>
            </a:extLst>
          </p:cNvPr>
          <p:cNvPicPr>
            <a:picLocks noChangeAspect="1"/>
          </p:cNvPicPr>
          <p:nvPr/>
        </p:nvPicPr>
        <p:blipFill rotWithShape="1">
          <a:blip r:embed="rId2">
            <a:extLst>
              <a:ext uri="{28A0092B-C50C-407E-A947-70E740481C1C}">
                <a14:useLocalDpi xmlns:a14="http://schemas.microsoft.com/office/drawing/2010/main" val="0"/>
              </a:ext>
            </a:extLst>
          </a:blip>
          <a:srcRect l="29277" t="19842" r="12640" b="13109"/>
          <a:stretch/>
        </p:blipFill>
        <p:spPr>
          <a:xfrm>
            <a:off x="3911600" y="0"/>
            <a:ext cx="8202506" cy="6786880"/>
          </a:xfrm>
          <a:prstGeom prst="rect">
            <a:avLst/>
          </a:prstGeom>
        </p:spPr>
      </p:pic>
    </p:spTree>
    <p:extLst>
      <p:ext uri="{BB962C8B-B14F-4D97-AF65-F5344CB8AC3E}">
        <p14:creationId xmlns:p14="http://schemas.microsoft.com/office/powerpoint/2010/main" val="2083104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68F6FB-36B9-4E8F-8E47-EAA552453D13}"/>
              </a:ext>
            </a:extLst>
          </p:cNvPr>
          <p:cNvSpPr>
            <a:spLocks noGrp="1"/>
          </p:cNvSpPr>
          <p:nvPr>
            <p:ph idx="1"/>
          </p:nvPr>
        </p:nvSpPr>
        <p:spPr>
          <a:xfrm>
            <a:off x="98214" y="159069"/>
            <a:ext cx="4544906" cy="6089331"/>
          </a:xfrm>
        </p:spPr>
        <p:txBody>
          <a:bodyPr>
            <a:normAutofit/>
          </a:bodyPr>
          <a:lstStyle/>
          <a:p>
            <a:pPr marL="0" indent="0">
              <a:buNone/>
            </a:pPr>
            <a:r>
              <a:rPr lang="en-IN" sz="2800" b="1" dirty="0">
                <a:solidFill>
                  <a:srgbClr val="00B0F0"/>
                </a:solidFill>
                <a:latin typeface="Arial Black" panose="020B0A04020102020204" pitchFamily="34" charset="0"/>
              </a:rPr>
              <a:t>Objective – 3</a:t>
            </a:r>
          </a:p>
          <a:p>
            <a:pPr marL="0" indent="0">
              <a:buNone/>
            </a:pPr>
            <a:r>
              <a:rPr lang="en-US" sz="2600" b="1" i="0" dirty="0">
                <a:effectLst/>
                <a:latin typeface="Arial Black" panose="020B0A04020102020204" pitchFamily="34" charset="0"/>
              </a:rPr>
              <a:t>Statistics from Kerala - day-wise count of confirmed, Active, Recovered, Deceased cases</a:t>
            </a:r>
          </a:p>
          <a:p>
            <a:pPr marL="0" indent="0">
              <a:buNone/>
            </a:pPr>
            <a:r>
              <a:rPr lang="en-US" sz="2600" dirty="0">
                <a:solidFill>
                  <a:srgbClr val="C00000"/>
                </a:solidFill>
                <a:latin typeface="Arial Black" panose="020B0A04020102020204" pitchFamily="34" charset="0"/>
              </a:rPr>
              <a:t>Result:</a:t>
            </a:r>
          </a:p>
          <a:p>
            <a:pPr marL="0" indent="0">
              <a:buNone/>
            </a:pPr>
            <a:r>
              <a:rPr lang="en-US" sz="2600" b="0" i="0" dirty="0">
                <a:solidFill>
                  <a:srgbClr val="C00000"/>
                </a:solidFill>
                <a:effectLst/>
                <a:latin typeface="Arial Black" panose="020B0A04020102020204" pitchFamily="34" charset="0"/>
              </a:rPr>
              <a:t>Confirmed = 497</a:t>
            </a:r>
          </a:p>
          <a:p>
            <a:pPr marL="0" indent="0">
              <a:buNone/>
            </a:pPr>
            <a:r>
              <a:rPr lang="en-US" sz="2600" dirty="0">
                <a:solidFill>
                  <a:srgbClr val="C00000"/>
                </a:solidFill>
                <a:latin typeface="Arial Black" panose="020B0A04020102020204" pitchFamily="34" charset="0"/>
              </a:rPr>
              <a:t>Active =111(22.33%)</a:t>
            </a:r>
          </a:p>
          <a:p>
            <a:pPr marL="0" indent="0">
              <a:buNone/>
            </a:pPr>
            <a:r>
              <a:rPr lang="en-US" sz="2600" b="0" i="0" dirty="0">
                <a:solidFill>
                  <a:srgbClr val="C00000"/>
                </a:solidFill>
                <a:effectLst/>
                <a:latin typeface="Arial Black" panose="020B0A04020102020204" pitchFamily="34" charset="0"/>
              </a:rPr>
              <a:t>Recovered =383(77.06%)</a:t>
            </a:r>
          </a:p>
          <a:p>
            <a:pPr marL="0" indent="0">
              <a:buNone/>
            </a:pPr>
            <a:r>
              <a:rPr lang="en-US" sz="2600" dirty="0" err="1">
                <a:solidFill>
                  <a:srgbClr val="C00000"/>
                </a:solidFill>
                <a:latin typeface="Arial Black" panose="020B0A04020102020204" pitchFamily="34" charset="0"/>
              </a:rPr>
              <a:t>Deseased</a:t>
            </a:r>
            <a:r>
              <a:rPr lang="en-US" sz="2600" dirty="0">
                <a:solidFill>
                  <a:srgbClr val="C00000"/>
                </a:solidFill>
                <a:latin typeface="Arial Black" panose="020B0A04020102020204" pitchFamily="34" charset="0"/>
              </a:rPr>
              <a:t> =03(0.6%)</a:t>
            </a:r>
            <a:endParaRPr lang="en-US" sz="2600" b="0" i="0" dirty="0">
              <a:solidFill>
                <a:srgbClr val="C00000"/>
              </a:solidFill>
              <a:effectLst/>
              <a:latin typeface="Arial Black" panose="020B0A04020102020204" pitchFamily="34" charset="0"/>
            </a:endParaRPr>
          </a:p>
          <a:p>
            <a:endParaRPr lang="en-IN" dirty="0"/>
          </a:p>
        </p:txBody>
      </p:sp>
      <p:pic>
        <p:nvPicPr>
          <p:cNvPr id="5" name="Picture 4">
            <a:extLst>
              <a:ext uri="{FF2B5EF4-FFF2-40B4-BE49-F238E27FC236}">
                <a16:creationId xmlns:a16="http://schemas.microsoft.com/office/drawing/2014/main" id="{842CD85D-35AC-40AF-AFF4-49B4364BECFB}"/>
              </a:ext>
            </a:extLst>
          </p:cNvPr>
          <p:cNvPicPr>
            <a:picLocks noChangeAspect="1"/>
          </p:cNvPicPr>
          <p:nvPr/>
        </p:nvPicPr>
        <p:blipFill rotWithShape="1">
          <a:blip r:embed="rId2">
            <a:extLst>
              <a:ext uri="{28A0092B-C50C-407E-A947-70E740481C1C}">
                <a14:useLocalDpi xmlns:a14="http://schemas.microsoft.com/office/drawing/2010/main" val="0"/>
              </a:ext>
            </a:extLst>
          </a:blip>
          <a:srcRect l="29083" t="20000" r="13084" b="12889"/>
          <a:stretch/>
        </p:blipFill>
        <p:spPr>
          <a:xfrm>
            <a:off x="4643120" y="0"/>
            <a:ext cx="7548880" cy="6858000"/>
          </a:xfrm>
          <a:prstGeom prst="rect">
            <a:avLst/>
          </a:prstGeom>
        </p:spPr>
      </p:pic>
    </p:spTree>
    <p:extLst>
      <p:ext uri="{BB962C8B-B14F-4D97-AF65-F5344CB8AC3E}">
        <p14:creationId xmlns:p14="http://schemas.microsoft.com/office/powerpoint/2010/main" val="3529395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D4FAC-23FA-45F2-96A0-FEACECB8E21F}"/>
              </a:ext>
            </a:extLst>
          </p:cNvPr>
          <p:cNvSpPr>
            <a:spLocks noGrp="1"/>
          </p:cNvSpPr>
          <p:nvPr>
            <p:ph idx="1"/>
          </p:nvPr>
        </p:nvSpPr>
        <p:spPr>
          <a:xfrm>
            <a:off x="138854" y="0"/>
            <a:ext cx="4626186" cy="6858000"/>
          </a:xfrm>
        </p:spPr>
        <p:txBody>
          <a:bodyPr>
            <a:normAutofit/>
          </a:bodyPr>
          <a:lstStyle/>
          <a:p>
            <a:pPr marL="0" indent="0">
              <a:buNone/>
            </a:pPr>
            <a:r>
              <a:rPr lang="en-IN" sz="2400" dirty="0">
                <a:solidFill>
                  <a:srgbClr val="00B0F0"/>
                </a:solidFill>
                <a:latin typeface="Arial Black" panose="020B0A04020102020204" pitchFamily="34" charset="0"/>
              </a:rPr>
              <a:t>Objective – 4</a:t>
            </a:r>
          </a:p>
          <a:p>
            <a:pPr marL="0" indent="0">
              <a:buNone/>
            </a:pPr>
            <a:r>
              <a:rPr lang="en-US" sz="2400" i="0" dirty="0">
                <a:effectLst/>
                <a:latin typeface="Arial Black" panose="020B0A04020102020204" pitchFamily="34" charset="0"/>
              </a:rPr>
              <a:t>Statistics from Kasaragod district, Kerala - day-wise count of confirmed, Active, Recovered, Deceased cases</a:t>
            </a:r>
          </a:p>
          <a:p>
            <a:pPr marL="0" indent="0">
              <a:buNone/>
            </a:pPr>
            <a:r>
              <a:rPr lang="en-US" sz="2400" b="1" dirty="0">
                <a:solidFill>
                  <a:srgbClr val="C00000"/>
                </a:solidFill>
                <a:latin typeface="Arial Black" panose="020B0A04020102020204" pitchFamily="34" charset="0"/>
              </a:rPr>
              <a:t>Result:</a:t>
            </a:r>
          </a:p>
          <a:p>
            <a:pPr marL="0" indent="0">
              <a:buNone/>
            </a:pPr>
            <a:r>
              <a:rPr lang="en-US" sz="2400" b="1" dirty="0">
                <a:solidFill>
                  <a:srgbClr val="C00000"/>
                </a:solidFill>
                <a:latin typeface="Arial Black" panose="020B0A04020102020204" pitchFamily="34" charset="0"/>
              </a:rPr>
              <a:t>District = Kasaragod</a:t>
            </a:r>
          </a:p>
          <a:p>
            <a:pPr marL="0" indent="0">
              <a:buNone/>
            </a:pPr>
            <a:r>
              <a:rPr lang="en-US" sz="2400" b="1" i="0" dirty="0">
                <a:solidFill>
                  <a:srgbClr val="C00000"/>
                </a:solidFill>
                <a:effectLst/>
                <a:latin typeface="Arial Black" panose="020B0A04020102020204" pitchFamily="34" charset="0"/>
              </a:rPr>
              <a:t>Confirmed =179</a:t>
            </a:r>
          </a:p>
          <a:p>
            <a:pPr marL="0" indent="0">
              <a:buNone/>
            </a:pPr>
            <a:r>
              <a:rPr lang="en-US" sz="2400" b="1" dirty="0">
                <a:solidFill>
                  <a:srgbClr val="C00000"/>
                </a:solidFill>
                <a:latin typeface="Arial Black" panose="020B0A04020102020204" pitchFamily="34" charset="0"/>
              </a:rPr>
              <a:t>Active = 12</a:t>
            </a:r>
          </a:p>
          <a:p>
            <a:pPr marL="0" indent="0">
              <a:buNone/>
            </a:pPr>
            <a:r>
              <a:rPr lang="en-US" sz="2400" b="1" i="0" dirty="0">
                <a:solidFill>
                  <a:srgbClr val="C00000"/>
                </a:solidFill>
                <a:effectLst/>
                <a:latin typeface="Arial Black" panose="020B0A04020102020204" pitchFamily="34" charset="0"/>
              </a:rPr>
              <a:t>Recovered = 167</a:t>
            </a:r>
          </a:p>
          <a:p>
            <a:pPr marL="0" indent="0">
              <a:buNone/>
            </a:pPr>
            <a:r>
              <a:rPr lang="en-US" sz="2400" b="1" dirty="0">
                <a:solidFill>
                  <a:srgbClr val="C00000"/>
                </a:solidFill>
                <a:latin typeface="Arial Black" panose="020B0A04020102020204" pitchFamily="34" charset="0"/>
              </a:rPr>
              <a:t>Death = 0</a:t>
            </a:r>
            <a:endParaRPr lang="en-US" sz="2400" b="1" i="0" dirty="0">
              <a:solidFill>
                <a:srgbClr val="C00000"/>
              </a:solidFill>
              <a:effectLst/>
              <a:latin typeface="Arial Black" panose="020B0A04020102020204" pitchFamily="34" charset="0"/>
            </a:endParaRPr>
          </a:p>
          <a:p>
            <a:pPr marL="0" indent="0">
              <a:buNone/>
            </a:pPr>
            <a:endParaRPr lang="en-IN" dirty="0"/>
          </a:p>
        </p:txBody>
      </p:sp>
      <p:pic>
        <p:nvPicPr>
          <p:cNvPr id="5" name="Picture 4">
            <a:extLst>
              <a:ext uri="{FF2B5EF4-FFF2-40B4-BE49-F238E27FC236}">
                <a16:creationId xmlns:a16="http://schemas.microsoft.com/office/drawing/2014/main" id="{EEF5B7E0-CEDC-43B5-BCF0-FFE1A69DE6BA}"/>
              </a:ext>
            </a:extLst>
          </p:cNvPr>
          <p:cNvPicPr>
            <a:picLocks noChangeAspect="1"/>
          </p:cNvPicPr>
          <p:nvPr/>
        </p:nvPicPr>
        <p:blipFill rotWithShape="1">
          <a:blip r:embed="rId2">
            <a:extLst>
              <a:ext uri="{28A0092B-C50C-407E-A947-70E740481C1C}">
                <a14:useLocalDpi xmlns:a14="http://schemas.microsoft.com/office/drawing/2010/main" val="0"/>
              </a:ext>
            </a:extLst>
          </a:blip>
          <a:srcRect l="29083" t="20444" r="13167" b="12296"/>
          <a:stretch/>
        </p:blipFill>
        <p:spPr>
          <a:xfrm>
            <a:off x="4917440" y="0"/>
            <a:ext cx="7274560" cy="6858000"/>
          </a:xfrm>
          <a:prstGeom prst="rect">
            <a:avLst/>
          </a:prstGeom>
        </p:spPr>
      </p:pic>
    </p:spTree>
    <p:extLst>
      <p:ext uri="{BB962C8B-B14F-4D97-AF65-F5344CB8AC3E}">
        <p14:creationId xmlns:p14="http://schemas.microsoft.com/office/powerpoint/2010/main" val="1170145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CB59B6-2C28-4D25-9087-D7F106411CD4}"/>
              </a:ext>
            </a:extLst>
          </p:cNvPr>
          <p:cNvSpPr>
            <a:spLocks noGrp="1"/>
          </p:cNvSpPr>
          <p:nvPr>
            <p:ph idx="1"/>
          </p:nvPr>
        </p:nvSpPr>
        <p:spPr>
          <a:xfrm>
            <a:off x="118534" y="0"/>
            <a:ext cx="9442026" cy="6644640"/>
          </a:xfrm>
        </p:spPr>
        <p:txBody>
          <a:bodyPr>
            <a:normAutofit/>
          </a:bodyPr>
          <a:lstStyle/>
          <a:p>
            <a:pPr marL="0" indent="0">
              <a:buNone/>
            </a:pPr>
            <a:r>
              <a:rPr lang="en-IN" sz="2800" b="1" dirty="0">
                <a:solidFill>
                  <a:srgbClr val="00B0F0"/>
                </a:solidFill>
                <a:latin typeface="Arial Black" panose="020B0A04020102020204" pitchFamily="34" charset="0"/>
              </a:rPr>
              <a:t>Have a look at the top most district of </a:t>
            </a:r>
            <a:r>
              <a:rPr lang="en-IN" sz="2800" b="1" dirty="0" err="1">
                <a:solidFill>
                  <a:srgbClr val="00B0F0"/>
                </a:solidFill>
                <a:latin typeface="Arial Black" panose="020B0A04020102020204" pitchFamily="34" charset="0"/>
              </a:rPr>
              <a:t>kerala</a:t>
            </a:r>
            <a:r>
              <a:rPr lang="en-IN" sz="2800" b="1" dirty="0">
                <a:solidFill>
                  <a:srgbClr val="00B0F0"/>
                </a:solidFill>
                <a:latin typeface="Arial Black" panose="020B0A04020102020204" pitchFamily="34" charset="0"/>
              </a:rPr>
              <a:t> – “Kasaragod”. How did they manage to flatten the curve so fast?</a:t>
            </a:r>
          </a:p>
          <a:p>
            <a:pPr marL="0" indent="0">
              <a:buNone/>
            </a:pPr>
            <a:r>
              <a:rPr lang="en-IN" sz="2400" b="1" dirty="0">
                <a:latin typeface="Arial Black" panose="020B0A04020102020204" pitchFamily="34" charset="0"/>
              </a:rPr>
              <a:t>1)People supported the government of </a:t>
            </a:r>
            <a:r>
              <a:rPr lang="en-IN" sz="2400" b="1" dirty="0" err="1">
                <a:latin typeface="Arial Black" panose="020B0A04020102020204" pitchFamily="34" charset="0"/>
              </a:rPr>
              <a:t>kerala</a:t>
            </a:r>
            <a:r>
              <a:rPr lang="en-IN" sz="2400" b="1" dirty="0">
                <a:latin typeface="Arial Black" panose="020B0A04020102020204" pitchFamily="34" charset="0"/>
              </a:rPr>
              <a:t> by following rules.</a:t>
            </a:r>
          </a:p>
          <a:p>
            <a:pPr marL="0" indent="0">
              <a:buNone/>
            </a:pPr>
            <a:r>
              <a:rPr lang="en-IN" sz="2400" b="1" dirty="0">
                <a:latin typeface="Arial Black" panose="020B0A04020102020204" pitchFamily="34" charset="0"/>
              </a:rPr>
              <a:t>2)Police force played a vital Role.</a:t>
            </a:r>
          </a:p>
          <a:p>
            <a:pPr marL="0" indent="0">
              <a:buNone/>
            </a:pPr>
            <a:r>
              <a:rPr lang="en-IN" sz="2400" b="1" dirty="0">
                <a:latin typeface="Arial Black" panose="020B0A04020102020204" pitchFamily="34" charset="0"/>
              </a:rPr>
              <a:t>3)Strong Healthcare System.</a:t>
            </a:r>
          </a:p>
          <a:p>
            <a:pPr marL="0" indent="0">
              <a:buNone/>
            </a:pPr>
            <a:r>
              <a:rPr lang="en-IN" sz="2400" b="1" dirty="0">
                <a:latin typeface="Arial Black" panose="020B0A04020102020204" pitchFamily="34" charset="0"/>
              </a:rPr>
              <a:t>4)Aggressive Testing in the initial stage especially for those who are coming from other countries.</a:t>
            </a:r>
          </a:p>
          <a:p>
            <a:pPr marL="0" indent="0">
              <a:buNone/>
            </a:pPr>
            <a:r>
              <a:rPr lang="en-IN" sz="2400" b="1" dirty="0">
                <a:latin typeface="Arial Black" panose="020B0A04020102020204" pitchFamily="34" charset="0"/>
              </a:rPr>
              <a:t>5)Effective Contact Tracing and Quarantine Measure.</a:t>
            </a:r>
          </a:p>
          <a:p>
            <a:endParaRPr lang="en-IN" dirty="0"/>
          </a:p>
        </p:txBody>
      </p:sp>
    </p:spTree>
    <p:extLst>
      <p:ext uri="{BB962C8B-B14F-4D97-AF65-F5344CB8AC3E}">
        <p14:creationId xmlns:p14="http://schemas.microsoft.com/office/powerpoint/2010/main" val="39559691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140</TotalTime>
  <Words>949</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Arial Black</vt:lpstr>
      <vt:lpstr>Inter</vt:lpstr>
      <vt:lpstr>proxima_nova_rgregular</vt:lpstr>
      <vt:lpstr>Trebuchet MS</vt:lpstr>
      <vt:lpstr>Wingdings 3</vt:lpstr>
      <vt:lpstr>Facet</vt:lpstr>
      <vt:lpstr>COVID-19 ANALYSIS IN INDIA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ANALYSIS IN INDIA</dc:title>
  <dc:creator>Amit Jaiswal</dc:creator>
  <cp:lastModifiedBy>Amit Jaiswal</cp:lastModifiedBy>
  <cp:revision>17</cp:revision>
  <dcterms:created xsi:type="dcterms:W3CDTF">2020-09-24T12:01:47Z</dcterms:created>
  <dcterms:modified xsi:type="dcterms:W3CDTF">2020-09-25T06:02:16Z</dcterms:modified>
</cp:coreProperties>
</file>