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cuments\Board%20Infinity\INDIAN%20STARTUP%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cuments\Board%20Infinity\INDIAN%20STARTUP%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cuments\Board%20Infinity\INDIAN%20STARTUP%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cuments\Board%20Infinity\INDIAN%20STARTUP%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ocuments\Board%20Infinity\INDIAN%20STARTUP%20-1.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[INDIAN STARTUP -1.xlsx]Top Funded Startups!PivotTable2</c:name>
    <c:fmtId val="6"/>
  </c:pivotSource>
  <c:chart>
    <c:title>
      <c:tx>
        <c:rich>
          <a:bodyPr rot="0" spcFirstLastPara="1" vertOverflow="ellipsis" vert="horz" wrap="square" anchor="ctr" anchorCtr="1"/>
          <a:lstStyle/>
          <a:p>
            <a:pPr>
              <a:defRPr sz="1800" b="1" i="0" u="none" strike="noStrike" kern="1200" baseline="0">
                <a:ln>
                  <a:solidFill>
                    <a:schemeClr val="accent1"/>
                  </a:solidFill>
                </a:ln>
                <a:solidFill>
                  <a:schemeClr val="dk1">
                    <a:lumMod val="75000"/>
                    <a:lumOff val="25000"/>
                  </a:schemeClr>
                </a:solidFill>
                <a:latin typeface="+mn-lt"/>
                <a:ea typeface="+mn-ea"/>
                <a:cs typeface="+mn-cs"/>
              </a:defRPr>
            </a:pPr>
            <a:r>
              <a:rPr lang="en-US">
                <a:ln>
                  <a:solidFill>
                    <a:schemeClr val="accent1"/>
                  </a:solidFill>
                </a:ln>
              </a:rPr>
              <a:t>Top Funded Startups</a:t>
            </a:r>
          </a:p>
        </c:rich>
      </c:tx>
      <c:layout>
        <c:manualLayout>
          <c:xMode val="edge"/>
          <c:yMode val="edge"/>
          <c:x val="1.078366897140115E-2"/>
          <c:y val="3.5322801468517513E-3"/>
        </c:manualLayout>
      </c:layout>
      <c:overlay val="0"/>
      <c:spPr>
        <a:noFill/>
        <a:ln>
          <a:noFill/>
        </a:ln>
        <a:effectLst/>
      </c:spPr>
      <c:txPr>
        <a:bodyPr rot="0" spcFirstLastPara="1" vertOverflow="ellipsis" vert="horz" wrap="square" anchor="ctr" anchorCtr="1"/>
        <a:lstStyle/>
        <a:p>
          <a:pPr>
            <a:defRPr sz="1800" b="1" i="0" u="none" strike="noStrike" kern="1200" baseline="0">
              <a:ln>
                <a:solidFill>
                  <a:schemeClr val="accent1"/>
                </a:solidFill>
              </a:ln>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4823556002975199"/>
          <c:y val="0.10999439375274743"/>
          <c:w val="0.79045548103311192"/>
          <c:h val="0.81667615819770123"/>
        </c:manualLayout>
      </c:layout>
      <c:bar3DChart>
        <c:barDir val="bar"/>
        <c:grouping val="clustered"/>
        <c:varyColors val="0"/>
        <c:ser>
          <c:idx val="0"/>
          <c:order val="0"/>
          <c:tx>
            <c:strRef>
              <c:f>'Top Funded Startups'!$B$3</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 Funded Startups'!$A$4:$A$16</c:f>
              <c:strCache>
                <c:ptCount val="12"/>
                <c:pt idx="0">
                  <c:v>Delhivery</c:v>
                </c:pt>
                <c:pt idx="1">
                  <c:v>Flipkart</c:v>
                </c:pt>
                <c:pt idx="2">
                  <c:v>Flipkart.com</c:v>
                </c:pt>
                <c:pt idx="3">
                  <c:v>Foodpanda</c:v>
                </c:pt>
                <c:pt idx="4">
                  <c:v>Ola</c:v>
                </c:pt>
                <c:pt idx="5">
                  <c:v>Ola Cabs</c:v>
                </c:pt>
                <c:pt idx="6">
                  <c:v>Olacabs</c:v>
                </c:pt>
                <c:pt idx="7">
                  <c:v>Oyo Rooms</c:v>
                </c:pt>
                <c:pt idx="8">
                  <c:v>Paytm</c:v>
                </c:pt>
                <c:pt idx="9">
                  <c:v>Quikr</c:v>
                </c:pt>
                <c:pt idx="10">
                  <c:v>Shopclues</c:v>
                </c:pt>
                <c:pt idx="11">
                  <c:v>Snapdeal</c:v>
                </c:pt>
              </c:strCache>
            </c:strRef>
          </c:cat>
          <c:val>
            <c:numRef>
              <c:f>'Top Funded Startups'!$B$4:$B$16</c:f>
              <c:numCache>
                <c:formatCode>0,,"M"</c:formatCode>
                <c:ptCount val="12"/>
                <c:pt idx="0">
                  <c:v>215000000</c:v>
                </c:pt>
                <c:pt idx="1">
                  <c:v>1559700000</c:v>
                </c:pt>
                <c:pt idx="2">
                  <c:v>700000000</c:v>
                </c:pt>
                <c:pt idx="3">
                  <c:v>210000000</c:v>
                </c:pt>
                <c:pt idx="4">
                  <c:v>984500000</c:v>
                </c:pt>
                <c:pt idx="5">
                  <c:v>515000000</c:v>
                </c:pt>
                <c:pt idx="6">
                  <c:v>400000000</c:v>
                </c:pt>
                <c:pt idx="7">
                  <c:v>375000000</c:v>
                </c:pt>
                <c:pt idx="8">
                  <c:v>2140000000</c:v>
                </c:pt>
                <c:pt idx="9">
                  <c:v>230000000</c:v>
                </c:pt>
                <c:pt idx="10">
                  <c:v>207700000</c:v>
                </c:pt>
                <c:pt idx="11">
                  <c:v>700000000</c:v>
                </c:pt>
              </c:numCache>
            </c:numRef>
          </c:val>
          <c:extLst>
            <c:ext xmlns:c16="http://schemas.microsoft.com/office/drawing/2014/chart" uri="{C3380CC4-5D6E-409C-BE32-E72D297353CC}">
              <c16:uniqueId val="{00000000-22BA-4995-80BF-4DA5B2334E79}"/>
            </c:ext>
          </c:extLst>
        </c:ser>
        <c:dLbls>
          <c:showLegendKey val="0"/>
          <c:showVal val="1"/>
          <c:showCatName val="0"/>
          <c:showSerName val="0"/>
          <c:showPercent val="0"/>
          <c:showBubbleSize val="0"/>
        </c:dLbls>
        <c:gapWidth val="65"/>
        <c:shape val="box"/>
        <c:axId val="32892624"/>
        <c:axId val="2072447520"/>
        <c:axId val="0"/>
      </c:bar3DChart>
      <c:catAx>
        <c:axId val="32892624"/>
        <c:scaling>
          <c:orientation val="minMax"/>
        </c:scaling>
        <c:delete val="0"/>
        <c:axPos val="l"/>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72447520"/>
        <c:crosses val="autoZero"/>
        <c:auto val="1"/>
        <c:lblAlgn val="ctr"/>
        <c:lblOffset val="100"/>
        <c:noMultiLvlLbl val="0"/>
      </c:catAx>
      <c:valAx>
        <c:axId val="2072447520"/>
        <c:scaling>
          <c:orientation val="minMax"/>
        </c:scaling>
        <c:delete val="0"/>
        <c:axPos val="b"/>
        <c:numFmt formatCode="0,,&quot;M&quot;"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328926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[INDIAN STARTUP -1.xlsx]Top Investors!PivotTable3</c:name>
    <c:fmtId val="5"/>
  </c:pivotSource>
  <c:chart>
    <c:title>
      <c:tx>
        <c:rich>
          <a:bodyPr rot="0" spcFirstLastPara="1" vertOverflow="ellipsis" vert="horz" wrap="square" anchor="ctr" anchorCtr="1"/>
          <a:lstStyle/>
          <a:p>
            <a:pPr>
              <a:defRPr sz="1600"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US">
                <a:solidFill>
                  <a:schemeClr val="lt1"/>
                </a:solidFill>
                <a:latin typeface="+mn-lt"/>
                <a:ea typeface="+mn-ea"/>
                <a:cs typeface="+mn-cs"/>
              </a:rPr>
              <a:t>Top</a:t>
            </a:r>
            <a:r>
              <a:rPr lang="en-US" baseline="0">
                <a:solidFill>
                  <a:schemeClr val="lt1"/>
                </a:solidFill>
                <a:latin typeface="+mn-lt"/>
                <a:ea typeface="+mn-ea"/>
                <a:cs typeface="+mn-cs"/>
              </a:rPr>
              <a:t> Investors</a:t>
            </a:r>
            <a:endParaRPr lang="en-US"/>
          </a:p>
        </c:rich>
      </c:tx>
      <c:layout>
        <c:manualLayout>
          <c:xMode val="edge"/>
          <c:yMode val="edge"/>
          <c:x val="0.36318044619422574"/>
          <c:y val="3.8153020063566433E-2"/>
        </c:manualLayout>
      </c:layout>
      <c:overlay val="0"/>
      <c:spPr>
        <a:solidFill>
          <a:schemeClr val="accent6"/>
        </a:solidFill>
        <a:ln w="12700" cap="flat" cmpd="sng" algn="ctr">
          <a:noFill/>
          <a:prstDash val="solid"/>
          <a:miter lim="800000"/>
        </a:ln>
        <a:effectLst/>
      </c:spPr>
      <c:txPr>
        <a:bodyPr rot="0" spcFirstLastPara="1" vertOverflow="ellipsis" vert="horz" wrap="square" anchor="ctr" anchorCtr="1"/>
        <a:lstStyle/>
        <a:p>
          <a:pPr>
            <a:defRPr sz="1600"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'Top Investors'!$B$3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cat>
            <c:strRef>
              <c:f>'Top Investors'!$A$4:$A$14</c:f>
              <c:strCache>
                <c:ptCount val="10"/>
                <c:pt idx="0">
                  <c:v>Alibaba Group, Ant Financial</c:v>
                </c:pt>
                <c:pt idx="1">
                  <c:v>Alibaba, Foxconn, Softbank</c:v>
                </c:pt>
                <c:pt idx="2">
                  <c:v>Baillie Gifford, Falcon Edge Capital, Tiger Global, SoftBank Group, DST Global, Didi Kuaidi</c:v>
                </c:pt>
                <c:pt idx="3">
                  <c:v>DST Global, Steadview Capital, Tiger Global, Accel Partners &amp; Others</c:v>
                </c:pt>
                <c:pt idx="4">
                  <c:v>Microsoft, eBay, Tencent Holdings</c:v>
                </c:pt>
                <c:pt idx="5">
                  <c:v>SIMI Pacific Pte</c:v>
                </c:pt>
                <c:pt idx="6">
                  <c:v>SoftBank Group</c:v>
                </c:pt>
                <c:pt idx="7">
                  <c:v>SoftBank Group Corp</c:v>
                </c:pt>
                <c:pt idx="8">
                  <c:v>SoftBank Vision Fund, Lightspeed Venture Partners, Sequoia Capital India Advisors, Greenoaks Capital Partners</c:v>
                </c:pt>
                <c:pt idx="9">
                  <c:v>Steadview Capital and existing investors</c:v>
                </c:pt>
              </c:strCache>
            </c:strRef>
          </c:cat>
          <c:val>
            <c:numRef>
              <c:f>'Top Investors'!$B$4:$B$14</c:f>
              <c:numCache>
                <c:formatCode>0,,"M"</c:formatCode>
                <c:ptCount val="10"/>
                <c:pt idx="0">
                  <c:v>680000000</c:v>
                </c:pt>
                <c:pt idx="1">
                  <c:v>500000000</c:v>
                </c:pt>
                <c:pt idx="2">
                  <c:v>500000000</c:v>
                </c:pt>
                <c:pt idx="3">
                  <c:v>400000000</c:v>
                </c:pt>
                <c:pt idx="4">
                  <c:v>1400000000</c:v>
                </c:pt>
                <c:pt idx="5">
                  <c:v>260000000</c:v>
                </c:pt>
                <c:pt idx="6">
                  <c:v>1467000000</c:v>
                </c:pt>
                <c:pt idx="7">
                  <c:v>330000000</c:v>
                </c:pt>
                <c:pt idx="8">
                  <c:v>250000000</c:v>
                </c:pt>
                <c:pt idx="9">
                  <c:v>700000000</c:v>
                </c:pt>
              </c:numCache>
            </c:numRef>
          </c:val>
          <c:extLst>
            <c:ext xmlns:c16="http://schemas.microsoft.com/office/drawing/2014/chart" uri="{C3380CC4-5D6E-409C-BE32-E72D297353CC}">
              <c16:uniqueId val="{00000000-8CA6-4786-A486-2B1A1F2E09E7}"/>
            </c:ext>
          </c:extLst>
        </c:ser>
        <c:dLbls>
          <c:showLegendKey val="0"/>
          <c:showVal val="0"/>
          <c:showCatName val="0"/>
          <c:showSerName val="0"/>
          <c:showPercent val="0"/>
          <c:showBubbleSize val="0"/>
        </c:dLbls>
        <c:gapWidth val="150"/>
        <c:overlap val="100"/>
        <c:axId val="126552016"/>
        <c:axId val="21843312"/>
      </c:barChart>
      <c:catAx>
        <c:axId val="126552016"/>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843312"/>
        <c:crosses val="autoZero"/>
        <c:auto val="1"/>
        <c:lblAlgn val="ctr"/>
        <c:lblOffset val="100"/>
        <c:noMultiLvlLbl val="0"/>
      </c:catAx>
      <c:valAx>
        <c:axId val="21843312"/>
        <c:scaling>
          <c:orientation val="minMax"/>
        </c:scaling>
        <c:delete val="0"/>
        <c:axPos val="l"/>
        <c:majorGridlines>
          <c:spPr>
            <a:ln w="9525" cap="flat" cmpd="sng" algn="ctr">
              <a:solidFill>
                <a:schemeClr val="lt1">
                  <a:lumMod val="95000"/>
                  <a:alpha val="10000"/>
                </a:schemeClr>
              </a:solidFill>
              <a:round/>
            </a:ln>
            <a:effectLst/>
          </c:spPr>
        </c:majorGridlines>
        <c:numFmt formatCode="0,,&quot;M&quot;"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6552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[INDIAN STARTUP -1.xlsx]Investment Type!PivotTable3</c:name>
    <c:fmtId val="9"/>
  </c:pivotSource>
  <c:chart>
    <c:title>
      <c:tx>
        <c:rich>
          <a:bodyPr rot="0" spcFirstLastPara="1" vertOverflow="ellipsis" vert="horz" wrap="square" anchor="ctr" anchorCtr="1"/>
          <a:lstStyle/>
          <a:p>
            <a:pPr>
              <a:defRPr sz="1800" b="1" i="0" u="none" strike="noStrike" kern="1200" cap="none" spc="0" baseline="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n-lt"/>
                <a:ea typeface="+mn-ea"/>
                <a:cs typeface="+mn-cs"/>
              </a:defRPr>
            </a:pPr>
            <a:r>
              <a:rPr lang="en-US"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Investment</a:t>
            </a:r>
            <a:r>
              <a:rPr lang="en-US" b="1" cap="none" spc="0" baseline="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type</a:t>
            </a:r>
          </a:p>
        </c:rich>
      </c:tx>
      <c:overlay val="0"/>
      <c:spPr>
        <a:noFill/>
        <a:ln>
          <a:noFill/>
        </a:ln>
        <a:effectLst/>
      </c:spPr>
      <c:txPr>
        <a:bodyPr rot="0" spcFirstLastPara="1" vertOverflow="ellipsis" vert="horz" wrap="square" anchor="ctr" anchorCtr="1"/>
        <a:lstStyle/>
        <a:p>
          <a:pPr>
            <a:defRPr sz="1800" b="1" i="0" u="none" strike="noStrike" kern="1200" cap="none" spc="0" baseline="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n-lt"/>
              <a:ea typeface="+mn-ea"/>
              <a:cs typeface="+mn-cs"/>
            </a:defRPr>
          </a:pPr>
          <a:endParaRPr lang="en-US"/>
        </a:p>
      </c:txPr>
    </c:title>
    <c:autoTitleDeleted val="0"/>
    <c:pivotFmts>
      <c:pivotFmt>
        <c:idx val="0"/>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circle"/>
          <c:size val="6"/>
          <c:spPr>
            <a:solidFill>
              <a:schemeClr val="accent1"/>
            </a:solidFill>
            <a:ln w="9525">
              <a:solidFill>
                <a:schemeClr val="dk1">
                  <a:lumMod val="75000"/>
                  <a:lumOff val="25000"/>
                </a:schemeClr>
              </a:solidFill>
            </a:ln>
            <a:effectLst/>
          </c:spPr>
        </c:marker>
        <c:dLbl>
          <c:idx val="0"/>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'Investment Type'!$B$3</c:f>
              <c:strCache>
                <c:ptCount val="1"/>
                <c:pt idx="0">
                  <c:v>Total</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'Investment Type'!$A$4:$A$11</c:f>
              <c:strCache>
                <c:ptCount val="7"/>
                <c:pt idx="0">
                  <c:v>Crowd funding</c:v>
                </c:pt>
                <c:pt idx="1">
                  <c:v>Debt Funding</c:v>
                </c:pt>
                <c:pt idx="2">
                  <c:v>Private Equity</c:v>
                </c:pt>
                <c:pt idx="3">
                  <c:v>PrivateEquity</c:v>
                </c:pt>
                <c:pt idx="4">
                  <c:v>Seed Funding</c:v>
                </c:pt>
                <c:pt idx="5">
                  <c:v>SeedFunding</c:v>
                </c:pt>
                <c:pt idx="6">
                  <c:v>(blank)</c:v>
                </c:pt>
              </c:strCache>
            </c:strRef>
          </c:cat>
          <c:val>
            <c:numRef>
              <c:f>'Investment Type'!$B$4:$B$11</c:f>
              <c:numCache>
                <c:formatCode>0,,"M"</c:formatCode>
                <c:ptCount val="7"/>
                <c:pt idx="0">
                  <c:v>155768</c:v>
                </c:pt>
                <c:pt idx="1">
                  <c:v>7800000</c:v>
                </c:pt>
                <c:pt idx="2">
                  <c:v>18006085000</c:v>
                </c:pt>
                <c:pt idx="3">
                  <c:v>1000000</c:v>
                </c:pt>
                <c:pt idx="4">
                  <c:v>322338108</c:v>
                </c:pt>
                <c:pt idx="5">
                  <c:v>10007600</c:v>
                </c:pt>
              </c:numCache>
            </c:numRef>
          </c:val>
          <c:extLst>
            <c:ext xmlns:c16="http://schemas.microsoft.com/office/drawing/2014/chart" uri="{C3380CC4-5D6E-409C-BE32-E72D297353CC}">
              <c16:uniqueId val="{00000000-4121-4498-8366-C38DDD864D64}"/>
            </c:ext>
          </c:extLst>
        </c:ser>
        <c:dLbls>
          <c:showLegendKey val="0"/>
          <c:showVal val="1"/>
          <c:showCatName val="0"/>
          <c:showSerName val="0"/>
          <c:showPercent val="0"/>
          <c:showBubbleSize val="0"/>
        </c:dLbls>
        <c:gapWidth val="84"/>
        <c:gapDepth val="53"/>
        <c:shape val="box"/>
        <c:axId val="484965999"/>
        <c:axId val="287850415"/>
        <c:axId val="0"/>
      </c:bar3DChart>
      <c:catAx>
        <c:axId val="484965999"/>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87850415"/>
        <c:crosses val="autoZero"/>
        <c:auto val="1"/>
        <c:lblAlgn val="ctr"/>
        <c:lblOffset val="100"/>
        <c:noMultiLvlLbl val="0"/>
      </c:catAx>
      <c:valAx>
        <c:axId val="287850415"/>
        <c:scaling>
          <c:orientation val="minMax"/>
        </c:scaling>
        <c:delete val="0"/>
        <c:axPos val="l"/>
        <c:numFmt formatCode="0,,&quot;M&quot;"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849659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[INDIAN STARTUP -1.xlsx]Industry Verticle!PivotTable1</c:name>
    <c:fmtId val="5"/>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Industry Verticle</a:t>
            </a:r>
          </a:p>
        </c:rich>
      </c:tx>
      <c:layout>
        <c:manualLayout>
          <c:xMode val="edge"/>
          <c:yMode val="edge"/>
          <c:x val="2.3994656917885365E-3"/>
          <c:y val="2.643171806167401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2"/>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3"/>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4"/>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5"/>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6"/>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7"/>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8"/>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9"/>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10"/>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11"/>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13"/>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14"/>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15"/>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16"/>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17"/>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18"/>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19"/>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20"/>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21"/>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22"/>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24"/>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25"/>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26"/>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27"/>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28"/>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29"/>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30"/>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31"/>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32"/>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33"/>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4"/>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35"/>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36"/>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37"/>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38"/>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39"/>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40"/>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41"/>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42"/>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43"/>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44"/>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45"/>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46"/>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47"/>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48"/>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49"/>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50"/>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51"/>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52"/>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53"/>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
        <c:idx val="54"/>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
          </a:scene3d>
          <a:sp3d>
            <a:bevelT w="50800" h="25400"/>
          </a:sp3d>
        </c:spPr>
      </c:pivotFmt>
    </c:pivotFmts>
    <c:plotArea>
      <c:layout/>
      <c:pieChart>
        <c:varyColors val="1"/>
        <c:ser>
          <c:idx val="0"/>
          <c:order val="0"/>
          <c:tx>
            <c:strRef>
              <c:f>'Industry Verticle'!$B$3</c:f>
              <c:strCache>
                <c:ptCount val="1"/>
                <c:pt idx="0">
                  <c:v>Total</c:v>
                </c:pt>
              </c:strCache>
            </c:strRef>
          </c:tx>
          <c:dPt>
            <c:idx val="0"/>
            <c:bubble3D val="0"/>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1-45A2-4BCB-A30F-8E31FF192548}"/>
              </c:ext>
            </c:extLst>
          </c:dPt>
          <c:dPt>
            <c:idx val="1"/>
            <c:bubble3D val="0"/>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3-45A2-4BCB-A30F-8E31FF192548}"/>
              </c:ext>
            </c:extLst>
          </c:dPt>
          <c:dPt>
            <c:idx val="2"/>
            <c:bubble3D val="0"/>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5-45A2-4BCB-A30F-8E31FF192548}"/>
              </c:ext>
            </c:extLst>
          </c:dPt>
          <c:dPt>
            <c:idx val="3"/>
            <c:bubble3D val="0"/>
            <c:spPr>
              <a:gradFill rotWithShape="1">
                <a:gsLst>
                  <a:gs pos="0">
                    <a:schemeClr val="accent4">
                      <a:tint val="96000"/>
                      <a:satMod val="100000"/>
                      <a:lumMod val="104000"/>
                    </a:schemeClr>
                  </a:gs>
                  <a:gs pos="78000">
                    <a:schemeClr val="accent4">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7-45A2-4BCB-A30F-8E31FF192548}"/>
              </c:ext>
            </c:extLst>
          </c:dPt>
          <c:dPt>
            <c:idx val="4"/>
            <c:bubble3D val="0"/>
            <c:spPr>
              <a:gradFill rotWithShape="1">
                <a:gsLst>
                  <a:gs pos="0">
                    <a:schemeClr val="accent5">
                      <a:tint val="96000"/>
                      <a:satMod val="100000"/>
                      <a:lumMod val="104000"/>
                    </a:schemeClr>
                  </a:gs>
                  <a:gs pos="78000">
                    <a:schemeClr val="accent5">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9-45A2-4BCB-A30F-8E31FF192548}"/>
              </c:ext>
            </c:extLst>
          </c:dPt>
          <c:dPt>
            <c:idx val="5"/>
            <c:bubble3D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B-45A2-4BCB-A30F-8E31FF192548}"/>
              </c:ext>
            </c:extLst>
          </c:dPt>
          <c:dPt>
            <c:idx val="6"/>
            <c:bubble3D val="0"/>
            <c:spPr>
              <a:gradFill rotWithShape="1">
                <a:gsLst>
                  <a:gs pos="0">
                    <a:schemeClr val="accent1">
                      <a:lumMod val="60000"/>
                      <a:tint val="96000"/>
                      <a:satMod val="100000"/>
                      <a:lumMod val="104000"/>
                    </a:schemeClr>
                  </a:gs>
                  <a:gs pos="78000">
                    <a:schemeClr val="accent1">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D-45A2-4BCB-A30F-8E31FF192548}"/>
              </c:ext>
            </c:extLst>
          </c:dPt>
          <c:dPt>
            <c:idx val="7"/>
            <c:bubble3D val="0"/>
            <c:spPr>
              <a:gradFill rotWithShape="1">
                <a:gsLst>
                  <a:gs pos="0">
                    <a:schemeClr val="accent2">
                      <a:lumMod val="60000"/>
                      <a:tint val="96000"/>
                      <a:satMod val="100000"/>
                      <a:lumMod val="104000"/>
                    </a:schemeClr>
                  </a:gs>
                  <a:gs pos="78000">
                    <a:schemeClr val="accent2">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F-45A2-4BCB-A30F-8E31FF192548}"/>
              </c:ext>
            </c:extLst>
          </c:dPt>
          <c:dPt>
            <c:idx val="8"/>
            <c:bubble3D val="0"/>
            <c:spPr>
              <a:gradFill rotWithShape="1">
                <a:gsLst>
                  <a:gs pos="0">
                    <a:schemeClr val="accent3">
                      <a:lumMod val="60000"/>
                      <a:tint val="96000"/>
                      <a:satMod val="100000"/>
                      <a:lumMod val="104000"/>
                    </a:schemeClr>
                  </a:gs>
                  <a:gs pos="78000">
                    <a:schemeClr val="accent3">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1-45A2-4BCB-A30F-8E31FF192548}"/>
              </c:ext>
            </c:extLst>
          </c:dPt>
          <c:dPt>
            <c:idx val="9"/>
            <c:bubble3D val="0"/>
            <c:spPr>
              <a:gradFill rotWithShape="1">
                <a:gsLst>
                  <a:gs pos="0">
                    <a:schemeClr val="accent4">
                      <a:lumMod val="60000"/>
                      <a:tint val="96000"/>
                      <a:satMod val="100000"/>
                      <a:lumMod val="104000"/>
                    </a:schemeClr>
                  </a:gs>
                  <a:gs pos="78000">
                    <a:schemeClr val="accent4">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3-45A2-4BCB-A30F-8E31FF19254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'Industry Verticle'!$A$4:$A$14</c:f>
              <c:strCache>
                <c:ptCount val="10"/>
                <c:pt idx="0">
                  <c:v>Cab Aggregator</c:v>
                </c:pt>
                <c:pt idx="1">
                  <c:v>Cab rental Mobile app</c:v>
                </c:pt>
                <c:pt idx="2">
                  <c:v>Car Aggregator &amp; Retail Mobile App</c:v>
                </c:pt>
                <c:pt idx="3">
                  <c:v>Consumer Internet</c:v>
                </c:pt>
                <c:pt idx="4">
                  <c:v>ECommerce</c:v>
                </c:pt>
                <c:pt idx="5">
                  <c:v>E-Commerce &amp; M-Commerce platform</c:v>
                </c:pt>
                <c:pt idx="6">
                  <c:v>Ecommerce Marketplace</c:v>
                </c:pt>
                <c:pt idx="7">
                  <c:v>Online Marketplace</c:v>
                </c:pt>
                <c:pt idx="8">
                  <c:v>Technology</c:v>
                </c:pt>
                <c:pt idx="9">
                  <c:v>(blank)</c:v>
                </c:pt>
              </c:strCache>
            </c:strRef>
          </c:cat>
          <c:val>
            <c:numRef>
              <c:f>'Industry Verticle'!$B$4:$B$14</c:f>
              <c:numCache>
                <c:formatCode>0,,"M"</c:formatCode>
                <c:ptCount val="10"/>
                <c:pt idx="0">
                  <c:v>400000000</c:v>
                </c:pt>
                <c:pt idx="1">
                  <c:v>225000000</c:v>
                </c:pt>
                <c:pt idx="2">
                  <c:v>500000000</c:v>
                </c:pt>
                <c:pt idx="3">
                  <c:v>3797089000</c:v>
                </c:pt>
                <c:pt idx="4">
                  <c:v>4281189608</c:v>
                </c:pt>
                <c:pt idx="5">
                  <c:v>680000000</c:v>
                </c:pt>
                <c:pt idx="6">
                  <c:v>500000000</c:v>
                </c:pt>
                <c:pt idx="7">
                  <c:v>700000000</c:v>
                </c:pt>
                <c:pt idx="8">
                  <c:v>1103593500</c:v>
                </c:pt>
                <c:pt idx="9">
                  <c:v>1231811368</c:v>
                </c:pt>
              </c:numCache>
            </c:numRef>
          </c:val>
          <c:extLst>
            <c:ext xmlns:c16="http://schemas.microsoft.com/office/drawing/2014/chart" uri="{C3380CC4-5D6E-409C-BE32-E72D297353CC}">
              <c16:uniqueId val="{00000014-45A2-4BCB-A30F-8E31FF192548}"/>
            </c:ext>
          </c:extLst>
        </c:ser>
        <c:dLbls>
          <c:dLblPos val="inEnd"/>
          <c:showLegendKey val="0"/>
          <c:showVal val="0"/>
          <c:showCatName val="0"/>
          <c:showSerName val="0"/>
          <c:showPercent val="1"/>
          <c:showBubbleSize val="0"/>
          <c:showLeaderLines val="1"/>
        </c:dLbls>
        <c:firstSliceAng val="149"/>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[INDIAN STARTUP -1.xlsx]Sub-verticle Type!PivotTable4</c:name>
    <c:fmtId val="5"/>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Sub-Verticle Type</a:t>
            </a:r>
          </a:p>
        </c:rich>
      </c:tx>
      <c:layout>
        <c:manualLayout>
          <c:xMode val="edge"/>
          <c:yMode val="edge"/>
          <c:x val="3.5264483627204173E-4"/>
          <c:y val="3.7922649374710508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s>
    <c:plotArea>
      <c:layout/>
      <c:pieChart>
        <c:varyColors val="1"/>
        <c:ser>
          <c:idx val="0"/>
          <c:order val="0"/>
          <c:tx>
            <c:strRef>
              <c:f>'Sub-verticle Type'!$B$3</c:f>
              <c:strCache>
                <c:ptCount val="1"/>
                <c:pt idx="0">
                  <c:v>Total</c:v>
                </c:pt>
              </c:strCache>
            </c:strRef>
          </c:tx>
          <c:dPt>
            <c:idx val="0"/>
            <c:bubble3D val="0"/>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1-F79F-43C7-AC90-14926EAC579E}"/>
              </c:ext>
            </c:extLst>
          </c:dPt>
          <c:dPt>
            <c:idx val="1"/>
            <c:bubble3D val="0"/>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3-F79F-43C7-AC90-14926EAC579E}"/>
              </c:ext>
            </c:extLst>
          </c:dPt>
          <c:dPt>
            <c:idx val="2"/>
            <c:bubble3D val="0"/>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5-F79F-43C7-AC90-14926EAC579E}"/>
              </c:ext>
            </c:extLst>
          </c:dPt>
          <c:dPt>
            <c:idx val="3"/>
            <c:bubble3D val="0"/>
            <c:spPr>
              <a:gradFill rotWithShape="1">
                <a:gsLst>
                  <a:gs pos="0">
                    <a:schemeClr val="accent4">
                      <a:tint val="96000"/>
                      <a:satMod val="100000"/>
                      <a:lumMod val="104000"/>
                    </a:schemeClr>
                  </a:gs>
                  <a:gs pos="78000">
                    <a:schemeClr val="accent4">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7-F79F-43C7-AC90-14926EAC579E}"/>
              </c:ext>
            </c:extLst>
          </c:dPt>
          <c:dPt>
            <c:idx val="4"/>
            <c:bubble3D val="0"/>
            <c:spPr>
              <a:gradFill rotWithShape="1">
                <a:gsLst>
                  <a:gs pos="0">
                    <a:schemeClr val="accent5">
                      <a:tint val="96000"/>
                      <a:satMod val="100000"/>
                      <a:lumMod val="104000"/>
                    </a:schemeClr>
                  </a:gs>
                  <a:gs pos="78000">
                    <a:schemeClr val="accent5">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9-F79F-43C7-AC90-14926EAC579E}"/>
              </c:ext>
            </c:extLst>
          </c:dPt>
          <c:dPt>
            <c:idx val="5"/>
            <c:bubble3D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B-F79F-43C7-AC90-14926EAC579E}"/>
              </c:ext>
            </c:extLst>
          </c:dPt>
          <c:dPt>
            <c:idx val="6"/>
            <c:bubble3D val="0"/>
            <c:spPr>
              <a:gradFill rotWithShape="1">
                <a:gsLst>
                  <a:gs pos="0">
                    <a:schemeClr val="accent1">
                      <a:lumMod val="60000"/>
                      <a:tint val="96000"/>
                      <a:satMod val="100000"/>
                      <a:lumMod val="104000"/>
                    </a:schemeClr>
                  </a:gs>
                  <a:gs pos="78000">
                    <a:schemeClr val="accent1">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D-F79F-43C7-AC90-14926EAC579E}"/>
              </c:ext>
            </c:extLst>
          </c:dPt>
          <c:dPt>
            <c:idx val="7"/>
            <c:bubble3D val="0"/>
            <c:spPr>
              <a:gradFill rotWithShape="1">
                <a:gsLst>
                  <a:gs pos="0">
                    <a:schemeClr val="accent2">
                      <a:lumMod val="60000"/>
                      <a:tint val="96000"/>
                      <a:satMod val="100000"/>
                      <a:lumMod val="104000"/>
                    </a:schemeClr>
                  </a:gs>
                  <a:gs pos="78000">
                    <a:schemeClr val="accent2">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F-F79F-43C7-AC90-14926EAC579E}"/>
              </c:ext>
            </c:extLst>
          </c:dPt>
          <c:dPt>
            <c:idx val="8"/>
            <c:bubble3D val="0"/>
            <c:spPr>
              <a:gradFill rotWithShape="1">
                <a:gsLst>
                  <a:gs pos="0">
                    <a:schemeClr val="accent3">
                      <a:lumMod val="60000"/>
                      <a:tint val="96000"/>
                      <a:satMod val="100000"/>
                      <a:lumMod val="104000"/>
                    </a:schemeClr>
                  </a:gs>
                  <a:gs pos="78000">
                    <a:schemeClr val="accent3">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1-F79F-43C7-AC90-14926EAC579E}"/>
              </c:ext>
            </c:extLst>
          </c:dPt>
          <c:dPt>
            <c:idx val="9"/>
            <c:bubble3D val="0"/>
            <c:spPr>
              <a:gradFill rotWithShape="1">
                <a:gsLst>
                  <a:gs pos="0">
                    <a:schemeClr val="accent4">
                      <a:lumMod val="60000"/>
                      <a:tint val="96000"/>
                      <a:satMod val="100000"/>
                      <a:lumMod val="104000"/>
                    </a:schemeClr>
                  </a:gs>
                  <a:gs pos="78000">
                    <a:schemeClr val="accent4">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3-F79F-43C7-AC90-14926EAC579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'Sub-verticle Type'!$A$4:$A$14</c:f>
              <c:strCache>
                <c:ptCount val="10"/>
                <c:pt idx="0">
                  <c:v>App based cab aggregator</c:v>
                </c:pt>
                <c:pt idx="1">
                  <c:v>Branded Budget Hotels Aggregator</c:v>
                </c:pt>
                <c:pt idx="2">
                  <c:v>Cab Aggregation App</c:v>
                </c:pt>
                <c:pt idx="3">
                  <c:v>Cab Aggregator App</c:v>
                </c:pt>
                <c:pt idx="4">
                  <c:v>ECommerce Marketplace</c:v>
                </c:pt>
                <c:pt idx="5">
                  <c:v>Horizontal Online Marketplace</c:v>
                </c:pt>
                <c:pt idx="6">
                  <c:v>Mobile Messaging App</c:v>
                </c:pt>
                <c:pt idx="7">
                  <c:v>Mobile Wallet &amp; ECommerce platform</c:v>
                </c:pt>
                <c:pt idx="8">
                  <c:v>Online Travel/Hotel Booking platform</c:v>
                </c:pt>
                <c:pt idx="9">
                  <c:v>(blank)</c:v>
                </c:pt>
              </c:strCache>
            </c:strRef>
          </c:cat>
          <c:val>
            <c:numRef>
              <c:f>'Sub-verticle Type'!$B$4:$B$14</c:f>
              <c:numCache>
                <c:formatCode>0,,"M"</c:formatCode>
                <c:ptCount val="10"/>
                <c:pt idx="0">
                  <c:v>330000000</c:v>
                </c:pt>
                <c:pt idx="1">
                  <c:v>250000000</c:v>
                </c:pt>
                <c:pt idx="2">
                  <c:v>154500000</c:v>
                </c:pt>
                <c:pt idx="3">
                  <c:v>260000000</c:v>
                </c:pt>
                <c:pt idx="4">
                  <c:v>1708800000</c:v>
                </c:pt>
                <c:pt idx="5">
                  <c:v>200000000</c:v>
                </c:pt>
                <c:pt idx="6">
                  <c:v>175000000</c:v>
                </c:pt>
                <c:pt idx="7">
                  <c:v>1460000000</c:v>
                </c:pt>
                <c:pt idx="8">
                  <c:v>180000000</c:v>
                </c:pt>
                <c:pt idx="9">
                  <c:v>8673022368</c:v>
                </c:pt>
              </c:numCache>
            </c:numRef>
          </c:val>
          <c:extLst>
            <c:ext xmlns:c16="http://schemas.microsoft.com/office/drawing/2014/chart" uri="{C3380CC4-5D6E-409C-BE32-E72D297353CC}">
              <c16:uniqueId val="{00000014-F79F-43C7-AC90-14926EAC579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4.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4D880C7-35A3-4429-BC6E-75B3B086150B}" type="datetimeFigureOut">
              <a:rPr lang="en-IN" smtClean="0"/>
              <a:t>25-09-2020</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C402BB24-3922-4EE4-8652-D2DC6AE7F605}" type="slidenum">
              <a:rPr lang="en-IN" smtClean="0"/>
              <a:t>‹#›</a:t>
            </a:fld>
            <a:endParaRPr lang="en-IN"/>
          </a:p>
        </p:txBody>
      </p:sp>
    </p:spTree>
    <p:extLst>
      <p:ext uri="{BB962C8B-B14F-4D97-AF65-F5344CB8AC3E}">
        <p14:creationId xmlns:p14="http://schemas.microsoft.com/office/powerpoint/2010/main" val="1924942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D880C7-35A3-4429-BC6E-75B3B086150B}"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2BB24-3922-4EE4-8652-D2DC6AE7F605}" type="slidenum">
              <a:rPr lang="en-IN" smtClean="0"/>
              <a:t>‹#›</a:t>
            </a:fld>
            <a:endParaRPr lang="en-IN"/>
          </a:p>
        </p:txBody>
      </p:sp>
    </p:spTree>
    <p:extLst>
      <p:ext uri="{BB962C8B-B14F-4D97-AF65-F5344CB8AC3E}">
        <p14:creationId xmlns:p14="http://schemas.microsoft.com/office/powerpoint/2010/main" val="411591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4D880C7-35A3-4429-BC6E-75B3B086150B}" type="datetimeFigureOut">
              <a:rPr lang="en-IN" smtClean="0"/>
              <a:t>25-09-2020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402BB24-3922-4EE4-8652-D2DC6AE7F605}" type="slidenum">
              <a:rPr lang="en-IN" smtClean="0"/>
              <a:t>‹#›</a:t>
            </a:fld>
            <a:endParaRPr lang="en-IN"/>
          </a:p>
        </p:txBody>
      </p:sp>
    </p:spTree>
    <p:extLst>
      <p:ext uri="{BB962C8B-B14F-4D97-AF65-F5344CB8AC3E}">
        <p14:creationId xmlns:p14="http://schemas.microsoft.com/office/powerpoint/2010/main" val="145873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4D880C7-35A3-4429-BC6E-75B3B086150B}" type="datetimeFigureOut">
              <a:rPr lang="en-IN" smtClean="0"/>
              <a:t>25-09-2020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402BB24-3922-4EE4-8652-D2DC6AE7F605}"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5765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4D880C7-35A3-4429-BC6E-75B3B086150B}" type="datetimeFigureOut">
              <a:rPr lang="en-IN" smtClean="0"/>
              <a:t>25-09-2020</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402BB24-3922-4EE4-8652-D2DC6AE7F605}" type="slidenum">
              <a:rPr lang="en-IN" smtClean="0"/>
              <a:t>‹#›</a:t>
            </a:fld>
            <a:endParaRPr lang="en-IN"/>
          </a:p>
        </p:txBody>
      </p:sp>
    </p:spTree>
    <p:extLst>
      <p:ext uri="{BB962C8B-B14F-4D97-AF65-F5344CB8AC3E}">
        <p14:creationId xmlns:p14="http://schemas.microsoft.com/office/powerpoint/2010/main" val="2644502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4D880C7-35A3-4429-BC6E-75B3B086150B}" type="datetimeFigureOut">
              <a:rPr lang="en-IN" smtClean="0"/>
              <a:t>25-09-2020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02BB24-3922-4EE4-8652-D2DC6AE7F605}" type="slidenum">
              <a:rPr lang="en-IN" smtClean="0"/>
              <a:t>‹#›</a:t>
            </a:fld>
            <a:endParaRPr lang="en-IN"/>
          </a:p>
        </p:txBody>
      </p:sp>
    </p:spTree>
    <p:extLst>
      <p:ext uri="{BB962C8B-B14F-4D97-AF65-F5344CB8AC3E}">
        <p14:creationId xmlns:p14="http://schemas.microsoft.com/office/powerpoint/2010/main" val="549387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4D880C7-35A3-4429-BC6E-75B3B086150B}" type="datetimeFigureOut">
              <a:rPr lang="en-IN" smtClean="0"/>
              <a:t>25-09-2020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02BB24-3922-4EE4-8652-D2DC6AE7F605}" type="slidenum">
              <a:rPr lang="en-IN" smtClean="0"/>
              <a:t>‹#›</a:t>
            </a:fld>
            <a:endParaRPr lang="en-IN"/>
          </a:p>
        </p:txBody>
      </p:sp>
    </p:spTree>
    <p:extLst>
      <p:ext uri="{BB962C8B-B14F-4D97-AF65-F5344CB8AC3E}">
        <p14:creationId xmlns:p14="http://schemas.microsoft.com/office/powerpoint/2010/main" val="778845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880C7-35A3-4429-BC6E-75B3B086150B}"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2BB24-3922-4EE4-8652-D2DC6AE7F605}" type="slidenum">
              <a:rPr lang="en-IN" smtClean="0"/>
              <a:t>‹#›</a:t>
            </a:fld>
            <a:endParaRPr lang="en-IN"/>
          </a:p>
        </p:txBody>
      </p:sp>
    </p:spTree>
    <p:extLst>
      <p:ext uri="{BB962C8B-B14F-4D97-AF65-F5344CB8AC3E}">
        <p14:creationId xmlns:p14="http://schemas.microsoft.com/office/powerpoint/2010/main" val="3117569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4D880C7-35A3-4429-BC6E-75B3B086150B}" type="datetimeFigureOut">
              <a:rPr lang="en-IN" smtClean="0"/>
              <a:t>25-09-2020</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402BB24-3922-4EE4-8652-D2DC6AE7F605}" type="slidenum">
              <a:rPr lang="en-IN" smtClean="0"/>
              <a:t>‹#›</a:t>
            </a:fld>
            <a:endParaRPr lang="en-IN"/>
          </a:p>
        </p:txBody>
      </p:sp>
    </p:spTree>
    <p:extLst>
      <p:ext uri="{BB962C8B-B14F-4D97-AF65-F5344CB8AC3E}">
        <p14:creationId xmlns:p14="http://schemas.microsoft.com/office/powerpoint/2010/main" val="91960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880C7-35A3-4429-BC6E-75B3B086150B}"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2BB24-3922-4EE4-8652-D2DC6AE7F605}" type="slidenum">
              <a:rPr lang="en-IN" smtClean="0"/>
              <a:t>‹#›</a:t>
            </a:fld>
            <a:endParaRPr lang="en-IN"/>
          </a:p>
        </p:txBody>
      </p:sp>
    </p:spTree>
    <p:extLst>
      <p:ext uri="{BB962C8B-B14F-4D97-AF65-F5344CB8AC3E}">
        <p14:creationId xmlns:p14="http://schemas.microsoft.com/office/powerpoint/2010/main" val="2975556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4D880C7-35A3-4429-BC6E-75B3B086150B}" type="datetimeFigureOut">
              <a:rPr lang="en-IN" smtClean="0"/>
              <a:t>25-09-2020</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402BB24-3922-4EE4-8652-D2DC6AE7F605}" type="slidenum">
              <a:rPr lang="en-IN" smtClean="0"/>
              <a:t>‹#›</a:t>
            </a:fld>
            <a:endParaRPr lang="en-IN"/>
          </a:p>
        </p:txBody>
      </p:sp>
    </p:spTree>
    <p:extLst>
      <p:ext uri="{BB962C8B-B14F-4D97-AF65-F5344CB8AC3E}">
        <p14:creationId xmlns:p14="http://schemas.microsoft.com/office/powerpoint/2010/main" val="3336783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D880C7-35A3-4429-BC6E-75B3B086150B}"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2BB24-3922-4EE4-8652-D2DC6AE7F605}" type="slidenum">
              <a:rPr lang="en-IN" smtClean="0"/>
              <a:t>‹#›</a:t>
            </a:fld>
            <a:endParaRPr lang="en-IN"/>
          </a:p>
        </p:txBody>
      </p:sp>
    </p:spTree>
    <p:extLst>
      <p:ext uri="{BB962C8B-B14F-4D97-AF65-F5344CB8AC3E}">
        <p14:creationId xmlns:p14="http://schemas.microsoft.com/office/powerpoint/2010/main" val="420285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D880C7-35A3-4429-BC6E-75B3B086150B}" type="datetimeFigureOut">
              <a:rPr lang="en-IN" smtClean="0"/>
              <a:t>25-09-2020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02BB24-3922-4EE4-8652-D2DC6AE7F605}" type="slidenum">
              <a:rPr lang="en-IN" smtClean="0"/>
              <a:t>‹#›</a:t>
            </a:fld>
            <a:endParaRPr lang="en-IN"/>
          </a:p>
        </p:txBody>
      </p:sp>
    </p:spTree>
    <p:extLst>
      <p:ext uri="{BB962C8B-B14F-4D97-AF65-F5344CB8AC3E}">
        <p14:creationId xmlns:p14="http://schemas.microsoft.com/office/powerpoint/2010/main" val="64104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D880C7-35A3-4429-BC6E-75B3B086150B}" type="datetimeFigureOut">
              <a:rPr lang="en-IN" smtClean="0"/>
              <a:t>25-09-2020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02BB24-3922-4EE4-8652-D2DC6AE7F605}" type="slidenum">
              <a:rPr lang="en-IN" smtClean="0"/>
              <a:t>‹#›</a:t>
            </a:fld>
            <a:endParaRPr lang="en-IN"/>
          </a:p>
        </p:txBody>
      </p:sp>
    </p:spTree>
    <p:extLst>
      <p:ext uri="{BB962C8B-B14F-4D97-AF65-F5344CB8AC3E}">
        <p14:creationId xmlns:p14="http://schemas.microsoft.com/office/powerpoint/2010/main" val="62020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D880C7-35A3-4429-BC6E-75B3B086150B}" type="datetimeFigureOut">
              <a:rPr lang="en-IN" smtClean="0"/>
              <a:t>25-09-2020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02BB24-3922-4EE4-8652-D2DC6AE7F605}" type="slidenum">
              <a:rPr lang="en-IN" smtClean="0"/>
              <a:t>‹#›</a:t>
            </a:fld>
            <a:endParaRPr lang="en-IN"/>
          </a:p>
        </p:txBody>
      </p:sp>
    </p:spTree>
    <p:extLst>
      <p:ext uri="{BB962C8B-B14F-4D97-AF65-F5344CB8AC3E}">
        <p14:creationId xmlns:p14="http://schemas.microsoft.com/office/powerpoint/2010/main" val="865595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D880C7-35A3-4429-BC6E-75B3B086150B}"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2BB24-3922-4EE4-8652-D2DC6AE7F605}" type="slidenum">
              <a:rPr lang="en-IN" smtClean="0"/>
              <a:t>‹#›</a:t>
            </a:fld>
            <a:endParaRPr lang="en-IN"/>
          </a:p>
        </p:txBody>
      </p:sp>
    </p:spTree>
    <p:extLst>
      <p:ext uri="{BB962C8B-B14F-4D97-AF65-F5344CB8AC3E}">
        <p14:creationId xmlns:p14="http://schemas.microsoft.com/office/powerpoint/2010/main" val="112930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D880C7-35A3-4429-BC6E-75B3B086150B}"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2BB24-3922-4EE4-8652-D2DC6AE7F605}" type="slidenum">
              <a:rPr lang="en-IN" smtClean="0"/>
              <a:t>‹#›</a:t>
            </a:fld>
            <a:endParaRPr lang="en-IN"/>
          </a:p>
        </p:txBody>
      </p:sp>
    </p:spTree>
    <p:extLst>
      <p:ext uri="{BB962C8B-B14F-4D97-AF65-F5344CB8AC3E}">
        <p14:creationId xmlns:p14="http://schemas.microsoft.com/office/powerpoint/2010/main" val="301208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4D880C7-35A3-4429-BC6E-75B3B086150B}" type="datetimeFigureOut">
              <a:rPr lang="en-IN" smtClean="0"/>
              <a:t>25-09-2020</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02BB24-3922-4EE4-8652-D2DC6AE7F605}" type="slidenum">
              <a:rPr lang="en-IN" smtClean="0"/>
              <a:t>‹#›</a:t>
            </a:fld>
            <a:endParaRPr lang="en-IN"/>
          </a:p>
        </p:txBody>
      </p:sp>
    </p:spTree>
    <p:extLst>
      <p:ext uri="{BB962C8B-B14F-4D97-AF65-F5344CB8AC3E}">
        <p14:creationId xmlns:p14="http://schemas.microsoft.com/office/powerpoint/2010/main" val="389105748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DE84C-BF88-430B-AB84-4566E201B08C}"/>
              </a:ext>
            </a:extLst>
          </p:cNvPr>
          <p:cNvSpPr>
            <a:spLocks noGrp="1"/>
          </p:cNvSpPr>
          <p:nvPr>
            <p:ph type="ctrTitle"/>
          </p:nvPr>
        </p:nvSpPr>
        <p:spPr>
          <a:xfrm>
            <a:off x="1371600" y="1603904"/>
            <a:ext cx="9448800" cy="1825096"/>
          </a:xfrm>
        </p:spPr>
        <p:txBody>
          <a:bodyPr/>
          <a:lstStyle/>
          <a:p>
            <a:r>
              <a:rPr lang="en-IN" b="1" dirty="0">
                <a:latin typeface="Copperplate Gothic Bold" panose="020E0705020206020404" pitchFamily="34" charset="0"/>
              </a:rPr>
              <a:t>Indian  </a:t>
            </a:r>
            <a:r>
              <a:rPr lang="en-IN" b="1" dirty="0" err="1">
                <a:latin typeface="Copperplate Gothic Bold" panose="020E0705020206020404" pitchFamily="34" charset="0"/>
              </a:rPr>
              <a:t>Startup</a:t>
            </a:r>
            <a:r>
              <a:rPr lang="en-IN" b="1" dirty="0">
                <a:latin typeface="Copperplate Gothic Bold" panose="020E0705020206020404" pitchFamily="34" charset="0"/>
              </a:rPr>
              <a:t> Funding</a:t>
            </a:r>
          </a:p>
        </p:txBody>
      </p:sp>
      <p:sp>
        <p:nvSpPr>
          <p:cNvPr id="3" name="Subtitle 2">
            <a:extLst>
              <a:ext uri="{FF2B5EF4-FFF2-40B4-BE49-F238E27FC236}">
                <a16:creationId xmlns:a16="http://schemas.microsoft.com/office/drawing/2014/main" id="{F8747CB8-4AB0-4177-B673-05B582272994}"/>
              </a:ext>
            </a:extLst>
          </p:cNvPr>
          <p:cNvSpPr>
            <a:spLocks noGrp="1"/>
          </p:cNvSpPr>
          <p:nvPr>
            <p:ph type="subTitle" idx="1"/>
          </p:nvPr>
        </p:nvSpPr>
        <p:spPr>
          <a:xfrm>
            <a:off x="8412480" y="3674217"/>
            <a:ext cx="4094480" cy="1579879"/>
          </a:xfrm>
        </p:spPr>
        <p:txBody>
          <a:bodyPr>
            <a:normAutofit/>
          </a:bodyPr>
          <a:lstStyle/>
          <a:p>
            <a:r>
              <a:rPr lang="en-IN" sz="2800" b="1" dirty="0"/>
              <a:t>Submitted By-</a:t>
            </a:r>
          </a:p>
          <a:p>
            <a:r>
              <a:rPr lang="en-IN" sz="2800" b="1" dirty="0"/>
              <a:t>Amit Ramesh Jaiswal</a:t>
            </a:r>
          </a:p>
        </p:txBody>
      </p:sp>
    </p:spTree>
    <p:extLst>
      <p:ext uri="{BB962C8B-B14F-4D97-AF65-F5344CB8AC3E}">
        <p14:creationId xmlns:p14="http://schemas.microsoft.com/office/powerpoint/2010/main" val="486425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1F03A7-CB13-4F89-A81D-ED4470E9385A}"/>
              </a:ext>
            </a:extLst>
          </p:cNvPr>
          <p:cNvSpPr>
            <a:spLocks noGrp="1"/>
          </p:cNvSpPr>
          <p:nvPr>
            <p:ph idx="1"/>
          </p:nvPr>
        </p:nvSpPr>
        <p:spPr>
          <a:xfrm>
            <a:off x="86360" y="1416937"/>
            <a:ext cx="5796280" cy="5237863"/>
          </a:xfrm>
        </p:spPr>
        <p:txBody>
          <a:bodyPr>
            <a:normAutofit/>
          </a:bodyPr>
          <a:lstStyle/>
          <a:p>
            <a:pPr marL="0" indent="0">
              <a:buNone/>
            </a:pPr>
            <a:r>
              <a:rPr lang="en-US" sz="4400" b="0" i="0" dirty="0">
                <a:solidFill>
                  <a:srgbClr val="C00000"/>
                </a:solidFill>
                <a:effectLst/>
                <a:latin typeface="Arial Black" panose="020B0A04020102020204" pitchFamily="34" charset="0"/>
              </a:rPr>
              <a:t>Worst affected states at states are Maharashtra and Gujrat more than 1000 cases are reported in month of April.</a:t>
            </a:r>
          </a:p>
        </p:txBody>
      </p:sp>
      <p:pic>
        <p:nvPicPr>
          <p:cNvPr id="5" name="Picture 4">
            <a:extLst>
              <a:ext uri="{FF2B5EF4-FFF2-40B4-BE49-F238E27FC236}">
                <a16:creationId xmlns:a16="http://schemas.microsoft.com/office/drawing/2014/main" id="{9CE0C6AD-6A13-4B0F-89B2-D40C2DC21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640" y="483234"/>
            <a:ext cx="6049328" cy="4850765"/>
          </a:xfrm>
          <a:prstGeom prst="rect">
            <a:avLst/>
          </a:prstGeom>
        </p:spPr>
      </p:pic>
    </p:spTree>
    <p:extLst>
      <p:ext uri="{BB962C8B-B14F-4D97-AF65-F5344CB8AC3E}">
        <p14:creationId xmlns:p14="http://schemas.microsoft.com/office/powerpoint/2010/main" val="3644048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05456-5D4C-43EB-B33F-260DFB781F7C}"/>
              </a:ext>
            </a:extLst>
          </p:cNvPr>
          <p:cNvSpPr>
            <a:spLocks noGrp="1"/>
          </p:cNvSpPr>
          <p:nvPr>
            <p:ph idx="1"/>
          </p:nvPr>
        </p:nvSpPr>
        <p:spPr>
          <a:xfrm>
            <a:off x="3622040" y="2250440"/>
            <a:ext cx="4739640" cy="1178560"/>
          </a:xfrm>
        </p:spPr>
        <p:txBody>
          <a:bodyPr>
            <a:normAutofit/>
          </a:bodyPr>
          <a:lstStyle/>
          <a:p>
            <a:pPr marL="0" indent="0">
              <a:buNone/>
            </a:pPr>
            <a:r>
              <a:rPr lang="en-IN" sz="7200" b="1" dirty="0">
                <a:solidFill>
                  <a:srgbClr val="92D050"/>
                </a:solidFill>
                <a:latin typeface="Britannic Bold" panose="020B0903060703020204" pitchFamily="34" charset="0"/>
              </a:rPr>
              <a:t>Thank You</a:t>
            </a:r>
          </a:p>
        </p:txBody>
      </p:sp>
    </p:spTree>
    <p:extLst>
      <p:ext uri="{BB962C8B-B14F-4D97-AF65-F5344CB8AC3E}">
        <p14:creationId xmlns:p14="http://schemas.microsoft.com/office/powerpoint/2010/main" val="1596195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1B8006-5DED-400A-BD1C-EAD4A6C14B8E}"/>
              </a:ext>
            </a:extLst>
          </p:cNvPr>
          <p:cNvSpPr>
            <a:spLocks noGrp="1"/>
          </p:cNvSpPr>
          <p:nvPr>
            <p:ph idx="1"/>
          </p:nvPr>
        </p:nvSpPr>
        <p:spPr>
          <a:xfrm>
            <a:off x="7924800" y="1346200"/>
            <a:ext cx="4018280" cy="4165599"/>
          </a:xfrm>
        </p:spPr>
        <p:txBody>
          <a:bodyPr>
            <a:normAutofit fontScale="92500" lnSpcReduction="20000"/>
          </a:bodyPr>
          <a:lstStyle/>
          <a:p>
            <a:pPr marL="0" indent="0">
              <a:buNone/>
            </a:pPr>
            <a:r>
              <a:rPr lang="en-US" sz="2800" i="0" dirty="0">
                <a:solidFill>
                  <a:srgbClr val="333333"/>
                </a:solidFill>
                <a:effectLst/>
                <a:latin typeface="Rockwell Extra Bold" panose="02060903040505020403" pitchFamily="18" charset="0"/>
              </a:rPr>
              <a:t>Startups may be small companies but they can play a significant role in economic growth. They create more jobs which means more employment, and more employment means an improved     economy.</a:t>
            </a:r>
            <a:endParaRPr lang="en-IN" sz="2800" dirty="0">
              <a:latin typeface="Rockwell Extra Bold" panose="02060903040505020403" pitchFamily="18" charset="0"/>
            </a:endParaRPr>
          </a:p>
        </p:txBody>
      </p:sp>
      <p:pic>
        <p:nvPicPr>
          <p:cNvPr id="5" name="Picture 4">
            <a:extLst>
              <a:ext uri="{FF2B5EF4-FFF2-40B4-BE49-F238E27FC236}">
                <a16:creationId xmlns:a16="http://schemas.microsoft.com/office/drawing/2014/main" id="{246F3ED2-1870-4F01-8098-83FE18A2C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3200"/>
            <a:ext cx="7096760" cy="4500880"/>
          </a:xfrm>
          <a:prstGeom prst="rect">
            <a:avLst/>
          </a:prstGeom>
        </p:spPr>
      </p:pic>
    </p:spTree>
    <p:extLst>
      <p:ext uri="{BB962C8B-B14F-4D97-AF65-F5344CB8AC3E}">
        <p14:creationId xmlns:p14="http://schemas.microsoft.com/office/powerpoint/2010/main" val="58913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74431D-2E7F-41D0-B54D-4690F9203623}"/>
              </a:ext>
            </a:extLst>
          </p:cNvPr>
          <p:cNvSpPr>
            <a:spLocks noGrp="1"/>
          </p:cNvSpPr>
          <p:nvPr>
            <p:ph idx="1"/>
          </p:nvPr>
        </p:nvSpPr>
        <p:spPr>
          <a:xfrm>
            <a:off x="685800" y="5219867"/>
            <a:ext cx="10820400" cy="670559"/>
          </a:xfrm>
        </p:spPr>
        <p:txBody>
          <a:bodyPr>
            <a:normAutofit lnSpcReduction="10000"/>
          </a:bodyPr>
          <a:lstStyle/>
          <a:p>
            <a:pPr marL="0" indent="0">
              <a:buNone/>
            </a:pPr>
            <a:r>
              <a:rPr lang="en-IN" b="1" dirty="0">
                <a:solidFill>
                  <a:srgbClr val="92D050"/>
                </a:solidFill>
              </a:rPr>
              <a:t>DATA SOURCE- </a:t>
            </a:r>
            <a:r>
              <a:rPr lang="en-IN" b="1" dirty="0"/>
              <a:t>https://www.kaggle.com/sudalairajkumar/indian-startup- funding</a:t>
            </a:r>
          </a:p>
        </p:txBody>
      </p:sp>
      <p:pic>
        <p:nvPicPr>
          <p:cNvPr id="5" name="Picture 4">
            <a:extLst>
              <a:ext uri="{FF2B5EF4-FFF2-40B4-BE49-F238E27FC236}">
                <a16:creationId xmlns:a16="http://schemas.microsoft.com/office/drawing/2014/main" id="{4EC42B70-4523-4863-BC00-8257FBDD2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0"/>
            <a:ext cx="11907520" cy="5100320"/>
          </a:xfrm>
          <a:prstGeom prst="rect">
            <a:avLst/>
          </a:prstGeom>
        </p:spPr>
      </p:pic>
      <p:sp>
        <p:nvSpPr>
          <p:cNvPr id="2" name="TextBox 1">
            <a:extLst>
              <a:ext uri="{FF2B5EF4-FFF2-40B4-BE49-F238E27FC236}">
                <a16:creationId xmlns:a16="http://schemas.microsoft.com/office/drawing/2014/main" id="{0D457C6C-9A53-488C-B128-C062F53E173E}"/>
              </a:ext>
            </a:extLst>
          </p:cNvPr>
          <p:cNvSpPr txBox="1"/>
          <p:nvPr/>
        </p:nvSpPr>
        <p:spPr>
          <a:xfrm>
            <a:off x="685800" y="5890426"/>
            <a:ext cx="10373360" cy="769441"/>
          </a:xfrm>
          <a:prstGeom prst="rect">
            <a:avLst/>
          </a:prstGeom>
          <a:noFill/>
        </p:spPr>
        <p:txBody>
          <a:bodyPr wrap="square" rtlCol="0">
            <a:spAutoFit/>
          </a:bodyPr>
          <a:lstStyle/>
          <a:p>
            <a:r>
              <a:rPr lang="en-IN" sz="2400" b="1" dirty="0">
                <a:solidFill>
                  <a:srgbClr val="92D050"/>
                </a:solidFill>
              </a:rPr>
              <a:t>Video Link - </a:t>
            </a:r>
            <a:r>
              <a:rPr lang="en-IN" sz="2000" b="1" dirty="0"/>
              <a:t>https://drive.google.com/file/d/1mN6qviofpR7J5M39Y0IWwjmnH-puCyR7/view?usp=sharing</a:t>
            </a:r>
          </a:p>
        </p:txBody>
      </p:sp>
    </p:spTree>
    <p:extLst>
      <p:ext uri="{BB962C8B-B14F-4D97-AF65-F5344CB8AC3E}">
        <p14:creationId xmlns:p14="http://schemas.microsoft.com/office/powerpoint/2010/main" val="4030523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422CA6-8E0F-48B8-8CC7-58F04218F267}"/>
              </a:ext>
            </a:extLst>
          </p:cNvPr>
          <p:cNvSpPr>
            <a:spLocks noGrp="1"/>
          </p:cNvSpPr>
          <p:nvPr>
            <p:ph idx="1"/>
          </p:nvPr>
        </p:nvSpPr>
        <p:spPr>
          <a:xfrm>
            <a:off x="0" y="1463041"/>
            <a:ext cx="4704080" cy="1178559"/>
          </a:xfrm>
        </p:spPr>
        <p:txBody>
          <a:bodyPr>
            <a:normAutofit fontScale="92500" lnSpcReduction="10000"/>
          </a:bodyPr>
          <a:lstStyle/>
          <a:p>
            <a:pPr marL="0" indent="0">
              <a:buNone/>
            </a:pPr>
            <a:r>
              <a:rPr lang="en-IN" sz="4000" b="1" dirty="0"/>
              <a:t>Objective – 1</a:t>
            </a:r>
          </a:p>
          <a:p>
            <a:pPr marL="0" indent="0">
              <a:buNone/>
            </a:pPr>
            <a:r>
              <a:rPr lang="en-IN" sz="4000" b="1" dirty="0">
                <a:solidFill>
                  <a:schemeClr val="accent4">
                    <a:lumMod val="75000"/>
                  </a:schemeClr>
                </a:solidFill>
              </a:rPr>
              <a:t>Top Funded  </a:t>
            </a:r>
            <a:r>
              <a:rPr lang="en-IN" sz="4000" b="1" dirty="0" err="1">
                <a:solidFill>
                  <a:schemeClr val="accent4">
                    <a:lumMod val="75000"/>
                  </a:schemeClr>
                </a:solidFill>
              </a:rPr>
              <a:t>Startup</a:t>
            </a:r>
            <a:endParaRPr lang="en-IN" sz="4000" b="1" dirty="0">
              <a:solidFill>
                <a:schemeClr val="accent4">
                  <a:lumMod val="75000"/>
                </a:schemeClr>
              </a:solidFill>
            </a:endParaRPr>
          </a:p>
        </p:txBody>
      </p:sp>
      <p:graphicFrame>
        <p:nvGraphicFramePr>
          <p:cNvPr id="4" name="Chart 3">
            <a:extLst>
              <a:ext uri="{FF2B5EF4-FFF2-40B4-BE49-F238E27FC236}">
                <a16:creationId xmlns:a16="http://schemas.microsoft.com/office/drawing/2014/main" id="{B53ED4F7-576F-4393-B431-EB9DE6F6D2D0}"/>
              </a:ext>
            </a:extLst>
          </p:cNvPr>
          <p:cNvGraphicFramePr>
            <a:graphicFrameLocks/>
          </p:cNvGraphicFramePr>
          <p:nvPr>
            <p:extLst>
              <p:ext uri="{D42A27DB-BD31-4B8C-83A1-F6EECF244321}">
                <p14:modId xmlns:p14="http://schemas.microsoft.com/office/powerpoint/2010/main" val="443014631"/>
              </p:ext>
            </p:extLst>
          </p:nvPr>
        </p:nvGraphicFramePr>
        <p:xfrm>
          <a:off x="4958080" y="1"/>
          <a:ext cx="7233920" cy="67868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69E2E883-CFCB-4F1B-9CA7-DE0E3D3B6E86}"/>
              </a:ext>
            </a:extLst>
          </p:cNvPr>
          <p:cNvSpPr txBox="1"/>
          <p:nvPr/>
        </p:nvSpPr>
        <p:spPr>
          <a:xfrm>
            <a:off x="0" y="2656443"/>
            <a:ext cx="4958080" cy="523220"/>
          </a:xfrm>
          <a:prstGeom prst="rect">
            <a:avLst/>
          </a:prstGeom>
          <a:noFill/>
        </p:spPr>
        <p:txBody>
          <a:bodyPr wrap="square" rtlCol="0">
            <a:spAutoFit/>
          </a:bodyPr>
          <a:lstStyle/>
          <a:p>
            <a:r>
              <a:rPr lang="en-IN" sz="2800" b="1" dirty="0">
                <a:solidFill>
                  <a:srgbClr val="FF0000"/>
                </a:solidFill>
              </a:rPr>
              <a:t>Result and Analysis</a:t>
            </a:r>
          </a:p>
        </p:txBody>
      </p:sp>
      <p:sp>
        <p:nvSpPr>
          <p:cNvPr id="7" name="TextBox 6">
            <a:extLst>
              <a:ext uri="{FF2B5EF4-FFF2-40B4-BE49-F238E27FC236}">
                <a16:creationId xmlns:a16="http://schemas.microsoft.com/office/drawing/2014/main" id="{436A96C5-5F64-4FC0-A4A2-019132CA5BC7}"/>
              </a:ext>
            </a:extLst>
          </p:cNvPr>
          <p:cNvSpPr txBox="1"/>
          <p:nvPr/>
        </p:nvSpPr>
        <p:spPr>
          <a:xfrm>
            <a:off x="0" y="3429000"/>
            <a:ext cx="4958080" cy="3108543"/>
          </a:xfrm>
          <a:prstGeom prst="rect">
            <a:avLst/>
          </a:prstGeom>
          <a:noFill/>
        </p:spPr>
        <p:txBody>
          <a:bodyPr wrap="square" rtlCol="0">
            <a:spAutoFit/>
          </a:bodyPr>
          <a:lstStyle/>
          <a:p>
            <a:r>
              <a:rPr lang="en-IN" sz="2800" b="1" dirty="0"/>
              <a:t>This are the Some Top Funded </a:t>
            </a:r>
            <a:r>
              <a:rPr lang="en-IN" sz="2800" b="1" dirty="0" err="1"/>
              <a:t>Startup</a:t>
            </a:r>
            <a:r>
              <a:rPr lang="en-IN" sz="2800" b="1" dirty="0"/>
              <a:t> in India among which “Paytm” is at the First Place then at Second Place “Flipkart” and at the Third Place “Ola”.</a:t>
            </a:r>
          </a:p>
        </p:txBody>
      </p:sp>
    </p:spTree>
    <p:extLst>
      <p:ext uri="{BB962C8B-B14F-4D97-AF65-F5344CB8AC3E}">
        <p14:creationId xmlns:p14="http://schemas.microsoft.com/office/powerpoint/2010/main" val="845207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7265EE-4041-449C-9574-589529B01C3B}"/>
              </a:ext>
            </a:extLst>
          </p:cNvPr>
          <p:cNvSpPr>
            <a:spLocks noGrp="1"/>
          </p:cNvSpPr>
          <p:nvPr>
            <p:ph idx="1"/>
          </p:nvPr>
        </p:nvSpPr>
        <p:spPr>
          <a:xfrm>
            <a:off x="0" y="1389278"/>
            <a:ext cx="5425440" cy="4717378"/>
          </a:xfrm>
        </p:spPr>
        <p:txBody>
          <a:bodyPr>
            <a:normAutofit/>
          </a:bodyPr>
          <a:lstStyle/>
          <a:p>
            <a:pPr marL="0" indent="0">
              <a:buNone/>
            </a:pPr>
            <a:r>
              <a:rPr lang="en-IN" sz="3700" b="1" dirty="0"/>
              <a:t>Objective – 2</a:t>
            </a:r>
          </a:p>
          <a:p>
            <a:pPr marL="0" indent="0">
              <a:buNone/>
            </a:pPr>
            <a:r>
              <a:rPr lang="en-IN" sz="3600" b="1" dirty="0">
                <a:solidFill>
                  <a:schemeClr val="accent4">
                    <a:lumMod val="75000"/>
                  </a:schemeClr>
                </a:solidFill>
              </a:rPr>
              <a:t>Top Investors In </a:t>
            </a:r>
            <a:r>
              <a:rPr lang="en-IN" sz="3600" b="1" dirty="0" err="1">
                <a:solidFill>
                  <a:schemeClr val="accent4">
                    <a:lumMod val="75000"/>
                  </a:schemeClr>
                </a:solidFill>
              </a:rPr>
              <a:t>Startups</a:t>
            </a:r>
            <a:endParaRPr lang="en-IN" sz="3600" b="1" dirty="0">
              <a:solidFill>
                <a:schemeClr val="accent4">
                  <a:lumMod val="75000"/>
                </a:schemeClr>
              </a:solidFill>
            </a:endParaRPr>
          </a:p>
          <a:p>
            <a:pPr marL="0" indent="0">
              <a:buNone/>
            </a:pPr>
            <a:r>
              <a:rPr lang="en-IN" sz="2800" b="1" dirty="0">
                <a:solidFill>
                  <a:srgbClr val="FF0000"/>
                </a:solidFill>
              </a:rPr>
              <a:t>Result and Analysis</a:t>
            </a:r>
          </a:p>
        </p:txBody>
      </p:sp>
      <p:graphicFrame>
        <p:nvGraphicFramePr>
          <p:cNvPr id="5" name="Chart 4">
            <a:extLst>
              <a:ext uri="{FF2B5EF4-FFF2-40B4-BE49-F238E27FC236}">
                <a16:creationId xmlns:a16="http://schemas.microsoft.com/office/drawing/2014/main" id="{DCA648D8-1BCC-4F8D-BE50-607E2EA3D79A}"/>
              </a:ext>
            </a:extLst>
          </p:cNvPr>
          <p:cNvGraphicFramePr>
            <a:graphicFrameLocks/>
          </p:cNvGraphicFramePr>
          <p:nvPr>
            <p:extLst>
              <p:ext uri="{D42A27DB-BD31-4B8C-83A1-F6EECF244321}">
                <p14:modId xmlns:p14="http://schemas.microsoft.com/office/powerpoint/2010/main" val="2794019288"/>
              </p:ext>
            </p:extLst>
          </p:nvPr>
        </p:nvGraphicFramePr>
        <p:xfrm>
          <a:off x="5425440" y="0"/>
          <a:ext cx="6766560"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140D246-C363-4092-BDDA-199D58C477A0}"/>
              </a:ext>
            </a:extLst>
          </p:cNvPr>
          <p:cNvSpPr txBox="1"/>
          <p:nvPr/>
        </p:nvSpPr>
        <p:spPr>
          <a:xfrm>
            <a:off x="0" y="3429000"/>
            <a:ext cx="5425440" cy="2677656"/>
          </a:xfrm>
          <a:prstGeom prst="rect">
            <a:avLst/>
          </a:prstGeom>
          <a:noFill/>
        </p:spPr>
        <p:txBody>
          <a:bodyPr wrap="square" rtlCol="0">
            <a:spAutoFit/>
          </a:bodyPr>
          <a:lstStyle/>
          <a:p>
            <a:r>
              <a:rPr lang="en-IN" sz="2800" b="1" dirty="0"/>
              <a:t>Top Investors in  </a:t>
            </a:r>
            <a:r>
              <a:rPr lang="en-IN" sz="2800" b="1" dirty="0" err="1"/>
              <a:t>Startups</a:t>
            </a:r>
            <a:r>
              <a:rPr lang="en-IN" sz="2800" b="1" dirty="0"/>
              <a:t> of India are namely</a:t>
            </a:r>
          </a:p>
          <a:p>
            <a:r>
              <a:rPr lang="en-IN" sz="2800" b="1" dirty="0"/>
              <a:t>Such as Microsoft ,eBay ,Tencent Holdings and  </a:t>
            </a:r>
            <a:r>
              <a:rPr lang="en-IN" sz="2800" b="1" dirty="0" err="1"/>
              <a:t>Steadview</a:t>
            </a:r>
            <a:r>
              <a:rPr lang="en-IN" sz="2800" b="1" dirty="0"/>
              <a:t> Capital and existing investors</a:t>
            </a:r>
          </a:p>
        </p:txBody>
      </p:sp>
    </p:spTree>
    <p:extLst>
      <p:ext uri="{BB962C8B-B14F-4D97-AF65-F5344CB8AC3E}">
        <p14:creationId xmlns:p14="http://schemas.microsoft.com/office/powerpoint/2010/main" val="355525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82CE62-4EB1-4F82-9E5E-9A38C198C91A}"/>
              </a:ext>
            </a:extLst>
          </p:cNvPr>
          <p:cNvSpPr>
            <a:spLocks noGrp="1"/>
          </p:cNvSpPr>
          <p:nvPr>
            <p:ph idx="1"/>
          </p:nvPr>
        </p:nvSpPr>
        <p:spPr>
          <a:xfrm>
            <a:off x="0" y="1371600"/>
            <a:ext cx="5232400" cy="4663440"/>
          </a:xfrm>
        </p:spPr>
        <p:txBody>
          <a:bodyPr/>
          <a:lstStyle/>
          <a:p>
            <a:pPr marL="0" indent="0">
              <a:buNone/>
            </a:pPr>
            <a:r>
              <a:rPr lang="en-IN" sz="3600" b="1" dirty="0"/>
              <a:t>Objective – 3</a:t>
            </a:r>
          </a:p>
          <a:p>
            <a:pPr marL="0" indent="0">
              <a:buNone/>
            </a:pPr>
            <a:r>
              <a:rPr lang="en-IN" sz="3200" b="1" dirty="0">
                <a:solidFill>
                  <a:schemeClr val="accent4">
                    <a:lumMod val="75000"/>
                  </a:schemeClr>
                </a:solidFill>
              </a:rPr>
              <a:t>Types Of Investment</a:t>
            </a:r>
          </a:p>
          <a:p>
            <a:pPr marL="0" indent="0">
              <a:buNone/>
            </a:pPr>
            <a:r>
              <a:rPr lang="en-IN" sz="2800" b="1" dirty="0">
                <a:solidFill>
                  <a:srgbClr val="FF0000"/>
                </a:solidFill>
              </a:rPr>
              <a:t>Result and Analysis</a:t>
            </a:r>
            <a:endParaRPr lang="en-IN" sz="2800" dirty="0"/>
          </a:p>
        </p:txBody>
      </p:sp>
      <p:graphicFrame>
        <p:nvGraphicFramePr>
          <p:cNvPr id="4" name="Chart 3">
            <a:extLst>
              <a:ext uri="{FF2B5EF4-FFF2-40B4-BE49-F238E27FC236}">
                <a16:creationId xmlns:a16="http://schemas.microsoft.com/office/drawing/2014/main" id="{FAF066CA-2017-4BEB-8841-051ADF69D939}"/>
              </a:ext>
            </a:extLst>
          </p:cNvPr>
          <p:cNvGraphicFramePr>
            <a:graphicFrameLocks/>
          </p:cNvGraphicFramePr>
          <p:nvPr>
            <p:extLst>
              <p:ext uri="{D42A27DB-BD31-4B8C-83A1-F6EECF244321}">
                <p14:modId xmlns:p14="http://schemas.microsoft.com/office/powerpoint/2010/main" val="3673947871"/>
              </p:ext>
            </p:extLst>
          </p:nvPr>
        </p:nvGraphicFramePr>
        <p:xfrm>
          <a:off x="5384799" y="0"/>
          <a:ext cx="6807201"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DB68574-03EC-413C-BFA3-E2B10ED0C998}"/>
              </a:ext>
            </a:extLst>
          </p:cNvPr>
          <p:cNvSpPr txBox="1"/>
          <p:nvPr/>
        </p:nvSpPr>
        <p:spPr>
          <a:xfrm>
            <a:off x="34923" y="3210560"/>
            <a:ext cx="5349876" cy="2677656"/>
          </a:xfrm>
          <a:prstGeom prst="rect">
            <a:avLst/>
          </a:prstGeom>
          <a:noFill/>
        </p:spPr>
        <p:txBody>
          <a:bodyPr wrap="square" rtlCol="0">
            <a:spAutoFit/>
          </a:bodyPr>
          <a:lstStyle/>
          <a:p>
            <a:r>
              <a:rPr lang="en-IN" sz="2400" b="1" dirty="0"/>
              <a:t>There are various types of Investment in such as Crowd funding ,Debt funding, Seed funding, Private funding etc. among which Private Equity investment is very large as compared to other investment.</a:t>
            </a:r>
          </a:p>
        </p:txBody>
      </p:sp>
    </p:spTree>
    <p:extLst>
      <p:ext uri="{BB962C8B-B14F-4D97-AF65-F5344CB8AC3E}">
        <p14:creationId xmlns:p14="http://schemas.microsoft.com/office/powerpoint/2010/main" val="866787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66ADC-325E-4A8D-9AB7-C895F4457CAB}"/>
              </a:ext>
            </a:extLst>
          </p:cNvPr>
          <p:cNvSpPr>
            <a:spLocks noGrp="1"/>
          </p:cNvSpPr>
          <p:nvPr>
            <p:ph idx="1"/>
          </p:nvPr>
        </p:nvSpPr>
        <p:spPr>
          <a:xfrm>
            <a:off x="0" y="1503680"/>
            <a:ext cx="4307840" cy="4715005"/>
          </a:xfrm>
        </p:spPr>
        <p:txBody>
          <a:bodyPr/>
          <a:lstStyle/>
          <a:p>
            <a:pPr marL="0" indent="0">
              <a:buNone/>
            </a:pPr>
            <a:r>
              <a:rPr lang="en-IN" sz="3600" b="1" dirty="0"/>
              <a:t>Objective – 3</a:t>
            </a:r>
          </a:p>
          <a:p>
            <a:pPr marL="0" indent="0">
              <a:buNone/>
            </a:pPr>
            <a:r>
              <a:rPr lang="en-IN" sz="3200" b="1" dirty="0">
                <a:solidFill>
                  <a:schemeClr val="accent4">
                    <a:lumMod val="75000"/>
                  </a:schemeClr>
                </a:solidFill>
              </a:rPr>
              <a:t>Industry  </a:t>
            </a:r>
            <a:r>
              <a:rPr lang="en-IN" sz="3200" b="1" dirty="0" err="1">
                <a:solidFill>
                  <a:schemeClr val="accent4">
                    <a:lumMod val="75000"/>
                  </a:schemeClr>
                </a:solidFill>
              </a:rPr>
              <a:t>Verticle</a:t>
            </a:r>
            <a:endParaRPr lang="en-IN" sz="3200" b="1" dirty="0">
              <a:solidFill>
                <a:schemeClr val="accent4">
                  <a:lumMod val="75000"/>
                </a:schemeClr>
              </a:solidFill>
            </a:endParaRPr>
          </a:p>
          <a:p>
            <a:pPr marL="0" indent="0">
              <a:buNone/>
            </a:pPr>
            <a:r>
              <a:rPr lang="en-IN" sz="2800" b="1" dirty="0">
                <a:solidFill>
                  <a:srgbClr val="FF0000"/>
                </a:solidFill>
              </a:rPr>
              <a:t>Result and Analysis</a:t>
            </a:r>
            <a:endParaRPr lang="en-IN" sz="2800" dirty="0"/>
          </a:p>
          <a:p>
            <a:endParaRPr lang="en-IN" dirty="0"/>
          </a:p>
        </p:txBody>
      </p:sp>
      <p:graphicFrame>
        <p:nvGraphicFramePr>
          <p:cNvPr id="4" name="Chart 3">
            <a:extLst>
              <a:ext uri="{FF2B5EF4-FFF2-40B4-BE49-F238E27FC236}">
                <a16:creationId xmlns:a16="http://schemas.microsoft.com/office/drawing/2014/main" id="{6B27F007-2E75-4AB6-9C69-B17AD0BA23D3}"/>
              </a:ext>
            </a:extLst>
          </p:cNvPr>
          <p:cNvGraphicFramePr>
            <a:graphicFrameLocks/>
          </p:cNvGraphicFramePr>
          <p:nvPr>
            <p:extLst>
              <p:ext uri="{D42A27DB-BD31-4B8C-83A1-F6EECF244321}">
                <p14:modId xmlns:p14="http://schemas.microsoft.com/office/powerpoint/2010/main" val="2340193296"/>
              </p:ext>
            </p:extLst>
          </p:nvPr>
        </p:nvGraphicFramePr>
        <p:xfrm>
          <a:off x="5212080" y="0"/>
          <a:ext cx="6979920"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C6B78FB1-42D8-4E51-A6FC-CB2084060BB9}"/>
              </a:ext>
            </a:extLst>
          </p:cNvPr>
          <p:cNvSpPr txBox="1"/>
          <p:nvPr/>
        </p:nvSpPr>
        <p:spPr>
          <a:xfrm>
            <a:off x="0" y="3230880"/>
            <a:ext cx="4541520" cy="3108543"/>
          </a:xfrm>
          <a:prstGeom prst="rect">
            <a:avLst/>
          </a:prstGeom>
          <a:noFill/>
        </p:spPr>
        <p:txBody>
          <a:bodyPr wrap="square" rtlCol="0">
            <a:spAutoFit/>
          </a:bodyPr>
          <a:lstStyle/>
          <a:p>
            <a:r>
              <a:rPr lang="en-IN" sz="2800" b="1" dirty="0"/>
              <a:t>There are various types of Industry  </a:t>
            </a:r>
            <a:r>
              <a:rPr lang="en-IN" sz="2800" b="1" dirty="0" err="1"/>
              <a:t>verticle</a:t>
            </a:r>
            <a:r>
              <a:rPr lang="en-IN" sz="2800" b="1" dirty="0"/>
              <a:t> are currently in market but among them  E-commerce &amp; M-Commerce Marketplace is having more investors. </a:t>
            </a:r>
          </a:p>
        </p:txBody>
      </p:sp>
    </p:spTree>
    <p:extLst>
      <p:ext uri="{BB962C8B-B14F-4D97-AF65-F5344CB8AC3E}">
        <p14:creationId xmlns:p14="http://schemas.microsoft.com/office/powerpoint/2010/main" val="147655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DDC61-54BD-4E4F-A6E5-1C0C23D8F738}"/>
              </a:ext>
            </a:extLst>
          </p:cNvPr>
          <p:cNvSpPr>
            <a:spLocks noGrp="1"/>
          </p:cNvSpPr>
          <p:nvPr>
            <p:ph idx="1"/>
          </p:nvPr>
        </p:nvSpPr>
        <p:spPr>
          <a:xfrm>
            <a:off x="0" y="1452880"/>
            <a:ext cx="3952240" cy="3988182"/>
          </a:xfrm>
        </p:spPr>
        <p:txBody>
          <a:bodyPr>
            <a:normAutofit lnSpcReduction="10000"/>
          </a:bodyPr>
          <a:lstStyle/>
          <a:p>
            <a:pPr marL="0" indent="0">
              <a:buNone/>
            </a:pPr>
            <a:r>
              <a:rPr lang="en-IN" sz="3600" b="1" dirty="0"/>
              <a:t>Objective – 3</a:t>
            </a:r>
          </a:p>
          <a:p>
            <a:pPr marL="0" indent="0">
              <a:buNone/>
            </a:pPr>
            <a:r>
              <a:rPr lang="en-IN" sz="2800" b="1" dirty="0">
                <a:solidFill>
                  <a:schemeClr val="accent4">
                    <a:lumMod val="75000"/>
                  </a:schemeClr>
                </a:solidFill>
              </a:rPr>
              <a:t>Sub-Industry </a:t>
            </a:r>
            <a:r>
              <a:rPr lang="en-IN" sz="2800" b="1" dirty="0" err="1">
                <a:solidFill>
                  <a:schemeClr val="accent4">
                    <a:lumMod val="75000"/>
                  </a:schemeClr>
                </a:solidFill>
              </a:rPr>
              <a:t>Verticle</a:t>
            </a:r>
            <a:endParaRPr lang="en-IN" sz="2800" b="1" dirty="0">
              <a:solidFill>
                <a:schemeClr val="accent4">
                  <a:lumMod val="75000"/>
                </a:schemeClr>
              </a:solidFill>
            </a:endParaRPr>
          </a:p>
          <a:p>
            <a:pPr marL="0" indent="0">
              <a:buNone/>
            </a:pPr>
            <a:r>
              <a:rPr lang="en-IN" sz="2800" b="1" dirty="0">
                <a:solidFill>
                  <a:srgbClr val="FF0000"/>
                </a:solidFill>
              </a:rPr>
              <a:t>Result and Analysis</a:t>
            </a:r>
            <a:endParaRPr lang="en-IN" sz="2800" dirty="0"/>
          </a:p>
          <a:p>
            <a:pPr marL="0" indent="0">
              <a:buNone/>
            </a:pPr>
            <a:r>
              <a:rPr lang="en-IN" sz="2800" b="1" dirty="0"/>
              <a:t>In Sub-Industry  </a:t>
            </a:r>
            <a:r>
              <a:rPr lang="en-IN" sz="2800" b="1" dirty="0" err="1"/>
              <a:t>Verticle</a:t>
            </a:r>
            <a:r>
              <a:rPr lang="en-IN" sz="2800" b="1" dirty="0"/>
              <a:t>  there are also E-Commerce and Horizontal Online Marketplace is having more investment.</a:t>
            </a:r>
          </a:p>
        </p:txBody>
      </p:sp>
      <p:graphicFrame>
        <p:nvGraphicFramePr>
          <p:cNvPr id="4" name="Chart 3">
            <a:extLst>
              <a:ext uri="{FF2B5EF4-FFF2-40B4-BE49-F238E27FC236}">
                <a16:creationId xmlns:a16="http://schemas.microsoft.com/office/drawing/2014/main" id="{60EC496E-DE5F-49BF-9324-00EE0F86FAF9}"/>
              </a:ext>
            </a:extLst>
          </p:cNvPr>
          <p:cNvGraphicFramePr>
            <a:graphicFrameLocks/>
          </p:cNvGraphicFramePr>
          <p:nvPr>
            <p:extLst>
              <p:ext uri="{D42A27DB-BD31-4B8C-83A1-F6EECF244321}">
                <p14:modId xmlns:p14="http://schemas.microsoft.com/office/powerpoint/2010/main" val="484391657"/>
              </p:ext>
            </p:extLst>
          </p:nvPr>
        </p:nvGraphicFramePr>
        <p:xfrm>
          <a:off x="4246880" y="0"/>
          <a:ext cx="7874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8940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B5145-94A3-406E-8FBE-4F4A73B11943}"/>
              </a:ext>
            </a:extLst>
          </p:cNvPr>
          <p:cNvSpPr>
            <a:spLocks noGrp="1"/>
          </p:cNvSpPr>
          <p:nvPr>
            <p:ph type="title"/>
          </p:nvPr>
        </p:nvSpPr>
        <p:spPr>
          <a:xfrm>
            <a:off x="81280" y="337653"/>
            <a:ext cx="12192000" cy="912027"/>
          </a:xfrm>
        </p:spPr>
        <p:txBody>
          <a:bodyPr/>
          <a:lstStyle/>
          <a:p>
            <a:pPr algn="ctr"/>
            <a:r>
              <a:rPr lang="en-IN" b="1" dirty="0"/>
              <a:t>Dashboard</a:t>
            </a:r>
          </a:p>
        </p:txBody>
      </p:sp>
      <p:pic>
        <p:nvPicPr>
          <p:cNvPr id="5" name="Content Placeholder 4">
            <a:extLst>
              <a:ext uri="{FF2B5EF4-FFF2-40B4-BE49-F238E27FC236}">
                <a16:creationId xmlns:a16="http://schemas.microsoft.com/office/drawing/2014/main" id="{AACD0A5C-4F1C-46D6-AC89-B1BE496A08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17600"/>
            <a:ext cx="12110719" cy="5740399"/>
          </a:xfrm>
        </p:spPr>
      </p:pic>
    </p:spTree>
    <p:extLst>
      <p:ext uri="{BB962C8B-B14F-4D97-AF65-F5344CB8AC3E}">
        <p14:creationId xmlns:p14="http://schemas.microsoft.com/office/powerpoint/2010/main" val="332479397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211</TotalTime>
  <Words>286</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Britannic Bold</vt:lpstr>
      <vt:lpstr>Century Gothic</vt:lpstr>
      <vt:lpstr>Copperplate Gothic Bold</vt:lpstr>
      <vt:lpstr>Rockwell Extra Bold</vt:lpstr>
      <vt:lpstr>Vapor Trail</vt:lpstr>
      <vt:lpstr>Indian  Startup Funding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Startup Funding</dc:title>
  <dc:creator>Amit Jaiswal</dc:creator>
  <cp:lastModifiedBy>Amit Jaiswal</cp:lastModifiedBy>
  <cp:revision>24</cp:revision>
  <dcterms:created xsi:type="dcterms:W3CDTF">2020-09-11T12:38:10Z</dcterms:created>
  <dcterms:modified xsi:type="dcterms:W3CDTF">2020-09-25T06:02:25Z</dcterms:modified>
</cp:coreProperties>
</file>