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1" r:id="rId11"/>
    <p:sldId id="265" r:id="rId12"/>
    <p:sldId id="270" r:id="rId13"/>
    <p:sldId id="272" r:id="rId14"/>
    <p:sldId id="273" r:id="rId15"/>
    <p:sldId id="274" r:id="rId16"/>
    <p:sldId id="275" r:id="rId17"/>
    <p:sldId id="277" r:id="rId18"/>
    <p:sldId id="278" r:id="rId19"/>
    <p:sldId id="281" r:id="rId20"/>
    <p:sldId id="282" r:id="rId21"/>
    <p:sldId id="266" r:id="rId22"/>
    <p:sldId id="267" r:id="rId23"/>
    <p:sldId id="276" r:id="rId24"/>
    <p:sldId id="279" r:id="rId25"/>
    <p:sldId id="280"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1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CBA971E-99D3-4DA7-A3D4-78074D936143}" type="datetimeFigureOut">
              <a:rPr lang="en-IN" smtClean="0"/>
              <a:t>15-07-2020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9BF8A53-2E8D-412A-9285-B41D6E3CBA14}"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A971E-99D3-4DA7-A3D4-78074D93614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A971E-99D3-4DA7-A3D4-78074D93614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A971E-99D3-4DA7-A3D4-78074D93614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BA971E-99D3-4DA7-A3D4-78074D936143}"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9BF8A53-2E8D-412A-9285-B41D6E3CBA1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A971E-99D3-4DA7-A3D4-78074D93614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BA971E-99D3-4DA7-A3D4-78074D936143}"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A971E-99D3-4DA7-A3D4-78074D936143}"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971E-99D3-4DA7-A3D4-78074D936143}"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A971E-99D3-4DA7-A3D4-78074D93614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BA971E-99D3-4DA7-A3D4-78074D936143}"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F8A53-2E8D-412A-9285-B41D6E3CBA1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CBA971E-99D3-4DA7-A3D4-78074D936143}" type="datetimeFigureOut">
              <a:rPr lang="en-IN" smtClean="0"/>
              <a:t>15-07-2020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9BF8A53-2E8D-412A-9285-B41D6E3CBA1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720"/>
            <a:ext cx="7772400" cy="3312368"/>
          </a:xfrm>
        </p:spPr>
        <p:txBody>
          <a:bodyPr>
            <a:noAutofit/>
          </a:bodyPr>
          <a:lstStyle/>
          <a:p>
            <a:pPr algn="l"/>
            <a:r>
              <a:rPr lang="en-IN" sz="3200" dirty="0" smtClean="0"/>
              <a:t>														</a:t>
            </a:r>
            <a:r>
              <a:rPr lang="en-IN" sz="3600" dirty="0" smtClean="0">
                <a:solidFill>
                  <a:schemeClr val="tx1"/>
                </a:solidFill>
              </a:rPr>
              <a:t>Capstone Project</a:t>
            </a:r>
            <a:r>
              <a:rPr lang="en-IN" sz="3600" dirty="0" smtClean="0">
                <a:solidFill>
                  <a:schemeClr val="accent6">
                    <a:lumMod val="75000"/>
                  </a:schemeClr>
                </a:solidFill>
              </a:rPr>
              <a:t>:</a:t>
            </a:r>
            <a:br>
              <a:rPr lang="en-IN" sz="3600" dirty="0" smtClean="0">
                <a:solidFill>
                  <a:schemeClr val="accent6">
                    <a:lumMod val="75000"/>
                  </a:schemeClr>
                </a:solidFill>
              </a:rPr>
            </a:br>
            <a:r>
              <a:rPr lang="en-IN" sz="3600" dirty="0" smtClean="0">
                <a:solidFill>
                  <a:schemeClr val="accent6">
                    <a:lumMod val="75000"/>
                  </a:schemeClr>
                </a:solidFill>
              </a:rPr>
              <a:t/>
            </a:r>
            <a:br>
              <a:rPr lang="en-IN" sz="3600" dirty="0" smtClean="0">
                <a:solidFill>
                  <a:schemeClr val="accent6">
                    <a:lumMod val="75000"/>
                  </a:schemeClr>
                </a:solidFill>
              </a:rPr>
            </a:br>
            <a:r>
              <a:rPr lang="en-IN" sz="2400" dirty="0">
                <a:solidFill>
                  <a:schemeClr val="accent6">
                    <a:lumMod val="75000"/>
                  </a:schemeClr>
                </a:solidFill>
              </a:rPr>
              <a:t>Sentiment analysis, Text classification using ML algorithm &amp; visualisation</a:t>
            </a:r>
            <a:r>
              <a:rPr lang="en-IN" sz="1800" dirty="0" smtClean="0">
                <a:solidFill>
                  <a:schemeClr val="accent6">
                    <a:lumMod val="75000"/>
                  </a:schemeClr>
                </a:solidFill>
              </a:rPr>
              <a:t>.</a:t>
            </a:r>
            <a:br>
              <a:rPr lang="en-IN" sz="1800" dirty="0" smtClean="0">
                <a:solidFill>
                  <a:schemeClr val="accent6">
                    <a:lumMod val="75000"/>
                  </a:schemeClr>
                </a:solidFill>
              </a:rPr>
            </a:br>
            <a:r>
              <a:rPr lang="en-IN" sz="1800" dirty="0">
                <a:solidFill>
                  <a:schemeClr val="accent6">
                    <a:lumMod val="75000"/>
                  </a:schemeClr>
                </a:solidFill>
              </a:rPr>
              <a:t/>
            </a:r>
            <a:br>
              <a:rPr lang="en-IN" sz="1800" dirty="0">
                <a:solidFill>
                  <a:schemeClr val="accent6">
                    <a:lumMod val="75000"/>
                  </a:schemeClr>
                </a:solidFill>
              </a:rPr>
            </a:br>
            <a:r>
              <a:rPr lang="en-IN" sz="2000" dirty="0">
                <a:solidFill>
                  <a:srgbClr val="00B0F0"/>
                </a:solidFill>
              </a:rPr>
              <a:t>         </a:t>
            </a:r>
            <a:r>
              <a:rPr lang="en-IN" sz="2800" dirty="0" smtClean="0">
                <a:solidFill>
                  <a:schemeClr val="tx1"/>
                </a:solidFill>
              </a:rPr>
              <a:t>Final Submission report </a:t>
            </a:r>
            <a:r>
              <a:rPr lang="en-IN" sz="3200" dirty="0" smtClean="0"/>
              <a:t>		</a:t>
            </a:r>
            <a:r>
              <a:rPr lang="en-IN" sz="1800" dirty="0"/>
              <a:t/>
            </a:r>
            <a:br>
              <a:rPr lang="en-IN" sz="1800" dirty="0"/>
            </a:br>
            <a:r>
              <a:rPr lang="en-IN" sz="1800" dirty="0" smtClean="0"/>
              <a:t>         </a:t>
            </a:r>
            <a:r>
              <a:rPr lang="en-IN" sz="2800" dirty="0" smtClean="0">
                <a:solidFill>
                  <a:schemeClr val="accent1"/>
                </a:solidFill>
              </a:rPr>
              <a:t/>
            </a:r>
            <a:br>
              <a:rPr lang="en-IN" sz="2800" dirty="0" smtClean="0">
                <a:solidFill>
                  <a:schemeClr val="accent1"/>
                </a:solidFill>
              </a:rPr>
            </a:br>
            <a:endParaRPr lang="en-IN" sz="2800" dirty="0">
              <a:solidFill>
                <a:schemeClr val="accent1"/>
              </a:solidFill>
            </a:endParaRPr>
          </a:p>
        </p:txBody>
      </p:sp>
      <p:sp>
        <p:nvSpPr>
          <p:cNvPr id="3" name="Subtitle 2"/>
          <p:cNvSpPr>
            <a:spLocks noGrp="1"/>
          </p:cNvSpPr>
          <p:nvPr>
            <p:ph type="subTitle" idx="1"/>
          </p:nvPr>
        </p:nvSpPr>
        <p:spPr>
          <a:xfrm>
            <a:off x="683568" y="2924944"/>
            <a:ext cx="7772400" cy="1152128"/>
          </a:xfrm>
        </p:spPr>
        <p:txBody>
          <a:bodyPr>
            <a:normAutofit fontScale="92500" lnSpcReduction="20000"/>
          </a:bodyPr>
          <a:lstStyle/>
          <a:p>
            <a:pPr marL="379476" indent="-342900" algn="l">
              <a:buFont typeface="Wingdings" pitchFamily="2" charset="2"/>
              <a:buChar char="Ø"/>
            </a:pPr>
            <a:r>
              <a:rPr lang="en-IN" dirty="0" smtClean="0"/>
              <a:t>To model the impact of sellers engagement with customers on twitter and consequently on rating score and polarity of review on amazon.</a:t>
            </a:r>
            <a:endParaRPr lang="en-IN" dirty="0"/>
          </a:p>
        </p:txBody>
      </p:sp>
      <p:sp>
        <p:nvSpPr>
          <p:cNvPr id="4" name="TextBox 3"/>
          <p:cNvSpPr txBox="1"/>
          <p:nvPr/>
        </p:nvSpPr>
        <p:spPr>
          <a:xfrm>
            <a:off x="5580112" y="4653136"/>
            <a:ext cx="3168352" cy="1938992"/>
          </a:xfrm>
          <a:prstGeom prst="rect">
            <a:avLst/>
          </a:prstGeom>
          <a:noFill/>
        </p:spPr>
        <p:txBody>
          <a:bodyPr wrap="square" rtlCol="0">
            <a:spAutoFit/>
          </a:bodyPr>
          <a:lstStyle/>
          <a:p>
            <a:r>
              <a:rPr lang="en-IN" sz="2400" b="1" dirty="0" smtClean="0"/>
              <a:t>Amit </a:t>
            </a:r>
            <a:r>
              <a:rPr lang="en-IN" sz="2400" b="1" dirty="0"/>
              <a:t>Kumar Pandey</a:t>
            </a:r>
          </a:p>
          <a:p>
            <a:r>
              <a:rPr lang="en-IN" sz="2400" b="1" dirty="0"/>
              <a:t>M.Sc. Data Science</a:t>
            </a:r>
          </a:p>
          <a:p>
            <a:r>
              <a:rPr lang="en-IN" sz="2400" b="1" dirty="0"/>
              <a:t>4</a:t>
            </a:r>
            <a:r>
              <a:rPr lang="en-IN" sz="2400" b="1" baseline="30000" dirty="0"/>
              <a:t>th</a:t>
            </a:r>
            <a:r>
              <a:rPr lang="en-IN" sz="2400" b="1" dirty="0"/>
              <a:t> semester </a:t>
            </a:r>
            <a:r>
              <a:rPr lang="en-IN" sz="2400" b="1" dirty="0" smtClean="0"/>
              <a:t>Projects(MUIT,NOI-DA)</a:t>
            </a:r>
            <a:endParaRPr lang="en-IN" sz="2400" b="1" dirty="0"/>
          </a:p>
        </p:txBody>
      </p:sp>
    </p:spTree>
    <p:extLst>
      <p:ext uri="{BB962C8B-B14F-4D97-AF65-F5344CB8AC3E}">
        <p14:creationId xmlns:p14="http://schemas.microsoft.com/office/powerpoint/2010/main" val="4285135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dirty="0" smtClean="0">
                <a:solidFill>
                  <a:schemeClr val="accent6">
                    <a:lumMod val="75000"/>
                  </a:schemeClr>
                </a:solidFill>
              </a:rPr>
              <a:t>Visualisation contd</a:t>
            </a:r>
            <a:r>
              <a:rPr lang="en-IN"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2251681"/>
            <a:ext cx="9144000" cy="4606319"/>
          </a:xfrm>
          <a:prstGeom prst="rect">
            <a:avLst/>
          </a:prstGeom>
        </p:spPr>
      </p:pic>
      <p:sp>
        <p:nvSpPr>
          <p:cNvPr id="5" name="TextBox 4"/>
          <p:cNvSpPr txBox="1"/>
          <p:nvPr/>
        </p:nvSpPr>
        <p:spPr>
          <a:xfrm>
            <a:off x="539552" y="1006445"/>
            <a:ext cx="8136904" cy="1292662"/>
          </a:xfrm>
          <a:prstGeom prst="rect">
            <a:avLst/>
          </a:prstGeom>
          <a:noFill/>
        </p:spPr>
        <p:txBody>
          <a:bodyPr wrap="square" rtlCol="0">
            <a:spAutoFit/>
          </a:bodyPr>
          <a:lstStyle/>
          <a:p>
            <a:r>
              <a:rPr lang="en-IN" sz="2000" b="1" u="sng" dirty="0" smtClean="0">
                <a:solidFill>
                  <a:schemeClr val="bg1"/>
                </a:solidFill>
              </a:rPr>
              <a:t>Top 25 most frequent positive polarity word </a:t>
            </a:r>
            <a:r>
              <a:rPr lang="en-IN" sz="2000" b="1" dirty="0" smtClean="0"/>
              <a:t>:</a:t>
            </a:r>
            <a:r>
              <a:rPr lang="en-IN" dirty="0" smtClean="0"/>
              <a:t>[</a:t>
            </a:r>
            <a:r>
              <a:rPr lang="en-IN" dirty="0"/>
              <a:t>'</a:t>
            </a:r>
            <a:r>
              <a:rPr lang="en-IN" sz="2000" b="1" dirty="0"/>
              <a:t>new</a:t>
            </a:r>
            <a:r>
              <a:rPr lang="en-IN" dirty="0"/>
              <a:t>', </a:t>
            </a:r>
            <a:r>
              <a:rPr lang="en-IN" dirty="0" smtClean="0"/>
              <a:t>'</a:t>
            </a:r>
            <a:r>
              <a:rPr lang="en-IN" dirty="0" err="1" smtClean="0"/>
              <a:t>facebook</a:t>
            </a:r>
            <a:r>
              <a:rPr lang="en-IN" dirty="0"/>
              <a:t>', 'posted', 'photos', 'album', 'collection', </a:t>
            </a:r>
            <a:r>
              <a:rPr lang="en-IN" sz="2000" dirty="0"/>
              <a:t>'</a:t>
            </a:r>
            <a:r>
              <a:rPr lang="en-IN" sz="2000" b="1" dirty="0"/>
              <a:t>exotic</a:t>
            </a:r>
            <a:r>
              <a:rPr lang="en-IN" sz="2000" dirty="0"/>
              <a:t>', </a:t>
            </a:r>
            <a:r>
              <a:rPr lang="en-IN" dirty="0"/>
              <a:t>'</a:t>
            </a:r>
            <a:r>
              <a:rPr lang="en-IN" sz="2000" b="1" dirty="0"/>
              <a:t>best</a:t>
            </a:r>
            <a:r>
              <a:rPr lang="en-IN" dirty="0"/>
              <a:t>', 'buy', '"</a:t>
            </a:r>
            <a:r>
              <a:rPr lang="en-IN" b="1" dirty="0"/>
              <a:t>new</a:t>
            </a:r>
            <a:r>
              <a:rPr lang="en-IN" dirty="0"/>
              <a:t>', 'will', '</a:t>
            </a:r>
            <a:r>
              <a:rPr lang="en-IN" b="1" dirty="0" err="1"/>
              <a:t>india</a:t>
            </a:r>
            <a:r>
              <a:rPr lang="en-IN" dirty="0"/>
              <a:t>"', '</a:t>
            </a:r>
            <a:r>
              <a:rPr lang="en-IN" b="1" dirty="0"/>
              <a:t>love</a:t>
            </a:r>
            <a:r>
              <a:rPr lang="en-IN" dirty="0"/>
              <a:t>', '</a:t>
            </a:r>
            <a:r>
              <a:rPr lang="en-IN" b="1" dirty="0"/>
              <a:t>great</a:t>
            </a:r>
            <a:r>
              <a:rPr lang="en-IN" dirty="0"/>
              <a:t>', 'green', '</a:t>
            </a:r>
            <a:r>
              <a:rPr lang="en-IN" b="1" dirty="0"/>
              <a:t>happy</a:t>
            </a:r>
            <a:r>
              <a:rPr lang="en-IN" dirty="0"/>
              <a:t>', 'us', </a:t>
            </a:r>
            <a:r>
              <a:rPr lang="en-IN" sz="2000" dirty="0"/>
              <a:t>'</a:t>
            </a:r>
            <a:r>
              <a:rPr lang="en-IN" sz="2000" b="1" dirty="0"/>
              <a:t>special</a:t>
            </a:r>
            <a:r>
              <a:rPr lang="en-IN" sz="2000" dirty="0"/>
              <a:t>', </a:t>
            </a:r>
            <a:r>
              <a:rPr lang="en-IN" dirty="0"/>
              <a:t>'one', 'now', 'day', 'price', 'shop', 'photo', 'info']</a:t>
            </a:r>
          </a:p>
        </p:txBody>
      </p:sp>
    </p:spTree>
    <p:extLst>
      <p:ext uri="{BB962C8B-B14F-4D97-AF65-F5344CB8AC3E}">
        <p14:creationId xmlns:p14="http://schemas.microsoft.com/office/powerpoint/2010/main" val="397495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420888"/>
            <a:ext cx="4680520" cy="4248472"/>
          </a:xfrm>
        </p:spPr>
      </p:pic>
      <p:sp>
        <p:nvSpPr>
          <p:cNvPr id="5" name="TextBox 4"/>
          <p:cNvSpPr txBox="1"/>
          <p:nvPr/>
        </p:nvSpPr>
        <p:spPr>
          <a:xfrm>
            <a:off x="467544" y="692696"/>
            <a:ext cx="8352928" cy="1323439"/>
          </a:xfrm>
          <a:prstGeom prst="rect">
            <a:avLst/>
          </a:prstGeom>
          <a:noFill/>
        </p:spPr>
        <p:txBody>
          <a:bodyPr wrap="square" rtlCol="0">
            <a:spAutoFit/>
          </a:bodyPr>
          <a:lstStyle/>
          <a:p>
            <a:r>
              <a:rPr lang="en-IN" sz="2000" b="1" u="sng" dirty="0" smtClean="0">
                <a:solidFill>
                  <a:schemeClr val="bg1"/>
                </a:solidFill>
              </a:rPr>
              <a:t>Top 25 Negative sentiment key </a:t>
            </a:r>
            <a:r>
              <a:rPr lang="en-IN" sz="2000" dirty="0"/>
              <a:t>['green', 'technology', '...', '</a:t>
            </a:r>
            <a:r>
              <a:rPr lang="en-IN" sz="2000" b="1" dirty="0"/>
              <a:t>sorry</a:t>
            </a:r>
            <a:r>
              <a:rPr lang="en-IN" sz="2000" dirty="0"/>
              <a:t>', 'will', 'new', 'tech', </a:t>
            </a:r>
            <a:r>
              <a:rPr lang="en-IN" sz="2000" b="1" dirty="0"/>
              <a:t>'please</a:t>
            </a:r>
            <a:r>
              <a:rPr lang="en-IN" sz="2000" dirty="0"/>
              <a:t>', 'us', 'energy', '|', '</a:t>
            </a:r>
            <a:r>
              <a:rPr lang="en-IN" sz="2000" b="1" dirty="0"/>
              <a:t>black</a:t>
            </a:r>
            <a:r>
              <a:rPr lang="en-IN" sz="2000" dirty="0"/>
              <a:t>', 'one', </a:t>
            </a:r>
            <a:r>
              <a:rPr lang="en-IN" sz="2000" b="1" dirty="0"/>
              <a:t>'help</a:t>
            </a:r>
            <a:r>
              <a:rPr lang="en-IN" sz="2000" dirty="0"/>
              <a:t>', '</a:t>
            </a:r>
            <a:r>
              <a:rPr lang="en-IN" sz="2000" b="1" dirty="0"/>
              <a:t>little</a:t>
            </a:r>
            <a:r>
              <a:rPr lang="en-IN" sz="2000" dirty="0"/>
              <a:t>', '</a:t>
            </a:r>
            <a:r>
              <a:rPr lang="en-IN" sz="2000" dirty="0" err="1"/>
              <a:t>center</a:t>
            </a:r>
            <a:r>
              <a:rPr lang="en-IN" sz="2000" dirty="0"/>
              <a:t>', 'buy', '</a:t>
            </a:r>
            <a:r>
              <a:rPr lang="en-IN" sz="2000" b="1" dirty="0"/>
              <a:t>bad</a:t>
            </a:r>
            <a:r>
              <a:rPr lang="en-IN" sz="2000" dirty="0"/>
              <a:t>', 'now', 'call', 'shop', 'technologies', 'go', '</a:t>
            </a:r>
            <a:r>
              <a:rPr lang="en-IN" sz="2000" b="1" dirty="0"/>
              <a:t>hard</a:t>
            </a:r>
            <a:r>
              <a:rPr lang="en-IN" sz="2000" dirty="0"/>
              <a:t>', '</a:t>
            </a:r>
            <a:r>
              <a:rPr lang="en-IN" sz="2000" b="1" dirty="0"/>
              <a:t>experience</a:t>
            </a:r>
            <a:r>
              <a:rPr lang="en-IN" sz="2000" dirty="0"/>
              <a:t>']</a:t>
            </a:r>
            <a:r>
              <a:rPr lang="en-IN" sz="2000" b="1" dirty="0" smtClean="0"/>
              <a:t> word</a:t>
            </a:r>
            <a:endParaRPr lang="en-IN"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1844824"/>
            <a:ext cx="3528392" cy="5256584"/>
          </a:xfrm>
          <a:prstGeom prst="rect">
            <a:avLst/>
          </a:prstGeom>
        </p:spPr>
      </p:pic>
      <p:sp>
        <p:nvSpPr>
          <p:cNvPr id="2" name="TextBox 1"/>
          <p:cNvSpPr txBox="1"/>
          <p:nvPr/>
        </p:nvSpPr>
        <p:spPr>
          <a:xfrm>
            <a:off x="1043608" y="74988"/>
            <a:ext cx="5652628" cy="523220"/>
          </a:xfrm>
          <a:prstGeom prst="rect">
            <a:avLst/>
          </a:prstGeom>
          <a:noFill/>
        </p:spPr>
        <p:txBody>
          <a:bodyPr wrap="square" rtlCol="0">
            <a:spAutoFit/>
          </a:bodyPr>
          <a:lstStyle/>
          <a:p>
            <a:r>
              <a:rPr lang="en-IN" dirty="0" smtClean="0"/>
              <a:t>                   </a:t>
            </a:r>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data visualization</a:t>
            </a:r>
            <a:endParaRPr lang="en-IN" dirty="0">
              <a:solidFill>
                <a:schemeClr val="accent6">
                  <a:lumMod val="75000"/>
                </a:schemeClr>
              </a:solidFill>
            </a:endParaRPr>
          </a:p>
        </p:txBody>
      </p:sp>
      <p:sp>
        <p:nvSpPr>
          <p:cNvPr id="6" name="TextBox 5"/>
          <p:cNvSpPr txBox="1"/>
          <p:nvPr/>
        </p:nvSpPr>
        <p:spPr>
          <a:xfrm>
            <a:off x="467544" y="2016135"/>
            <a:ext cx="4176464" cy="369332"/>
          </a:xfrm>
          <a:prstGeom prst="rect">
            <a:avLst/>
          </a:prstGeom>
          <a:noFill/>
        </p:spPr>
        <p:txBody>
          <a:bodyPr wrap="square" rtlCol="0">
            <a:spAutoFit/>
          </a:bodyPr>
          <a:lstStyle/>
          <a:p>
            <a:r>
              <a:rPr lang="en-IN" b="1" dirty="0" smtClean="0">
                <a:solidFill>
                  <a:schemeClr val="bg1"/>
                </a:solidFill>
              </a:rPr>
              <a:t>After removing the Stop words </a:t>
            </a:r>
            <a:endParaRPr lang="en-IN" b="1" dirty="0">
              <a:solidFill>
                <a:schemeClr val="bg1"/>
              </a:solidFill>
            </a:endParaRPr>
          </a:p>
        </p:txBody>
      </p:sp>
    </p:spTree>
    <p:extLst>
      <p:ext uri="{BB962C8B-B14F-4D97-AF65-F5344CB8AC3E}">
        <p14:creationId xmlns:p14="http://schemas.microsoft.com/office/powerpoint/2010/main" val="2853808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IN" sz="3200" dirty="0">
                <a:solidFill>
                  <a:schemeClr val="accent6">
                    <a:lumMod val="75000"/>
                  </a:schemeClr>
                </a:solidFill>
              </a:rPr>
              <a:t>count of rating score polarity based on top 6 </a:t>
            </a:r>
            <a:r>
              <a:rPr lang="en-IN" sz="3200" dirty="0" smtClean="0">
                <a:solidFill>
                  <a:schemeClr val="accent6">
                    <a:lumMod val="75000"/>
                  </a:schemeClr>
                </a:solidFill>
              </a:rPr>
              <a:t>sellers w.r.t. nu </a:t>
            </a:r>
            <a:r>
              <a:rPr lang="en-IN" sz="3200" dirty="0">
                <a:solidFill>
                  <a:schemeClr val="accent6">
                    <a:lumMod val="75000"/>
                  </a:schemeClr>
                </a:solidFill>
              </a:rPr>
              <a:t>of review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4536504"/>
          </a:xfrm>
          <a:prstGeom prst="rect">
            <a:avLst/>
          </a:prstGeom>
        </p:spPr>
      </p:pic>
      <p:sp>
        <p:nvSpPr>
          <p:cNvPr id="5" name="TextBox 4"/>
          <p:cNvSpPr txBox="1"/>
          <p:nvPr/>
        </p:nvSpPr>
        <p:spPr>
          <a:xfrm>
            <a:off x="323528" y="6237312"/>
            <a:ext cx="8820472" cy="677108"/>
          </a:xfrm>
          <a:prstGeom prst="rect">
            <a:avLst/>
          </a:prstGeom>
          <a:noFill/>
        </p:spPr>
        <p:txBody>
          <a:bodyPr wrap="square" rtlCol="0">
            <a:spAutoFit/>
          </a:bodyPr>
          <a:lstStyle/>
          <a:p>
            <a:r>
              <a:rPr lang="en-IN" sz="2000" b="1" u="sng" dirty="0" smtClean="0"/>
              <a:t>Top 6 Sellers</a:t>
            </a:r>
            <a:r>
              <a:rPr lang="en-IN" dirty="0" smtClean="0"/>
              <a:t>:-"Scanupi</a:t>
            </a:r>
            <a:r>
              <a:rPr lang="en-IN" dirty="0"/>
              <a:t>" </a:t>
            </a:r>
            <a:r>
              <a:rPr lang="en-IN" dirty="0" smtClean="0"/>
              <a:t>, "</a:t>
            </a:r>
            <a:r>
              <a:rPr lang="en-IN" dirty="0"/>
              <a:t>FIT AND GLOW</a:t>
            </a:r>
            <a:r>
              <a:rPr lang="en-IN" dirty="0" smtClean="0"/>
              <a:t>", "</a:t>
            </a:r>
            <a:r>
              <a:rPr lang="en-IN" dirty="0"/>
              <a:t>TiedRibbons (186)","mamaearth</a:t>
            </a:r>
            <a:r>
              <a:rPr lang="en-IN" dirty="0" smtClean="0"/>
              <a:t>", "</a:t>
            </a:r>
            <a:r>
              <a:rPr lang="en-IN" dirty="0"/>
              <a:t>Gadgets Appliances (122)" </a:t>
            </a:r>
            <a:r>
              <a:rPr lang="en-IN" dirty="0" smtClean="0"/>
              <a:t>, "</a:t>
            </a:r>
            <a:r>
              <a:rPr lang="en-IN" dirty="0"/>
              <a:t>MuscleBlaze"</a:t>
            </a:r>
          </a:p>
        </p:txBody>
      </p:sp>
    </p:spTree>
    <p:extLst>
      <p:ext uri="{BB962C8B-B14F-4D97-AF65-F5344CB8AC3E}">
        <p14:creationId xmlns:p14="http://schemas.microsoft.com/office/powerpoint/2010/main" val="1805180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solidFill>
                  <a:schemeClr val="accent6">
                    <a:lumMod val="75000"/>
                  </a:schemeClr>
                </a:solidFill>
              </a:rPr>
              <a:t>Visualization continued</a:t>
            </a:r>
            <a:endParaRPr lang="en-IN" dirty="0">
              <a:solidFill>
                <a:schemeClr val="accent6">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36712"/>
            <a:ext cx="4968552" cy="43204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052736"/>
            <a:ext cx="4806870" cy="4032448"/>
          </a:xfrm>
          <a:prstGeom prst="rect">
            <a:avLst/>
          </a:prstGeom>
        </p:spPr>
      </p:pic>
      <p:sp>
        <p:nvSpPr>
          <p:cNvPr id="6" name="TextBox 5"/>
          <p:cNvSpPr txBox="1"/>
          <p:nvPr/>
        </p:nvSpPr>
        <p:spPr>
          <a:xfrm>
            <a:off x="467544" y="5528014"/>
            <a:ext cx="8424936" cy="523220"/>
          </a:xfrm>
          <a:prstGeom prst="rect">
            <a:avLst/>
          </a:prstGeom>
          <a:noFill/>
        </p:spPr>
        <p:txBody>
          <a:bodyPr wrap="square" rtlCol="0">
            <a:spAutoFit/>
          </a:bodyPr>
          <a:lstStyle/>
          <a:p>
            <a:r>
              <a:rPr lang="en-IN" sz="2800" b="1" dirty="0" smtClean="0"/>
              <a:t>Most of the positive reviews are said in less words</a:t>
            </a:r>
            <a:endParaRPr lang="en-IN" sz="2800" b="1" dirty="0"/>
          </a:p>
        </p:txBody>
      </p:sp>
    </p:spTree>
    <p:extLst>
      <p:ext uri="{BB962C8B-B14F-4D97-AF65-F5344CB8AC3E}">
        <p14:creationId xmlns:p14="http://schemas.microsoft.com/office/powerpoint/2010/main" val="3569445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75000"/>
                  </a:schemeClr>
                </a:solidFill>
              </a:rPr>
              <a:t>Visualization cont.</a:t>
            </a:r>
            <a:endParaRPr lang="en-IN" dirty="0">
              <a:solidFill>
                <a:schemeClr val="accent6">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1" y="1663297"/>
            <a:ext cx="4680520" cy="3531405"/>
          </a:xfrm>
          <a:prstGeom prst="rect">
            <a:avLst/>
          </a:prstGeom>
        </p:spPr>
      </p:pic>
      <p:sp>
        <p:nvSpPr>
          <p:cNvPr id="5" name="Rectangle 4"/>
          <p:cNvSpPr/>
          <p:nvPr/>
        </p:nvSpPr>
        <p:spPr>
          <a:xfrm>
            <a:off x="4932041" y="1997839"/>
            <a:ext cx="4572000" cy="3416320"/>
          </a:xfrm>
          <a:prstGeom prst="rect">
            <a:avLst/>
          </a:prstGeom>
        </p:spPr>
        <p:txBody>
          <a:bodyPr>
            <a:spAutoFit/>
          </a:bodyPr>
          <a:lstStyle/>
          <a:p>
            <a:r>
              <a:rPr lang="en-IN" b="1" dirty="0" smtClean="0">
                <a:solidFill>
                  <a:srgbClr val="FF0000"/>
                </a:solidFill>
              </a:rPr>
              <a:t>Top 10 sellers with respect to rating score</a:t>
            </a:r>
          </a:p>
          <a:p>
            <a:endParaRPr lang="en-IN" b="1" dirty="0">
              <a:solidFill>
                <a:srgbClr val="FF0000"/>
              </a:solidFill>
            </a:endParaRPr>
          </a:p>
          <a:p>
            <a:r>
              <a:rPr lang="en-IN" dirty="0" smtClean="0"/>
              <a:t>Glamfort                                 </a:t>
            </a:r>
            <a:r>
              <a:rPr lang="en-IN" dirty="0"/>
              <a:t>99.367089</a:t>
            </a:r>
          </a:p>
          <a:p>
            <a:r>
              <a:rPr lang="en-IN" dirty="0"/>
              <a:t>Marshland Technology    </a:t>
            </a:r>
            <a:r>
              <a:rPr lang="en-IN" dirty="0" smtClean="0"/>
              <a:t>    98.741419</a:t>
            </a:r>
            <a:endParaRPr lang="en-IN" dirty="0"/>
          </a:p>
          <a:p>
            <a:r>
              <a:rPr lang="en-IN" dirty="0"/>
              <a:t>ShopyStore              </a:t>
            </a:r>
            <a:r>
              <a:rPr lang="en-IN" dirty="0" smtClean="0"/>
              <a:t>               98.507463</a:t>
            </a:r>
            <a:endParaRPr lang="en-IN" dirty="0"/>
          </a:p>
          <a:p>
            <a:r>
              <a:rPr lang="en-IN" dirty="0"/>
              <a:t>DTHIndia                </a:t>
            </a:r>
            <a:r>
              <a:rPr lang="en-IN" dirty="0" smtClean="0"/>
              <a:t>                97.759674</a:t>
            </a:r>
            <a:endParaRPr lang="en-IN" dirty="0"/>
          </a:p>
          <a:p>
            <a:r>
              <a:rPr lang="en-IN" dirty="0"/>
              <a:t>MARKET YARD            </a:t>
            </a:r>
            <a:r>
              <a:rPr lang="en-IN" dirty="0" smtClean="0"/>
              <a:t>         </a:t>
            </a:r>
            <a:r>
              <a:rPr lang="en-IN" dirty="0"/>
              <a:t>97.697368</a:t>
            </a:r>
          </a:p>
          <a:p>
            <a:r>
              <a:rPr lang="en-IN" dirty="0"/>
              <a:t>seven_rays              </a:t>
            </a:r>
            <a:r>
              <a:rPr lang="en-IN" dirty="0" smtClean="0"/>
              <a:t>                 96.052632</a:t>
            </a:r>
            <a:endParaRPr lang="en-IN" dirty="0"/>
          </a:p>
          <a:p>
            <a:r>
              <a:rPr lang="en-IN" dirty="0"/>
              <a:t>Exotic India (322)    </a:t>
            </a:r>
            <a:r>
              <a:rPr lang="en-IN" dirty="0" smtClean="0"/>
              <a:t>               </a:t>
            </a:r>
            <a:r>
              <a:rPr lang="en-IN" dirty="0"/>
              <a:t>95.473251</a:t>
            </a:r>
          </a:p>
          <a:p>
            <a:r>
              <a:rPr lang="en-IN" dirty="0"/>
              <a:t>Yogabar                  </a:t>
            </a:r>
            <a:r>
              <a:rPr lang="en-IN" dirty="0" smtClean="0"/>
              <a:t>                 94.714882</a:t>
            </a:r>
            <a:endParaRPr lang="en-IN" dirty="0"/>
          </a:p>
          <a:p>
            <a:r>
              <a:rPr lang="en-IN" dirty="0"/>
              <a:t>Ada Chikan              </a:t>
            </a:r>
            <a:r>
              <a:rPr lang="en-IN" dirty="0" smtClean="0"/>
              <a:t>               94.214876</a:t>
            </a:r>
            <a:endParaRPr lang="en-IN" dirty="0"/>
          </a:p>
          <a:p>
            <a:r>
              <a:rPr lang="en-IN" dirty="0"/>
              <a:t>Collectible India      </a:t>
            </a:r>
            <a:r>
              <a:rPr lang="en-IN" dirty="0" smtClean="0"/>
              <a:t>                </a:t>
            </a:r>
            <a:r>
              <a:rPr lang="en-IN" dirty="0"/>
              <a:t>93.796526</a:t>
            </a:r>
          </a:p>
        </p:txBody>
      </p:sp>
      <p:sp>
        <p:nvSpPr>
          <p:cNvPr id="6" name="TextBox 5"/>
          <p:cNvSpPr txBox="1"/>
          <p:nvPr/>
        </p:nvSpPr>
        <p:spPr>
          <a:xfrm>
            <a:off x="251521" y="5774809"/>
            <a:ext cx="8784975" cy="830997"/>
          </a:xfrm>
          <a:prstGeom prst="rect">
            <a:avLst/>
          </a:prstGeom>
          <a:noFill/>
        </p:spPr>
        <p:txBody>
          <a:bodyPr wrap="square" rtlCol="0">
            <a:spAutoFit/>
          </a:bodyPr>
          <a:lstStyle/>
          <a:p>
            <a:r>
              <a:rPr lang="en-IN" sz="2400" b="1" dirty="0" smtClean="0"/>
              <a:t>Negative reviews are having mix of mid to large length  of review</a:t>
            </a:r>
            <a:endParaRPr lang="en-IN" sz="2400" b="1" dirty="0"/>
          </a:p>
        </p:txBody>
      </p:sp>
    </p:spTree>
    <p:extLst>
      <p:ext uri="{BB962C8B-B14F-4D97-AF65-F5344CB8AC3E}">
        <p14:creationId xmlns:p14="http://schemas.microsoft.com/office/powerpoint/2010/main" val="3922182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err="1" smtClean="0">
                <a:solidFill>
                  <a:schemeClr val="accent6">
                    <a:lumMod val="75000"/>
                  </a:schemeClr>
                </a:solidFill>
              </a:rPr>
              <a:t>Visualization:Wordcloud</a:t>
            </a:r>
            <a:endParaRPr lang="en-IN" dirty="0">
              <a:solidFill>
                <a:schemeClr val="accent6">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0848"/>
            <a:ext cx="4824536" cy="38884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060848"/>
            <a:ext cx="3672408" cy="3600400"/>
          </a:xfrm>
          <a:prstGeom prst="rect">
            <a:avLst/>
          </a:prstGeom>
        </p:spPr>
      </p:pic>
      <p:sp>
        <p:nvSpPr>
          <p:cNvPr id="9" name="TextBox 8"/>
          <p:cNvSpPr txBox="1"/>
          <p:nvPr/>
        </p:nvSpPr>
        <p:spPr>
          <a:xfrm>
            <a:off x="611560" y="1196752"/>
            <a:ext cx="8280920" cy="954107"/>
          </a:xfrm>
          <a:prstGeom prst="rect">
            <a:avLst/>
          </a:prstGeom>
          <a:noFill/>
        </p:spPr>
        <p:txBody>
          <a:bodyPr wrap="square" rtlCol="0">
            <a:spAutoFit/>
          </a:bodyPr>
          <a:lstStyle/>
          <a:p>
            <a:r>
              <a:rPr lang="en-IN" sz="2000" b="1" dirty="0" smtClean="0">
                <a:solidFill>
                  <a:schemeClr val="bg1"/>
                </a:solidFill>
              </a:rPr>
              <a:t>Top most common positive word</a:t>
            </a:r>
            <a:r>
              <a:rPr lang="en-IN" b="1" dirty="0" smtClean="0"/>
              <a:t>:</a:t>
            </a:r>
            <a:r>
              <a:rPr lang="en-IN" dirty="0" smtClean="0"/>
              <a:t>-'</a:t>
            </a:r>
            <a:r>
              <a:rPr lang="en-IN" b="1" dirty="0" smtClean="0"/>
              <a:t>good</a:t>
            </a:r>
            <a:r>
              <a:rPr lang="en-IN" dirty="0"/>
              <a:t>', 'product', '</a:t>
            </a:r>
            <a:r>
              <a:rPr lang="en-IN" b="1" dirty="0"/>
              <a:t>nice</a:t>
            </a:r>
            <a:r>
              <a:rPr lang="en-IN" dirty="0"/>
              <a:t>', '</a:t>
            </a:r>
            <a:r>
              <a:rPr lang="en-IN" b="1" dirty="0"/>
              <a:t>excellent</a:t>
            </a:r>
            <a:r>
              <a:rPr lang="en-IN" dirty="0"/>
              <a:t>', 'delivery', 'service', </a:t>
            </a:r>
            <a:r>
              <a:rPr lang="en-IN" b="1" dirty="0"/>
              <a:t>'quality'</a:t>
            </a:r>
            <a:r>
              <a:rPr lang="en-IN" dirty="0"/>
              <a:t>, </a:t>
            </a:r>
            <a:r>
              <a:rPr lang="en-IN" b="1" dirty="0"/>
              <a:t>'great</a:t>
            </a:r>
            <a:r>
              <a:rPr lang="en-IN" dirty="0"/>
              <a:t>', 'time', 'item', 'seller', 'product.', 'delivered', 'received', '</a:t>
            </a:r>
            <a:r>
              <a:rPr lang="en-IN" b="1" dirty="0"/>
              <a:t>good</a:t>
            </a:r>
            <a:r>
              <a:rPr lang="en-IN" dirty="0"/>
              <a:t>.', 'one', '</a:t>
            </a:r>
            <a:r>
              <a:rPr lang="en-IN" b="1" dirty="0"/>
              <a:t>well</a:t>
            </a:r>
            <a:r>
              <a:rPr lang="en-IN" dirty="0"/>
              <a:t>', '</a:t>
            </a:r>
            <a:r>
              <a:rPr lang="en-IN" b="1" dirty="0"/>
              <a:t>happy</a:t>
            </a:r>
            <a:r>
              <a:rPr lang="en-IN" dirty="0"/>
              <a:t>', '</a:t>
            </a:r>
            <a:r>
              <a:rPr lang="en-IN" b="1" dirty="0"/>
              <a:t>thanks</a:t>
            </a:r>
            <a:r>
              <a:rPr lang="en-IN" dirty="0"/>
              <a:t>', '</a:t>
            </a:r>
            <a:r>
              <a:rPr lang="en-IN" b="1" dirty="0"/>
              <a:t>best</a:t>
            </a:r>
            <a:r>
              <a:rPr lang="en-IN" dirty="0"/>
              <a:t>']</a:t>
            </a:r>
          </a:p>
        </p:txBody>
      </p:sp>
    </p:spTree>
    <p:extLst>
      <p:ext uri="{BB962C8B-B14F-4D97-AF65-F5344CB8AC3E}">
        <p14:creationId xmlns:p14="http://schemas.microsoft.com/office/powerpoint/2010/main" val="4700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err="1">
                <a:solidFill>
                  <a:schemeClr val="accent6">
                    <a:lumMod val="75000"/>
                  </a:schemeClr>
                </a:solidFill>
              </a:rPr>
              <a:t>Visualization:Wordcloud</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5" y="1772816"/>
            <a:ext cx="5112568" cy="44488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1694078"/>
            <a:ext cx="3347864" cy="4606319"/>
          </a:xfrm>
          <a:prstGeom prst="rect">
            <a:avLst/>
          </a:prstGeom>
        </p:spPr>
      </p:pic>
      <p:sp>
        <p:nvSpPr>
          <p:cNvPr id="9" name="TextBox 8"/>
          <p:cNvSpPr txBox="1"/>
          <p:nvPr/>
        </p:nvSpPr>
        <p:spPr>
          <a:xfrm>
            <a:off x="611560" y="980728"/>
            <a:ext cx="8136904" cy="923330"/>
          </a:xfrm>
          <a:prstGeom prst="rect">
            <a:avLst/>
          </a:prstGeom>
          <a:noFill/>
        </p:spPr>
        <p:txBody>
          <a:bodyPr wrap="square" rtlCol="0">
            <a:spAutoFit/>
          </a:bodyPr>
          <a:lstStyle/>
          <a:p>
            <a:r>
              <a:rPr lang="en-IN" b="1" dirty="0" smtClean="0"/>
              <a:t>Top 20 common words from Negative corpus:-</a:t>
            </a:r>
            <a:r>
              <a:rPr lang="en-IN" dirty="0" smtClean="0"/>
              <a:t>'received</a:t>
            </a:r>
            <a:r>
              <a:rPr lang="en-IN" dirty="0"/>
              <a:t>', 'order', 'product', '</a:t>
            </a:r>
            <a:r>
              <a:rPr lang="en-IN" b="1" dirty="0"/>
              <a:t>item</a:t>
            </a:r>
            <a:r>
              <a:rPr lang="en-IN" dirty="0"/>
              <a:t>', </a:t>
            </a:r>
            <a:r>
              <a:rPr lang="en-IN" b="1" dirty="0"/>
              <a:t>'seller', </a:t>
            </a:r>
            <a:r>
              <a:rPr lang="en-IN" dirty="0"/>
              <a:t>'</a:t>
            </a:r>
            <a:r>
              <a:rPr lang="en-IN" b="1" dirty="0"/>
              <a:t>ordered</a:t>
            </a:r>
            <a:r>
              <a:rPr lang="en-IN" dirty="0"/>
              <a:t>', 'amazon', '</a:t>
            </a:r>
            <a:r>
              <a:rPr lang="en-IN" b="1" dirty="0"/>
              <a:t>delivered</a:t>
            </a:r>
            <a:r>
              <a:rPr lang="en-IN" dirty="0"/>
              <a:t>', 'please', </a:t>
            </a:r>
            <a:r>
              <a:rPr lang="en-IN" b="1" dirty="0"/>
              <a:t>'refund'</a:t>
            </a:r>
            <a:r>
              <a:rPr lang="en-IN" dirty="0"/>
              <a:t>, '</a:t>
            </a:r>
            <a:r>
              <a:rPr lang="en-IN" b="1" dirty="0"/>
              <a:t>delivery</a:t>
            </a:r>
            <a:r>
              <a:rPr lang="en-IN" dirty="0"/>
              <a:t>', '</a:t>
            </a:r>
            <a:r>
              <a:rPr lang="en-IN" b="1" dirty="0"/>
              <a:t>package</a:t>
            </a:r>
            <a:r>
              <a:rPr lang="en-IN" dirty="0"/>
              <a:t>', 'one', 'receive', '</a:t>
            </a:r>
            <a:r>
              <a:rPr lang="en-IN" b="1" dirty="0"/>
              <a:t>bad</a:t>
            </a:r>
            <a:r>
              <a:rPr lang="en-IN" dirty="0"/>
              <a:t>', 'even', 'gift', '</a:t>
            </a:r>
            <a:r>
              <a:rPr lang="en-IN" b="1" dirty="0"/>
              <a:t>cancelled</a:t>
            </a:r>
            <a:r>
              <a:rPr lang="en-IN" dirty="0"/>
              <a:t>', 'got', '</a:t>
            </a:r>
            <a:r>
              <a:rPr lang="en-IN" b="1" dirty="0"/>
              <a:t>return</a:t>
            </a:r>
            <a:r>
              <a:rPr lang="en-IN" dirty="0"/>
              <a:t>']</a:t>
            </a:r>
          </a:p>
        </p:txBody>
      </p:sp>
    </p:spTree>
    <p:extLst>
      <p:ext uri="{BB962C8B-B14F-4D97-AF65-F5344CB8AC3E}">
        <p14:creationId xmlns:p14="http://schemas.microsoft.com/office/powerpoint/2010/main" val="139267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solidFill>
                  <a:schemeClr val="accent6">
                    <a:lumMod val="75000"/>
                  </a:schemeClr>
                </a:solidFill>
              </a:rPr>
              <a:t>One Sample t-test</a:t>
            </a:r>
          </a:p>
        </p:txBody>
      </p:sp>
      <p:sp>
        <p:nvSpPr>
          <p:cNvPr id="5" name="Rectangle 4"/>
          <p:cNvSpPr/>
          <p:nvPr/>
        </p:nvSpPr>
        <p:spPr>
          <a:xfrm>
            <a:off x="179512" y="1052736"/>
            <a:ext cx="4572000" cy="2585323"/>
          </a:xfrm>
          <a:prstGeom prst="rect">
            <a:avLst/>
          </a:prstGeom>
        </p:spPr>
        <p:txBody>
          <a:bodyPr>
            <a:spAutoFit/>
          </a:bodyPr>
          <a:lstStyle/>
          <a:p>
            <a:r>
              <a:rPr lang="en-IN" dirty="0"/>
              <a:t>H_0= Mean of rating score of sellers where conversations tweets are less than 10 is equal to </a:t>
            </a:r>
            <a:r>
              <a:rPr lang="en-IN" dirty="0" smtClean="0"/>
              <a:t> </a:t>
            </a:r>
            <a:r>
              <a:rPr lang="en-IN" dirty="0"/>
              <a:t>mean of rating score of all sellers with all tweets</a:t>
            </a:r>
          </a:p>
          <a:p>
            <a:endParaRPr lang="en-IN" dirty="0"/>
          </a:p>
          <a:p>
            <a:r>
              <a:rPr lang="en-IN" dirty="0"/>
              <a:t>H_1=Mean of rating score of sellers where conversations tweets are less than 10 is  not equal to </a:t>
            </a:r>
            <a:r>
              <a:rPr lang="en-IN" dirty="0" smtClean="0"/>
              <a:t>mean </a:t>
            </a:r>
            <a:r>
              <a:rPr lang="en-IN" dirty="0"/>
              <a:t>of rating score of all sellers with all tweets</a:t>
            </a:r>
          </a:p>
        </p:txBody>
      </p:sp>
      <p:sp>
        <p:nvSpPr>
          <p:cNvPr id="6" name="Rectangle 5"/>
          <p:cNvSpPr/>
          <p:nvPr/>
        </p:nvSpPr>
        <p:spPr>
          <a:xfrm>
            <a:off x="4751512" y="1196752"/>
            <a:ext cx="4392488" cy="1754326"/>
          </a:xfrm>
          <a:prstGeom prst="rect">
            <a:avLst/>
          </a:prstGeom>
        </p:spPr>
        <p:txBody>
          <a:bodyPr wrap="square">
            <a:spAutoFit/>
          </a:bodyPr>
          <a:lstStyle/>
          <a:p>
            <a:r>
              <a:rPr lang="en-IN" dirty="0"/>
              <a:t>tstat,p_val=stats.ttest_1samp(a=sample['Rating score'] ,               # Sample data</a:t>
            </a:r>
          </a:p>
          <a:p>
            <a:r>
              <a:rPr lang="en-IN" dirty="0"/>
              <a:t>                 popmean= am['Rating score'].mean())  # Pop mean</a:t>
            </a:r>
          </a:p>
          <a:p>
            <a:r>
              <a:rPr lang="en-IN" dirty="0"/>
              <a:t>print("p_value", p_val)</a:t>
            </a:r>
          </a:p>
          <a:p>
            <a:r>
              <a:rPr lang="en-IN" dirty="0"/>
              <a:t>print("t_stat",tstat)</a:t>
            </a:r>
          </a:p>
        </p:txBody>
      </p:sp>
      <p:sp>
        <p:nvSpPr>
          <p:cNvPr id="7" name="Rectangle 6"/>
          <p:cNvSpPr/>
          <p:nvPr/>
        </p:nvSpPr>
        <p:spPr>
          <a:xfrm>
            <a:off x="4355405" y="3314893"/>
            <a:ext cx="4572000" cy="646331"/>
          </a:xfrm>
          <a:prstGeom prst="rect">
            <a:avLst/>
          </a:prstGeom>
        </p:spPr>
        <p:txBody>
          <a:bodyPr>
            <a:spAutoFit/>
          </a:bodyPr>
          <a:lstStyle/>
          <a:p>
            <a:r>
              <a:rPr lang="en-IN" dirty="0"/>
              <a:t>p_value 0.6953666533934537</a:t>
            </a:r>
          </a:p>
          <a:p>
            <a:r>
              <a:rPr lang="en-IN" dirty="0"/>
              <a:t>t_stat -0.39524797366895204</a:t>
            </a:r>
          </a:p>
        </p:txBody>
      </p:sp>
      <p:sp>
        <p:nvSpPr>
          <p:cNvPr id="8" name="Rectangle 7"/>
          <p:cNvSpPr/>
          <p:nvPr/>
        </p:nvSpPr>
        <p:spPr>
          <a:xfrm>
            <a:off x="250949" y="3986351"/>
            <a:ext cx="8676456" cy="1754326"/>
          </a:xfrm>
          <a:prstGeom prst="rect">
            <a:avLst/>
          </a:prstGeom>
        </p:spPr>
        <p:txBody>
          <a:bodyPr wrap="square">
            <a:spAutoFit/>
          </a:bodyPr>
          <a:lstStyle/>
          <a:p>
            <a:r>
              <a:rPr lang="en-IN" dirty="0"/>
              <a:t>if p_val&lt;0.05:</a:t>
            </a:r>
          </a:p>
          <a:p>
            <a:r>
              <a:rPr lang="en-IN" dirty="0"/>
              <a:t>    print('we are </a:t>
            </a:r>
            <a:r>
              <a:rPr lang="en-IN" dirty="0" smtClean="0"/>
              <a:t> able to reject </a:t>
            </a:r>
            <a:r>
              <a:rPr lang="en-IN" dirty="0"/>
              <a:t>null hypothesis as ,there is no impact on overall rating score due to engagement with \n customers on twitter')</a:t>
            </a:r>
          </a:p>
          <a:p>
            <a:r>
              <a:rPr lang="en-IN" dirty="0"/>
              <a:t>else:</a:t>
            </a:r>
          </a:p>
          <a:p>
            <a:r>
              <a:rPr lang="en-IN" dirty="0"/>
              <a:t>    print("we are </a:t>
            </a:r>
            <a:r>
              <a:rPr lang="en-IN" dirty="0" smtClean="0"/>
              <a:t>failed to reject </a:t>
            </a:r>
            <a:r>
              <a:rPr lang="en-IN" dirty="0"/>
              <a:t>null hypothesis as ,there is no impact on </a:t>
            </a:r>
            <a:r>
              <a:rPr lang="en-IN" dirty="0" smtClean="0"/>
              <a:t>overall rating </a:t>
            </a:r>
            <a:r>
              <a:rPr lang="en-IN" dirty="0"/>
              <a:t>score due to engagement \n with customers on twitter")</a:t>
            </a:r>
          </a:p>
        </p:txBody>
      </p:sp>
      <p:sp>
        <p:nvSpPr>
          <p:cNvPr id="9" name="Rectangle 8"/>
          <p:cNvSpPr/>
          <p:nvPr/>
        </p:nvSpPr>
        <p:spPr>
          <a:xfrm>
            <a:off x="395536" y="5740588"/>
            <a:ext cx="8191252" cy="1200329"/>
          </a:xfrm>
          <a:prstGeom prst="rect">
            <a:avLst/>
          </a:prstGeom>
        </p:spPr>
        <p:txBody>
          <a:bodyPr wrap="square">
            <a:spAutoFit/>
          </a:bodyPr>
          <a:lstStyle/>
          <a:p>
            <a:r>
              <a:rPr lang="en-IN" sz="2400" b="1" dirty="0">
                <a:solidFill>
                  <a:schemeClr val="accent6">
                    <a:lumMod val="60000"/>
                    <a:lumOff val="40000"/>
                  </a:schemeClr>
                </a:solidFill>
              </a:rPr>
              <a:t>we are </a:t>
            </a:r>
            <a:r>
              <a:rPr lang="en-IN" sz="2400" b="1" dirty="0" smtClean="0">
                <a:solidFill>
                  <a:schemeClr val="accent6">
                    <a:lumMod val="60000"/>
                    <a:lumOff val="40000"/>
                  </a:schemeClr>
                </a:solidFill>
              </a:rPr>
              <a:t>failed to reject  </a:t>
            </a:r>
            <a:r>
              <a:rPr lang="en-IN" sz="2400" b="1" dirty="0">
                <a:solidFill>
                  <a:schemeClr val="accent6">
                    <a:lumMod val="60000"/>
                    <a:lumOff val="40000"/>
                  </a:schemeClr>
                </a:solidFill>
              </a:rPr>
              <a:t>null hypothesis as ,there is no impact on </a:t>
            </a:r>
            <a:r>
              <a:rPr lang="en-IN" sz="2400" b="1" dirty="0" smtClean="0">
                <a:solidFill>
                  <a:schemeClr val="accent6">
                    <a:lumMod val="60000"/>
                    <a:lumOff val="40000"/>
                  </a:schemeClr>
                </a:solidFill>
              </a:rPr>
              <a:t>overall rating score on amazon </a:t>
            </a:r>
            <a:r>
              <a:rPr lang="en-IN" sz="2400" b="1" dirty="0">
                <a:solidFill>
                  <a:schemeClr val="accent6">
                    <a:lumMod val="60000"/>
                    <a:lumOff val="40000"/>
                  </a:schemeClr>
                </a:solidFill>
              </a:rPr>
              <a:t>due to engagement </a:t>
            </a:r>
            <a:r>
              <a:rPr lang="en-IN" sz="2400" b="1" dirty="0" smtClean="0">
                <a:solidFill>
                  <a:schemeClr val="accent6">
                    <a:lumMod val="60000"/>
                    <a:lumOff val="40000"/>
                  </a:schemeClr>
                </a:solidFill>
              </a:rPr>
              <a:t> with </a:t>
            </a:r>
            <a:r>
              <a:rPr lang="en-IN" sz="2400" b="1" dirty="0">
                <a:solidFill>
                  <a:schemeClr val="accent6">
                    <a:lumMod val="60000"/>
                    <a:lumOff val="40000"/>
                  </a:schemeClr>
                </a:solidFill>
              </a:rPr>
              <a:t>customers on </a:t>
            </a:r>
            <a:r>
              <a:rPr lang="en-IN" sz="2400" b="1" dirty="0" smtClean="0">
                <a:solidFill>
                  <a:schemeClr val="accent6">
                    <a:lumMod val="60000"/>
                    <a:lumOff val="40000"/>
                  </a:schemeClr>
                </a:solidFill>
              </a:rPr>
              <a:t>twitter</a:t>
            </a:r>
            <a:r>
              <a:rPr lang="en-IN" sz="2400" b="1" dirty="0" smtClean="0">
                <a:solidFill>
                  <a:schemeClr val="bg1"/>
                </a:solidFill>
              </a:rPr>
              <a:t>.</a:t>
            </a:r>
            <a:endParaRPr lang="en-IN" sz="2400" b="1" dirty="0">
              <a:solidFill>
                <a:schemeClr val="bg1"/>
              </a:solidFill>
            </a:endParaRPr>
          </a:p>
        </p:txBody>
      </p:sp>
    </p:spTree>
    <p:extLst>
      <p:ext uri="{BB962C8B-B14F-4D97-AF65-F5344CB8AC3E}">
        <p14:creationId xmlns:p14="http://schemas.microsoft.com/office/powerpoint/2010/main" val="2317843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solidFill>
                  <a:schemeClr val="accent6">
                    <a:lumMod val="75000"/>
                  </a:schemeClr>
                </a:solidFill>
              </a:rPr>
              <a:t>Upper tail 1 sample t-test</a:t>
            </a:r>
          </a:p>
        </p:txBody>
      </p:sp>
      <p:sp>
        <p:nvSpPr>
          <p:cNvPr id="4" name="Rectangle 3"/>
          <p:cNvSpPr/>
          <p:nvPr/>
        </p:nvSpPr>
        <p:spPr>
          <a:xfrm>
            <a:off x="107504" y="1196752"/>
            <a:ext cx="4572000" cy="2585323"/>
          </a:xfrm>
          <a:prstGeom prst="rect">
            <a:avLst/>
          </a:prstGeom>
        </p:spPr>
        <p:txBody>
          <a:bodyPr>
            <a:spAutoFit/>
          </a:bodyPr>
          <a:lstStyle/>
          <a:p>
            <a:r>
              <a:rPr lang="en-IN" dirty="0"/>
              <a:t>H_0= Mean of rating score of sellers where conversations tweets( are grater than 10) is less than or equal to </a:t>
            </a:r>
            <a:r>
              <a:rPr lang="en-IN" dirty="0" smtClean="0"/>
              <a:t> </a:t>
            </a:r>
            <a:r>
              <a:rPr lang="en-IN" dirty="0"/>
              <a:t>mean of rating score of all sellers with all tweets</a:t>
            </a:r>
          </a:p>
          <a:p>
            <a:endParaRPr lang="en-IN" dirty="0"/>
          </a:p>
          <a:p>
            <a:r>
              <a:rPr lang="en-IN" dirty="0"/>
              <a:t>H_1=Mean of rating score of sellers where conversations tweets (are greater than 10) is greater than </a:t>
            </a:r>
            <a:r>
              <a:rPr lang="en-IN" dirty="0" smtClean="0"/>
              <a:t> </a:t>
            </a:r>
            <a:r>
              <a:rPr lang="en-IN" dirty="0"/>
              <a:t>mean of rating score of all sellers with all tweets</a:t>
            </a:r>
          </a:p>
        </p:txBody>
      </p:sp>
      <p:sp>
        <p:nvSpPr>
          <p:cNvPr id="5" name="Rectangle 4"/>
          <p:cNvSpPr/>
          <p:nvPr/>
        </p:nvSpPr>
        <p:spPr>
          <a:xfrm>
            <a:off x="4696403" y="1210105"/>
            <a:ext cx="4572000" cy="1754326"/>
          </a:xfrm>
          <a:prstGeom prst="rect">
            <a:avLst/>
          </a:prstGeom>
        </p:spPr>
        <p:txBody>
          <a:bodyPr>
            <a:spAutoFit/>
          </a:bodyPr>
          <a:lstStyle/>
          <a:p>
            <a:r>
              <a:rPr lang="en-IN" dirty="0"/>
              <a:t>tstat,p_val=stats.ttest_1samp(a=sample['Rating score'] ,               # Sample data</a:t>
            </a:r>
          </a:p>
          <a:p>
            <a:r>
              <a:rPr lang="en-IN" dirty="0"/>
              <a:t>                 popmean= am['Rating score'].mean())  # Pop mean</a:t>
            </a:r>
          </a:p>
          <a:p>
            <a:r>
              <a:rPr lang="en-IN" dirty="0"/>
              <a:t>print("p_value", p_val)</a:t>
            </a:r>
          </a:p>
          <a:p>
            <a:r>
              <a:rPr lang="en-IN" dirty="0"/>
              <a:t>print("t_stat",tstat)</a:t>
            </a:r>
          </a:p>
        </p:txBody>
      </p:sp>
      <p:sp>
        <p:nvSpPr>
          <p:cNvPr id="6" name="Rectangle 5"/>
          <p:cNvSpPr/>
          <p:nvPr/>
        </p:nvSpPr>
        <p:spPr>
          <a:xfrm>
            <a:off x="4673270" y="3123741"/>
            <a:ext cx="4147346" cy="646331"/>
          </a:xfrm>
          <a:prstGeom prst="rect">
            <a:avLst/>
          </a:prstGeom>
        </p:spPr>
        <p:txBody>
          <a:bodyPr wrap="square">
            <a:spAutoFit/>
          </a:bodyPr>
          <a:lstStyle/>
          <a:p>
            <a:r>
              <a:rPr lang="en-IN" dirty="0"/>
              <a:t>p_value 0.6953666533934537</a:t>
            </a:r>
          </a:p>
          <a:p>
            <a:r>
              <a:rPr lang="en-IN" dirty="0"/>
              <a:t>t_stat -0.39524797366895204</a:t>
            </a:r>
          </a:p>
        </p:txBody>
      </p:sp>
      <p:sp>
        <p:nvSpPr>
          <p:cNvPr id="7" name="Rectangle 6"/>
          <p:cNvSpPr/>
          <p:nvPr/>
        </p:nvSpPr>
        <p:spPr>
          <a:xfrm>
            <a:off x="4696403" y="3923144"/>
            <a:ext cx="3122971" cy="369332"/>
          </a:xfrm>
          <a:prstGeom prst="rect">
            <a:avLst/>
          </a:prstGeom>
        </p:spPr>
        <p:txBody>
          <a:bodyPr wrap="none">
            <a:spAutoFit/>
          </a:bodyPr>
          <a:lstStyle/>
          <a:p>
            <a:r>
              <a:rPr lang="en-IN" dirty="0"/>
              <a:t>Upper_tail_p_val=1-p_val/2</a:t>
            </a:r>
          </a:p>
        </p:txBody>
      </p:sp>
      <p:sp>
        <p:nvSpPr>
          <p:cNvPr id="8" name="Rectangle 7"/>
          <p:cNvSpPr/>
          <p:nvPr/>
        </p:nvSpPr>
        <p:spPr>
          <a:xfrm>
            <a:off x="4942464" y="4410855"/>
            <a:ext cx="2630848" cy="369332"/>
          </a:xfrm>
          <a:prstGeom prst="rect">
            <a:avLst/>
          </a:prstGeom>
        </p:spPr>
        <p:txBody>
          <a:bodyPr wrap="none">
            <a:spAutoFit/>
          </a:bodyPr>
          <a:lstStyle/>
          <a:p>
            <a:r>
              <a:rPr lang="en-IN" dirty="0"/>
              <a:t>print(Upper_tail_p_val)</a:t>
            </a:r>
          </a:p>
        </p:txBody>
      </p:sp>
      <p:sp>
        <p:nvSpPr>
          <p:cNvPr id="9" name="Rectangle 8"/>
          <p:cNvSpPr/>
          <p:nvPr/>
        </p:nvSpPr>
        <p:spPr>
          <a:xfrm>
            <a:off x="5155663" y="5012584"/>
            <a:ext cx="2204450" cy="369332"/>
          </a:xfrm>
          <a:prstGeom prst="rect">
            <a:avLst/>
          </a:prstGeom>
        </p:spPr>
        <p:txBody>
          <a:bodyPr wrap="none">
            <a:spAutoFit/>
          </a:bodyPr>
          <a:lstStyle/>
          <a:p>
            <a:r>
              <a:rPr lang="en-IN" dirty="0"/>
              <a:t>0.6523166733032731</a:t>
            </a:r>
          </a:p>
        </p:txBody>
      </p:sp>
      <p:sp>
        <p:nvSpPr>
          <p:cNvPr id="10" name="Rectangle 9"/>
          <p:cNvSpPr/>
          <p:nvPr/>
        </p:nvSpPr>
        <p:spPr>
          <a:xfrm>
            <a:off x="4478691" y="5534416"/>
            <a:ext cx="4536504" cy="1200329"/>
          </a:xfrm>
          <a:prstGeom prst="rect">
            <a:avLst/>
          </a:prstGeom>
        </p:spPr>
        <p:txBody>
          <a:bodyPr wrap="square">
            <a:spAutoFit/>
          </a:bodyPr>
          <a:lstStyle/>
          <a:p>
            <a:r>
              <a:rPr lang="en-IN" dirty="0"/>
              <a:t>if Upper_tail_p_val&lt;0.05:</a:t>
            </a:r>
          </a:p>
          <a:p>
            <a:r>
              <a:rPr lang="en-IN" dirty="0"/>
              <a:t>    print("we are </a:t>
            </a:r>
            <a:r>
              <a:rPr lang="en-IN" dirty="0" smtClean="0"/>
              <a:t>able </a:t>
            </a:r>
            <a:r>
              <a:rPr lang="en-IN" dirty="0"/>
              <a:t>to reject H_0")</a:t>
            </a:r>
          </a:p>
          <a:p>
            <a:r>
              <a:rPr lang="en-IN" dirty="0"/>
              <a:t>else:</a:t>
            </a:r>
          </a:p>
          <a:p>
            <a:r>
              <a:rPr lang="en-IN" dirty="0"/>
              <a:t>    print("we are accepting  H_0")</a:t>
            </a:r>
          </a:p>
        </p:txBody>
      </p:sp>
      <p:sp>
        <p:nvSpPr>
          <p:cNvPr id="11" name="Rectangle 10"/>
          <p:cNvSpPr/>
          <p:nvPr/>
        </p:nvSpPr>
        <p:spPr>
          <a:xfrm>
            <a:off x="324668" y="5947944"/>
            <a:ext cx="4137671" cy="523220"/>
          </a:xfrm>
          <a:prstGeom prst="rect">
            <a:avLst/>
          </a:prstGeom>
        </p:spPr>
        <p:txBody>
          <a:bodyPr wrap="none">
            <a:spAutoFit/>
          </a:bodyPr>
          <a:lstStyle/>
          <a:p>
            <a:r>
              <a:rPr lang="en-IN" sz="2800" b="1" dirty="0">
                <a:solidFill>
                  <a:schemeClr val="accent6">
                    <a:lumMod val="60000"/>
                    <a:lumOff val="40000"/>
                  </a:schemeClr>
                </a:solidFill>
              </a:rPr>
              <a:t>we are fail to reject  H_0</a:t>
            </a:r>
          </a:p>
        </p:txBody>
      </p:sp>
    </p:spTree>
    <p:extLst>
      <p:ext uri="{BB962C8B-B14F-4D97-AF65-F5344CB8AC3E}">
        <p14:creationId xmlns:p14="http://schemas.microsoft.com/office/powerpoint/2010/main" val="1428779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36712"/>
            <a:ext cx="1758815" cy="523220"/>
          </a:xfrm>
          <a:prstGeom prst="rect">
            <a:avLst/>
          </a:prstGeom>
        </p:spPr>
        <p:txBody>
          <a:bodyPr wrap="none">
            <a:spAutoFit/>
          </a:bodyPr>
          <a:lstStyle/>
          <a:p>
            <a:r>
              <a:rPr lang="en-IN" dirty="0"/>
              <a:t> </a:t>
            </a:r>
            <a:r>
              <a:rPr lang="en-IN" sz="2800" b="1" u="sng" dirty="0" smtClean="0">
                <a:solidFill>
                  <a:schemeClr val="bg1"/>
                </a:solidFill>
              </a:rPr>
              <a:t>Precision</a:t>
            </a:r>
            <a:endParaRPr lang="en-IN" sz="2800" b="1" u="sng" dirty="0">
              <a:solidFill>
                <a:schemeClr val="bg1"/>
              </a:solidFill>
            </a:endParaRPr>
          </a:p>
        </p:txBody>
      </p:sp>
      <p:sp>
        <p:nvSpPr>
          <p:cNvPr id="3" name="Rectangle 2"/>
          <p:cNvSpPr/>
          <p:nvPr/>
        </p:nvSpPr>
        <p:spPr>
          <a:xfrm>
            <a:off x="2699792" y="885448"/>
            <a:ext cx="4572000" cy="646331"/>
          </a:xfrm>
          <a:prstGeom prst="rect">
            <a:avLst/>
          </a:prstGeom>
        </p:spPr>
        <p:txBody>
          <a:bodyPr>
            <a:spAutoFit/>
          </a:bodyPr>
          <a:lstStyle/>
          <a:p>
            <a:r>
              <a:rPr lang="en-IN" dirty="0"/>
              <a:t>what proportion of predicted  </a:t>
            </a:r>
            <a:r>
              <a:rPr lang="en-IN" dirty="0" smtClean="0"/>
              <a:t>each class is </a:t>
            </a:r>
            <a:r>
              <a:rPr lang="en-IN" dirty="0"/>
              <a:t>truly </a:t>
            </a:r>
            <a:r>
              <a:rPr lang="en-IN" dirty="0" smtClean="0"/>
              <a:t>the same</a:t>
            </a:r>
            <a:endParaRPr lang="en-IN" dirty="0"/>
          </a:p>
        </p:txBody>
      </p:sp>
      <p:sp>
        <p:nvSpPr>
          <p:cNvPr id="4" name="Rectangle 3"/>
          <p:cNvSpPr/>
          <p:nvPr/>
        </p:nvSpPr>
        <p:spPr>
          <a:xfrm>
            <a:off x="755576" y="1727230"/>
            <a:ext cx="1296144" cy="523220"/>
          </a:xfrm>
          <a:prstGeom prst="rect">
            <a:avLst/>
          </a:prstGeom>
        </p:spPr>
        <p:txBody>
          <a:bodyPr wrap="square">
            <a:spAutoFit/>
          </a:bodyPr>
          <a:lstStyle/>
          <a:p>
            <a:r>
              <a:rPr lang="en-IN" sz="2800" b="1" u="sng" dirty="0" smtClean="0">
                <a:solidFill>
                  <a:schemeClr val="bg1"/>
                </a:solidFill>
              </a:rPr>
              <a:t>Recall</a:t>
            </a:r>
            <a:endParaRPr lang="en-IN" sz="2800" b="1" u="sng" dirty="0">
              <a:solidFill>
                <a:schemeClr val="bg1"/>
              </a:solidFill>
            </a:endParaRPr>
          </a:p>
        </p:txBody>
      </p:sp>
      <p:sp>
        <p:nvSpPr>
          <p:cNvPr id="5" name="Rectangle 4"/>
          <p:cNvSpPr/>
          <p:nvPr/>
        </p:nvSpPr>
        <p:spPr>
          <a:xfrm>
            <a:off x="2555776" y="1727230"/>
            <a:ext cx="4572000" cy="646331"/>
          </a:xfrm>
          <a:prstGeom prst="rect">
            <a:avLst/>
          </a:prstGeom>
        </p:spPr>
        <p:txBody>
          <a:bodyPr>
            <a:spAutoFit/>
          </a:bodyPr>
          <a:lstStyle/>
          <a:p>
            <a:r>
              <a:rPr lang="en-IN" dirty="0"/>
              <a:t>what proportion of actual </a:t>
            </a:r>
            <a:r>
              <a:rPr lang="en-IN" dirty="0" smtClean="0"/>
              <a:t>one class is </a:t>
            </a:r>
            <a:r>
              <a:rPr lang="en-IN" dirty="0"/>
              <a:t>correctly </a:t>
            </a:r>
            <a:r>
              <a:rPr lang="en-IN" dirty="0" smtClean="0"/>
              <a:t>classified</a:t>
            </a:r>
            <a:endParaRPr lang="en-IN" dirty="0"/>
          </a:p>
        </p:txBody>
      </p:sp>
      <p:sp>
        <p:nvSpPr>
          <p:cNvPr id="6" name="Rectangle 5"/>
          <p:cNvSpPr/>
          <p:nvPr/>
        </p:nvSpPr>
        <p:spPr>
          <a:xfrm>
            <a:off x="755576" y="2373561"/>
            <a:ext cx="4572000" cy="800219"/>
          </a:xfrm>
          <a:prstGeom prst="rect">
            <a:avLst/>
          </a:prstGeom>
        </p:spPr>
        <p:txBody>
          <a:bodyPr>
            <a:spAutoFit/>
          </a:bodyPr>
          <a:lstStyle/>
          <a:p>
            <a:r>
              <a:rPr lang="en-IN" sz="2800" b="1" u="sng" dirty="0">
                <a:solidFill>
                  <a:schemeClr val="bg1"/>
                </a:solidFill>
              </a:rPr>
              <a:t>F1-score</a:t>
            </a:r>
            <a:r>
              <a:rPr lang="en-IN" dirty="0"/>
              <a:t> = 2 × (precision × recall)/(precision + recall)</a:t>
            </a:r>
          </a:p>
        </p:txBody>
      </p:sp>
      <p:sp>
        <p:nvSpPr>
          <p:cNvPr id="7" name="Rectangle 6"/>
          <p:cNvSpPr/>
          <p:nvPr/>
        </p:nvSpPr>
        <p:spPr>
          <a:xfrm>
            <a:off x="755576" y="3501008"/>
            <a:ext cx="4572000" cy="1292662"/>
          </a:xfrm>
          <a:prstGeom prst="rect">
            <a:avLst/>
          </a:prstGeom>
        </p:spPr>
        <p:txBody>
          <a:bodyPr>
            <a:spAutoFit/>
          </a:bodyPr>
          <a:lstStyle/>
          <a:p>
            <a:r>
              <a:rPr lang="en-IN" sz="2400" b="1" u="sng" dirty="0">
                <a:solidFill>
                  <a:schemeClr val="bg1"/>
                </a:solidFill>
              </a:rPr>
              <a:t>macro-averaged F1-score</a:t>
            </a:r>
            <a:r>
              <a:rPr lang="en-IN" sz="2000" b="1" dirty="0"/>
              <a:t>, </a:t>
            </a:r>
            <a:r>
              <a:rPr lang="en-IN" b="1" dirty="0"/>
              <a:t>or the macro-F1 for short, and is computed as a simple arithmetic mean of our per-class F1-scores</a:t>
            </a:r>
            <a:r>
              <a:rPr lang="en-IN" dirty="0"/>
              <a:t>:</a:t>
            </a:r>
          </a:p>
        </p:txBody>
      </p:sp>
      <p:sp>
        <p:nvSpPr>
          <p:cNvPr id="8" name="Rectangle 7"/>
          <p:cNvSpPr/>
          <p:nvPr/>
        </p:nvSpPr>
        <p:spPr>
          <a:xfrm>
            <a:off x="755576" y="4781274"/>
            <a:ext cx="4572000" cy="1384995"/>
          </a:xfrm>
          <a:prstGeom prst="rect">
            <a:avLst/>
          </a:prstGeom>
        </p:spPr>
        <p:txBody>
          <a:bodyPr>
            <a:spAutoFit/>
          </a:bodyPr>
          <a:lstStyle/>
          <a:p>
            <a:r>
              <a:rPr lang="en-IN" sz="2400" b="1" u="sng" dirty="0">
                <a:solidFill>
                  <a:schemeClr val="bg1"/>
                </a:solidFill>
              </a:rPr>
              <a:t>weighted-average F1-score</a:t>
            </a:r>
            <a:r>
              <a:rPr lang="en-IN" sz="2000" b="1" dirty="0"/>
              <a:t>, or weighted-F1, we weight the F1-score of each class by the number of samples from that class</a:t>
            </a:r>
            <a:r>
              <a:rPr lang="en-IN" dirty="0"/>
              <a:t>.</a:t>
            </a:r>
          </a:p>
        </p:txBody>
      </p:sp>
      <p:sp>
        <p:nvSpPr>
          <p:cNvPr id="9" name="Rectangle 8"/>
          <p:cNvSpPr/>
          <p:nvPr/>
        </p:nvSpPr>
        <p:spPr>
          <a:xfrm>
            <a:off x="-81125" y="54451"/>
            <a:ext cx="9260870" cy="830997"/>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brief description of matrices of output of ML models</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a:off x="3707904" y="5934670"/>
            <a:ext cx="4572000" cy="923330"/>
          </a:xfrm>
          <a:prstGeom prst="rect">
            <a:avLst/>
          </a:prstGeom>
        </p:spPr>
        <p:txBody>
          <a:bodyPr>
            <a:spAutoFit/>
          </a:bodyPr>
          <a:lstStyle/>
          <a:p>
            <a:r>
              <a:rPr lang="en-IN" dirty="0"/>
              <a:t>https://towardsdatascience.com/multi-class-metrics-made-simple-part-ii-the-f1-score-ebe8b2c2ca1</a:t>
            </a:r>
          </a:p>
        </p:txBody>
      </p:sp>
      <p:sp>
        <p:nvSpPr>
          <p:cNvPr id="11" name="TextBox 10"/>
          <p:cNvSpPr txBox="1"/>
          <p:nvPr/>
        </p:nvSpPr>
        <p:spPr>
          <a:xfrm>
            <a:off x="251520" y="6211669"/>
            <a:ext cx="3345788" cy="369332"/>
          </a:xfrm>
          <a:prstGeom prst="rect">
            <a:avLst/>
          </a:prstGeom>
          <a:noFill/>
        </p:spPr>
        <p:txBody>
          <a:bodyPr wrap="none" rtlCol="0">
            <a:spAutoFit/>
          </a:bodyPr>
          <a:lstStyle/>
          <a:p>
            <a:r>
              <a:rPr lang="en-IN" b="1" dirty="0" smtClean="0">
                <a:solidFill>
                  <a:schemeClr val="bg1"/>
                </a:solidFill>
              </a:rPr>
              <a:t>Link for detailed explanations</a:t>
            </a:r>
            <a:endParaRPr lang="en-IN" b="1" dirty="0">
              <a:solidFill>
                <a:schemeClr val="bg1"/>
              </a:solidFill>
            </a:endParaRPr>
          </a:p>
        </p:txBody>
      </p:sp>
    </p:spTree>
    <p:extLst>
      <p:ext uri="{BB962C8B-B14F-4D97-AF65-F5344CB8AC3E}">
        <p14:creationId xmlns:p14="http://schemas.microsoft.com/office/powerpoint/2010/main" val="717736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ounded Rectangle 5"/>
          <p:cNvSpPr/>
          <p:nvPr/>
        </p:nvSpPr>
        <p:spPr>
          <a:xfrm>
            <a:off x="1619672" y="908720"/>
            <a:ext cx="5472608"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 create a model based on seller review on amazon and seller engagement on twitter &amp;test the hypothesis as impact of engagement with customers on twitter helps sellers overall review on amazon and consequently on polarity of amazon review</a:t>
            </a:r>
            <a:r>
              <a:rPr lang="en-IN" dirty="0" smtClean="0"/>
              <a:t>.</a:t>
            </a:r>
            <a:endParaRPr lang="en-IN" dirty="0"/>
          </a:p>
        </p:txBody>
      </p:sp>
      <p:sp>
        <p:nvSpPr>
          <p:cNvPr id="7" name="Rounded Rectangle 6"/>
          <p:cNvSpPr/>
          <p:nvPr/>
        </p:nvSpPr>
        <p:spPr>
          <a:xfrm>
            <a:off x="1434093" y="2706354"/>
            <a:ext cx="62646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The objective is thus classified into following sub goals</a:t>
            </a:r>
            <a:endParaRPr lang="en-IN" b="1" dirty="0"/>
          </a:p>
        </p:txBody>
      </p:sp>
      <p:sp>
        <p:nvSpPr>
          <p:cNvPr id="8" name="Rounded Rectangle 7"/>
          <p:cNvSpPr/>
          <p:nvPr/>
        </p:nvSpPr>
        <p:spPr>
          <a:xfrm>
            <a:off x="214254" y="3573016"/>
            <a:ext cx="1909474"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Analyse interaction between KPI of scraped amazon and twitter data through visualisation and other such means</a:t>
            </a:r>
            <a:r>
              <a:rPr lang="en-IN" sz="1400" b="1" dirty="0" smtClean="0">
                <a:solidFill>
                  <a:schemeClr val="tx1"/>
                </a:solidFill>
              </a:rPr>
              <a:t>.</a:t>
            </a:r>
            <a:endParaRPr lang="en-IN" sz="1400" b="1" dirty="0">
              <a:solidFill>
                <a:schemeClr val="tx1"/>
              </a:solidFill>
            </a:endParaRPr>
          </a:p>
        </p:txBody>
      </p:sp>
      <p:sp>
        <p:nvSpPr>
          <p:cNvPr id="9" name="Rounded Rectangle 8"/>
          <p:cNvSpPr/>
          <p:nvPr/>
        </p:nvSpPr>
        <p:spPr>
          <a:xfrm>
            <a:off x="2542161" y="3592934"/>
            <a:ext cx="2016224" cy="3076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To test the hypothesis as impact of engagement with customers on twitter helps sellers overall review on amazon and consequently on polarity of amazon review</a:t>
            </a:r>
            <a:r>
              <a:rPr lang="en-IN" sz="1600" dirty="0" smtClean="0"/>
              <a:t> </a:t>
            </a:r>
            <a:endParaRPr lang="en-IN" sz="1600" dirty="0"/>
          </a:p>
        </p:txBody>
      </p:sp>
      <p:sp>
        <p:nvSpPr>
          <p:cNvPr id="10" name="Rounded Rectangle 9"/>
          <p:cNvSpPr/>
          <p:nvPr/>
        </p:nvSpPr>
        <p:spPr>
          <a:xfrm>
            <a:off x="4860032" y="3592934"/>
            <a:ext cx="1772780" cy="3076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 create a machine learning model classifying tweets (marketing, conversation) </a:t>
            </a:r>
            <a:endParaRPr lang="en-IN" dirty="0">
              <a:solidFill>
                <a:schemeClr val="tx1"/>
              </a:solidFill>
            </a:endParaRPr>
          </a:p>
        </p:txBody>
      </p:sp>
      <p:sp>
        <p:nvSpPr>
          <p:cNvPr id="11" name="Rounded Rectangle 10"/>
          <p:cNvSpPr/>
          <p:nvPr/>
        </p:nvSpPr>
        <p:spPr>
          <a:xfrm>
            <a:off x="6876256" y="3592934"/>
            <a:ext cx="1512168" cy="3076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 summarise the business </a:t>
            </a:r>
          </a:p>
          <a:p>
            <a:pPr algn="ctr"/>
            <a:r>
              <a:rPr lang="en-IN" dirty="0" smtClean="0"/>
              <a:t>Outcome and </a:t>
            </a:r>
            <a:r>
              <a:rPr lang="en-IN" dirty="0" err="1" smtClean="0"/>
              <a:t>recommen-dations</a:t>
            </a:r>
            <a:r>
              <a:rPr lang="en-IN" dirty="0" smtClean="0"/>
              <a:t> to the sellers.</a:t>
            </a:r>
            <a:endParaRPr lang="en-IN" dirty="0"/>
          </a:p>
        </p:txBody>
      </p:sp>
      <p:sp>
        <p:nvSpPr>
          <p:cNvPr id="12" name="Rectangle 11"/>
          <p:cNvSpPr/>
          <p:nvPr/>
        </p:nvSpPr>
        <p:spPr>
          <a:xfrm>
            <a:off x="1947397" y="4809"/>
            <a:ext cx="4961615" cy="769441"/>
          </a:xfrm>
          <a:prstGeom prst="rect">
            <a:avLst/>
          </a:prstGeom>
          <a:noFill/>
        </p:spPr>
        <p:txBody>
          <a:bodyPr wrap="none" lIns="91440" tIns="45720" rIns="91440" bIns="45720">
            <a:spAutoFit/>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Business objective</a:t>
            </a:r>
          </a:p>
        </p:txBody>
      </p:sp>
    </p:spTree>
    <p:extLst>
      <p:ext uri="{BB962C8B-B14F-4D97-AF65-F5344CB8AC3E}">
        <p14:creationId xmlns:p14="http://schemas.microsoft.com/office/powerpoint/2010/main" val="1395947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68" y="476672"/>
            <a:ext cx="8594019" cy="1384995"/>
          </a:xfrm>
          <a:prstGeom prst="rect">
            <a:avLst/>
          </a:prstGeom>
          <a:noFill/>
        </p:spPr>
        <p:txBody>
          <a:bodyPr wrap="none" lIns="91440" tIns="45720" rIns="91440" bIns="4572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brief descriptions of Voting classifier(Ensemble learning)</a:t>
            </a:r>
          </a:p>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used for better outcome for final model</a:t>
            </a:r>
          </a:p>
          <a:p>
            <a:pPr algn="ct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539551" y="1556792"/>
            <a:ext cx="8184035" cy="1231106"/>
          </a:xfrm>
          <a:prstGeom prst="rect">
            <a:avLst/>
          </a:prstGeom>
        </p:spPr>
        <p:txBody>
          <a:bodyPr wrap="square">
            <a:spAutoFit/>
          </a:bodyPr>
          <a:lstStyle/>
          <a:p>
            <a:r>
              <a:rPr lang="en-IN" sz="2000" b="1" dirty="0">
                <a:solidFill>
                  <a:schemeClr val="bg1"/>
                </a:solidFill>
              </a:rPr>
              <a:t>Voting</a:t>
            </a:r>
            <a:r>
              <a:rPr lang="en-IN" dirty="0"/>
              <a:t> is one of the </a:t>
            </a:r>
            <a:r>
              <a:rPr lang="en-IN" dirty="0" smtClean="0"/>
              <a:t> </a:t>
            </a:r>
            <a:r>
              <a:rPr lang="en-IN" dirty="0"/>
              <a:t>way of combining the predictions from multiple machine learning algorithms. Voting classifier </a:t>
            </a:r>
            <a:r>
              <a:rPr lang="en-IN" dirty="0" smtClean="0"/>
              <a:t>is </a:t>
            </a:r>
            <a:r>
              <a:rPr lang="en-IN" dirty="0"/>
              <a:t>a wrapper for set of different ones that are trained and valuated in parallel in order to exploit the different peculiarities of each algorithm.</a:t>
            </a:r>
          </a:p>
        </p:txBody>
      </p:sp>
      <p:sp>
        <p:nvSpPr>
          <p:cNvPr id="4" name="Rectangle 3"/>
          <p:cNvSpPr/>
          <p:nvPr/>
        </p:nvSpPr>
        <p:spPr>
          <a:xfrm>
            <a:off x="516959" y="2996952"/>
            <a:ext cx="8184035" cy="677108"/>
          </a:xfrm>
          <a:prstGeom prst="rect">
            <a:avLst/>
          </a:prstGeom>
        </p:spPr>
        <p:txBody>
          <a:bodyPr wrap="square">
            <a:spAutoFit/>
          </a:bodyPr>
          <a:lstStyle/>
          <a:p>
            <a:r>
              <a:rPr lang="en-IN" sz="2000" b="1" u="sng" dirty="0">
                <a:solidFill>
                  <a:schemeClr val="bg1"/>
                </a:solidFill>
              </a:rPr>
              <a:t>Hard voting / Majority voting </a:t>
            </a:r>
            <a:r>
              <a:rPr lang="en-IN" dirty="0"/>
              <a:t>: </a:t>
            </a:r>
            <a:r>
              <a:rPr lang="en-IN" dirty="0" smtClean="0"/>
              <a:t> </a:t>
            </a:r>
            <a:r>
              <a:rPr lang="en-IN" dirty="0"/>
              <a:t>In this case, the class that received the highest number of votes ,</a:t>
            </a:r>
            <a:r>
              <a:rPr lang="en-IN" dirty="0" smtClean="0"/>
              <a:t> </a:t>
            </a:r>
            <a:r>
              <a:rPr lang="en-IN" dirty="0"/>
              <a:t>will be chosen.</a:t>
            </a:r>
          </a:p>
        </p:txBody>
      </p:sp>
      <p:sp>
        <p:nvSpPr>
          <p:cNvPr id="5" name="Rectangle 4"/>
          <p:cNvSpPr/>
          <p:nvPr/>
        </p:nvSpPr>
        <p:spPr>
          <a:xfrm>
            <a:off x="554110" y="4221088"/>
            <a:ext cx="7992889" cy="954107"/>
          </a:xfrm>
          <a:prstGeom prst="rect">
            <a:avLst/>
          </a:prstGeom>
        </p:spPr>
        <p:txBody>
          <a:bodyPr wrap="square">
            <a:spAutoFit/>
          </a:bodyPr>
          <a:lstStyle/>
          <a:p>
            <a:r>
              <a:rPr lang="en-IN" sz="2000" b="1" u="sng" dirty="0">
                <a:solidFill>
                  <a:schemeClr val="bg1"/>
                </a:solidFill>
              </a:rPr>
              <a:t>Soft voting </a:t>
            </a:r>
            <a:r>
              <a:rPr lang="en-IN" dirty="0"/>
              <a:t>: In this case, the probability vector for each predicted class (for all classifiers) are summed up &amp;averaged. The winning class is the one corresponding to the highest value</a:t>
            </a:r>
          </a:p>
        </p:txBody>
      </p:sp>
      <p:sp>
        <p:nvSpPr>
          <p:cNvPr id="6" name="TextBox 5"/>
          <p:cNvSpPr txBox="1"/>
          <p:nvPr/>
        </p:nvSpPr>
        <p:spPr>
          <a:xfrm>
            <a:off x="554110" y="5517232"/>
            <a:ext cx="7546282" cy="954107"/>
          </a:xfrm>
          <a:prstGeom prst="rect">
            <a:avLst/>
          </a:prstGeom>
          <a:noFill/>
        </p:spPr>
        <p:txBody>
          <a:bodyPr wrap="square" rtlCol="0">
            <a:spAutoFit/>
          </a:bodyPr>
          <a:lstStyle/>
          <a:p>
            <a:r>
              <a:rPr lang="en-IN" sz="2000" b="1" dirty="0" smtClean="0">
                <a:solidFill>
                  <a:schemeClr val="bg1"/>
                </a:solidFill>
              </a:rPr>
              <a:t>ML model used while classifying</a:t>
            </a:r>
            <a:r>
              <a:rPr lang="en-IN" dirty="0" smtClean="0"/>
              <a:t>:-Logistic regression(),SVM(),Multinomial </a:t>
            </a:r>
            <a:r>
              <a:rPr lang="en-IN" dirty="0"/>
              <a:t>N</a:t>
            </a:r>
            <a:r>
              <a:rPr lang="en-IN" dirty="0" smtClean="0"/>
              <a:t>aïve Bayes, Voting classifier for the final model selection</a:t>
            </a:r>
            <a:endParaRPr lang="en-IN" dirty="0"/>
          </a:p>
        </p:txBody>
      </p:sp>
    </p:spTree>
    <p:extLst>
      <p:ext uri="{BB962C8B-B14F-4D97-AF65-F5344CB8AC3E}">
        <p14:creationId xmlns:p14="http://schemas.microsoft.com/office/powerpoint/2010/main" val="3771351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09" y="169476"/>
            <a:ext cx="9259266" cy="461665"/>
          </a:xfrm>
          <a:prstGeom prst="rect">
            <a:avLst/>
          </a:prstGeom>
          <a:noFill/>
        </p:spPr>
        <p:txBody>
          <a:bodyPr wrap="none" lIns="91440" tIns="45720" rIns="91440" bIns="4572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 Model report for the categorical polarity of tweets </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119723" y="631141"/>
            <a:ext cx="4416273" cy="3693319"/>
          </a:xfrm>
          <a:prstGeom prst="rect">
            <a:avLst/>
          </a:prstGeom>
        </p:spPr>
        <p:txBody>
          <a:bodyPr wrap="square">
            <a:spAutoFit/>
          </a:bodyPr>
          <a:lstStyle/>
          <a:p>
            <a:r>
              <a:rPr lang="en-IN" b="1" dirty="0">
                <a:solidFill>
                  <a:schemeClr val="bg1"/>
                </a:solidFill>
              </a:rPr>
              <a:t>precision    recall  f1-score   support</a:t>
            </a:r>
          </a:p>
          <a:p>
            <a:endParaRPr lang="en-IN" b="1" dirty="0">
              <a:solidFill>
                <a:schemeClr val="bg1"/>
              </a:solidFill>
            </a:endParaRPr>
          </a:p>
          <a:p>
            <a:r>
              <a:rPr lang="en-IN" b="1" dirty="0">
                <a:solidFill>
                  <a:schemeClr val="bg1"/>
                </a:solidFill>
              </a:rPr>
              <a:t>          -1       0.51      0.89      0.65       623</a:t>
            </a:r>
          </a:p>
          <a:p>
            <a:r>
              <a:rPr lang="en-IN" b="1" dirty="0">
                <a:solidFill>
                  <a:schemeClr val="bg1"/>
                </a:solidFill>
              </a:rPr>
              <a:t>           0       0.85      0.86      0.86      3555</a:t>
            </a:r>
          </a:p>
          <a:p>
            <a:r>
              <a:rPr lang="en-IN" b="1" dirty="0">
                <a:solidFill>
                  <a:schemeClr val="bg1"/>
                </a:solidFill>
              </a:rPr>
              <a:t>           1       0.93      0.84      0.88      5330</a:t>
            </a:r>
          </a:p>
          <a:p>
            <a:endParaRPr lang="en-IN" b="1" dirty="0">
              <a:solidFill>
                <a:schemeClr val="bg1"/>
              </a:solidFill>
            </a:endParaRPr>
          </a:p>
          <a:p>
            <a:r>
              <a:rPr lang="en-IN" b="1" dirty="0">
                <a:solidFill>
                  <a:schemeClr val="bg1"/>
                </a:solidFill>
              </a:rPr>
              <a:t>    accuracy                           0.85      9508</a:t>
            </a:r>
          </a:p>
          <a:p>
            <a:r>
              <a:rPr lang="en-IN" b="1" dirty="0">
                <a:solidFill>
                  <a:schemeClr val="bg1"/>
                </a:solidFill>
              </a:rPr>
              <a:t>   macro </a:t>
            </a:r>
            <a:r>
              <a:rPr lang="en-IN" b="1" dirty="0" err="1">
                <a:solidFill>
                  <a:schemeClr val="bg1"/>
                </a:solidFill>
              </a:rPr>
              <a:t>avg</a:t>
            </a:r>
            <a:r>
              <a:rPr lang="en-IN" b="1" dirty="0">
                <a:solidFill>
                  <a:schemeClr val="bg1"/>
                </a:solidFill>
              </a:rPr>
              <a:t>       0.76      0.86      0.79      9508</a:t>
            </a:r>
          </a:p>
          <a:p>
            <a:r>
              <a:rPr lang="en-IN" b="1" dirty="0">
                <a:solidFill>
                  <a:schemeClr val="bg1"/>
                </a:solidFill>
              </a:rPr>
              <a:t>weighted </a:t>
            </a:r>
            <a:r>
              <a:rPr lang="en-IN" b="1" dirty="0" err="1">
                <a:solidFill>
                  <a:schemeClr val="bg1"/>
                </a:solidFill>
              </a:rPr>
              <a:t>avg</a:t>
            </a:r>
            <a:r>
              <a:rPr lang="en-IN" b="1" dirty="0">
                <a:solidFill>
                  <a:schemeClr val="bg1"/>
                </a:solidFill>
              </a:rPr>
              <a:t>       0.87      0.85      0.86      9508</a:t>
            </a:r>
          </a:p>
          <a:p>
            <a:endParaRPr lang="en-IN" b="1" dirty="0">
              <a:solidFill>
                <a:schemeClr val="bg1"/>
              </a:solidFill>
            </a:endParaRPr>
          </a:p>
          <a:p>
            <a:r>
              <a:rPr lang="en-IN" b="1" dirty="0">
                <a:solidFill>
                  <a:schemeClr val="bg1"/>
                </a:solidFill>
              </a:rPr>
              <a:t>0.8506520824568784</a:t>
            </a:r>
          </a:p>
        </p:txBody>
      </p:sp>
      <p:sp>
        <p:nvSpPr>
          <p:cNvPr id="4" name="Rectangle 3"/>
          <p:cNvSpPr/>
          <p:nvPr/>
        </p:nvSpPr>
        <p:spPr>
          <a:xfrm>
            <a:off x="395536" y="5013176"/>
            <a:ext cx="4572000" cy="1569660"/>
          </a:xfrm>
          <a:prstGeom prst="rect">
            <a:avLst/>
          </a:prstGeom>
        </p:spPr>
        <p:txBody>
          <a:bodyPr>
            <a:spAutoFit/>
          </a:bodyPr>
          <a:lstStyle/>
          <a:p>
            <a:r>
              <a:rPr lang="en-IN" sz="3200" b="1" dirty="0">
                <a:solidFill>
                  <a:schemeClr val="bg1"/>
                </a:solidFill>
              </a:rPr>
              <a:t>[[ 552   15   56]</a:t>
            </a:r>
          </a:p>
          <a:p>
            <a:r>
              <a:rPr lang="en-IN" sz="3200" b="1" dirty="0">
                <a:solidFill>
                  <a:schemeClr val="bg1"/>
                </a:solidFill>
              </a:rPr>
              <a:t> [ 200 3058  297]</a:t>
            </a:r>
          </a:p>
          <a:p>
            <a:r>
              <a:rPr lang="en-IN" sz="3200" b="1" dirty="0">
                <a:solidFill>
                  <a:schemeClr val="bg1"/>
                </a:solidFill>
              </a:rPr>
              <a:t> [ 328  524 4478]]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5" y="836712"/>
            <a:ext cx="5076056" cy="5472608"/>
          </a:xfrm>
          <a:prstGeom prst="rect">
            <a:avLst/>
          </a:prstGeom>
        </p:spPr>
      </p:pic>
    </p:spTree>
    <p:extLst>
      <p:ext uri="{BB962C8B-B14F-4D97-AF65-F5344CB8AC3E}">
        <p14:creationId xmlns:p14="http://schemas.microsoft.com/office/powerpoint/2010/main" val="3234185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905" y="260648"/>
            <a:ext cx="8480206" cy="954107"/>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 ML model report for marketing and </a:t>
            </a:r>
          </a:p>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Conversation tweets</a:t>
            </a:r>
          </a:p>
        </p:txBody>
      </p:sp>
      <p:sp>
        <p:nvSpPr>
          <p:cNvPr id="6" name="Rectangle 5"/>
          <p:cNvSpPr/>
          <p:nvPr/>
        </p:nvSpPr>
        <p:spPr>
          <a:xfrm>
            <a:off x="72008" y="1214755"/>
            <a:ext cx="4572000" cy="3785652"/>
          </a:xfrm>
          <a:prstGeom prst="rect">
            <a:avLst/>
          </a:prstGeom>
        </p:spPr>
        <p:txBody>
          <a:bodyPr>
            <a:spAutoFit/>
          </a:bodyPr>
          <a:lstStyle/>
          <a:p>
            <a:r>
              <a:rPr lang="en-IN" sz="2000" b="1" dirty="0">
                <a:solidFill>
                  <a:schemeClr val="bg1"/>
                </a:solidFill>
              </a:rPr>
              <a:t>precision    recall  f1-score   support</a:t>
            </a:r>
          </a:p>
          <a:p>
            <a:endParaRPr lang="en-IN" sz="2000" b="1" dirty="0">
              <a:solidFill>
                <a:schemeClr val="bg1"/>
              </a:solidFill>
            </a:endParaRPr>
          </a:p>
          <a:p>
            <a:r>
              <a:rPr lang="en-IN" sz="2000" b="1" dirty="0">
                <a:solidFill>
                  <a:schemeClr val="bg1"/>
                </a:solidFill>
              </a:rPr>
              <a:t>           0       1.00      0.96      0.98      9155</a:t>
            </a:r>
          </a:p>
          <a:p>
            <a:r>
              <a:rPr lang="en-IN" sz="2000" b="1" dirty="0">
                <a:solidFill>
                  <a:schemeClr val="bg1"/>
                </a:solidFill>
              </a:rPr>
              <a:t>           1       0.47      0.99      0.64       353</a:t>
            </a:r>
          </a:p>
          <a:p>
            <a:endParaRPr lang="en-IN" sz="2000" b="1" dirty="0">
              <a:solidFill>
                <a:schemeClr val="bg1"/>
              </a:solidFill>
            </a:endParaRPr>
          </a:p>
          <a:p>
            <a:r>
              <a:rPr lang="en-IN" sz="2000" b="1" dirty="0">
                <a:solidFill>
                  <a:schemeClr val="bg1"/>
                </a:solidFill>
              </a:rPr>
              <a:t>    accuracy                           0.96      9508</a:t>
            </a:r>
          </a:p>
          <a:p>
            <a:r>
              <a:rPr lang="en-IN" sz="2000" b="1" dirty="0">
                <a:solidFill>
                  <a:schemeClr val="bg1"/>
                </a:solidFill>
              </a:rPr>
              <a:t>   macro </a:t>
            </a:r>
            <a:r>
              <a:rPr lang="en-IN" sz="2000" b="1" dirty="0" err="1">
                <a:solidFill>
                  <a:schemeClr val="bg1"/>
                </a:solidFill>
              </a:rPr>
              <a:t>avg</a:t>
            </a:r>
            <a:r>
              <a:rPr lang="en-IN" sz="2000" b="1" dirty="0">
                <a:solidFill>
                  <a:schemeClr val="bg1"/>
                </a:solidFill>
              </a:rPr>
              <a:t>       0.74      0.97      0.81      9508</a:t>
            </a:r>
          </a:p>
          <a:p>
            <a:r>
              <a:rPr lang="en-IN" sz="2000" b="1" dirty="0">
                <a:solidFill>
                  <a:schemeClr val="bg1"/>
                </a:solidFill>
              </a:rPr>
              <a:t>weighted </a:t>
            </a:r>
            <a:r>
              <a:rPr lang="en-IN" sz="2000" b="1" dirty="0" err="1">
                <a:solidFill>
                  <a:schemeClr val="bg1"/>
                </a:solidFill>
              </a:rPr>
              <a:t>avg</a:t>
            </a:r>
            <a:r>
              <a:rPr lang="en-IN" sz="2000" b="1" dirty="0">
                <a:solidFill>
                  <a:schemeClr val="bg1"/>
                </a:solidFill>
              </a:rPr>
              <a:t>       0.98      0.96      0.97      9508</a:t>
            </a:r>
          </a:p>
          <a:p>
            <a:endParaRPr lang="en-IN" sz="2000" b="1" dirty="0">
              <a:solidFill>
                <a:schemeClr val="bg1"/>
              </a:solidFill>
            </a:endParaRPr>
          </a:p>
          <a:p>
            <a:r>
              <a:rPr lang="en-IN" sz="2000" b="1" dirty="0">
                <a:solidFill>
                  <a:schemeClr val="bg1"/>
                </a:solidFill>
              </a:rPr>
              <a:t>0.958876735380732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1214754"/>
            <a:ext cx="4788024" cy="5294697"/>
          </a:xfrm>
          <a:prstGeom prst="rect">
            <a:avLst/>
          </a:prstGeom>
        </p:spPr>
      </p:pic>
      <p:sp>
        <p:nvSpPr>
          <p:cNvPr id="9" name="Rectangle 8"/>
          <p:cNvSpPr/>
          <p:nvPr/>
        </p:nvSpPr>
        <p:spPr>
          <a:xfrm>
            <a:off x="105806" y="5157192"/>
            <a:ext cx="4572000" cy="1323439"/>
          </a:xfrm>
          <a:prstGeom prst="rect">
            <a:avLst/>
          </a:prstGeom>
        </p:spPr>
        <p:txBody>
          <a:bodyPr>
            <a:spAutoFit/>
          </a:bodyPr>
          <a:lstStyle/>
          <a:p>
            <a:r>
              <a:rPr lang="en-IN" sz="4000" b="1" dirty="0">
                <a:solidFill>
                  <a:schemeClr val="bg1"/>
                </a:solidFill>
              </a:rPr>
              <a:t>[[8767  388]</a:t>
            </a:r>
          </a:p>
          <a:p>
            <a:r>
              <a:rPr lang="en-IN" sz="4000" b="1" dirty="0">
                <a:solidFill>
                  <a:schemeClr val="bg1"/>
                </a:solidFill>
              </a:rPr>
              <a:t> [   3  350]]</a:t>
            </a:r>
          </a:p>
        </p:txBody>
      </p:sp>
    </p:spTree>
    <p:extLst>
      <p:ext uri="{BB962C8B-B14F-4D97-AF65-F5344CB8AC3E}">
        <p14:creationId xmlns:p14="http://schemas.microsoft.com/office/powerpoint/2010/main" val="3285465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64096"/>
          </a:xfrm>
        </p:spPr>
        <p:txBody>
          <a:bodyPr>
            <a:normAutofit fontScale="90000"/>
          </a:bodyPr>
          <a:lstStyle/>
          <a:p>
            <a:r>
              <a:rPr 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 </a:t>
            </a:r>
            <a: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Model report for the categorical polarity of </a:t>
            </a:r>
            <a:r>
              <a:rPr 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review </a:t>
            </a:r>
            <a: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sz="3200" dirty="0" smtClean="0">
                <a:solidFill>
                  <a:schemeClr val="accent6">
                    <a:lumMod val="75000"/>
                  </a:schemeClr>
                </a:solidFill>
              </a:rPr>
              <a:t> </a:t>
            </a:r>
            <a:br>
              <a:rPr lang="en-IN" sz="3200" dirty="0" smtClean="0">
                <a:solidFill>
                  <a:schemeClr val="accent6">
                    <a:lumMod val="75000"/>
                  </a:schemeClr>
                </a:solidFill>
              </a:rPr>
            </a:br>
            <a:endParaRPr lang="en-IN" sz="3200" dirty="0">
              <a:solidFill>
                <a:schemeClr val="accent6">
                  <a:lumMod val="75000"/>
                </a:schemeClr>
              </a:solidFill>
            </a:endParaRPr>
          </a:p>
        </p:txBody>
      </p:sp>
      <p:sp>
        <p:nvSpPr>
          <p:cNvPr id="3" name="Content Placeholder 2"/>
          <p:cNvSpPr>
            <a:spLocks noGrp="1"/>
          </p:cNvSpPr>
          <p:nvPr>
            <p:ph idx="1"/>
          </p:nvPr>
        </p:nvSpPr>
        <p:spPr>
          <a:xfrm>
            <a:off x="179512" y="1268760"/>
            <a:ext cx="4546848" cy="3312368"/>
          </a:xfrm>
        </p:spPr>
        <p:txBody>
          <a:bodyPr>
            <a:noAutofit/>
          </a:bodyPr>
          <a:lstStyle/>
          <a:p>
            <a:pPr marL="137160" indent="0">
              <a:buNone/>
            </a:pPr>
            <a:r>
              <a:rPr lang="en-IN" sz="1600" dirty="0">
                <a:solidFill>
                  <a:schemeClr val="bg1"/>
                </a:solidFill>
              </a:rPr>
              <a:t>precision    recall  f1-score   support</a:t>
            </a:r>
          </a:p>
          <a:p>
            <a:pPr marL="137160" indent="0">
              <a:buNone/>
            </a:pPr>
            <a:endParaRPr lang="en-IN" sz="1600" dirty="0">
              <a:solidFill>
                <a:schemeClr val="bg1"/>
              </a:solidFill>
            </a:endParaRPr>
          </a:p>
          <a:p>
            <a:pPr marL="137160" indent="0">
              <a:buNone/>
            </a:pPr>
            <a:r>
              <a:rPr lang="en-IN" sz="1600" dirty="0">
                <a:solidFill>
                  <a:schemeClr val="bg1"/>
                </a:solidFill>
              </a:rPr>
              <a:t>          -1       0.80      0.88      0.84       398</a:t>
            </a:r>
          </a:p>
          <a:p>
            <a:pPr marL="137160" indent="0">
              <a:buNone/>
            </a:pPr>
            <a:r>
              <a:rPr lang="en-IN" sz="1600" dirty="0">
                <a:solidFill>
                  <a:schemeClr val="bg1"/>
                </a:solidFill>
              </a:rPr>
              <a:t>           0       0.00      0.00      0.00         0</a:t>
            </a:r>
          </a:p>
          <a:p>
            <a:pPr marL="137160" indent="0">
              <a:buNone/>
            </a:pPr>
            <a:r>
              <a:rPr lang="en-IN" sz="1600" dirty="0">
                <a:solidFill>
                  <a:schemeClr val="bg1"/>
                </a:solidFill>
              </a:rPr>
              <a:t>           1       0.98      0.89      0.94      1131</a:t>
            </a:r>
          </a:p>
          <a:p>
            <a:pPr marL="137160" indent="0">
              <a:buNone/>
            </a:pPr>
            <a:endParaRPr lang="en-IN" sz="1600" dirty="0">
              <a:solidFill>
                <a:schemeClr val="bg1"/>
              </a:solidFill>
            </a:endParaRPr>
          </a:p>
          <a:p>
            <a:pPr marL="137160" indent="0">
              <a:buNone/>
            </a:pPr>
            <a:r>
              <a:rPr lang="en-IN" sz="1600" dirty="0">
                <a:solidFill>
                  <a:schemeClr val="bg1"/>
                </a:solidFill>
              </a:rPr>
              <a:t>    accuracy                           0.89      1529</a:t>
            </a:r>
          </a:p>
          <a:p>
            <a:pPr marL="137160" indent="0">
              <a:buNone/>
            </a:pPr>
            <a:r>
              <a:rPr lang="en-IN" sz="1600" dirty="0">
                <a:solidFill>
                  <a:schemeClr val="bg1"/>
                </a:solidFill>
              </a:rPr>
              <a:t>   macro </a:t>
            </a:r>
            <a:r>
              <a:rPr lang="en-IN" sz="1600" dirty="0" err="1">
                <a:solidFill>
                  <a:schemeClr val="bg1"/>
                </a:solidFill>
              </a:rPr>
              <a:t>avg</a:t>
            </a:r>
            <a:r>
              <a:rPr lang="en-IN" sz="1600" dirty="0">
                <a:solidFill>
                  <a:schemeClr val="bg1"/>
                </a:solidFill>
              </a:rPr>
              <a:t>       0.60      0.59      0.59      1529</a:t>
            </a:r>
          </a:p>
          <a:p>
            <a:pPr marL="137160" indent="0">
              <a:buNone/>
            </a:pPr>
            <a:r>
              <a:rPr lang="en-IN" sz="1600" dirty="0">
                <a:solidFill>
                  <a:schemeClr val="bg1"/>
                </a:solidFill>
              </a:rPr>
              <a:t>weighted </a:t>
            </a:r>
            <a:r>
              <a:rPr lang="en-IN" sz="1600" dirty="0" err="1">
                <a:solidFill>
                  <a:schemeClr val="bg1"/>
                </a:solidFill>
              </a:rPr>
              <a:t>avg</a:t>
            </a:r>
            <a:r>
              <a:rPr lang="en-IN" sz="1600" dirty="0">
                <a:solidFill>
                  <a:schemeClr val="bg1"/>
                </a:solidFill>
              </a:rPr>
              <a:t>       0.94      0.89      0.91      1529</a:t>
            </a:r>
          </a:p>
          <a:p>
            <a:pPr marL="137160" indent="0">
              <a:buNone/>
            </a:pPr>
            <a:endParaRPr lang="en-IN" sz="1600" dirty="0">
              <a:solidFill>
                <a:schemeClr val="bg1"/>
              </a:solidFill>
            </a:endParaRPr>
          </a:p>
          <a:p>
            <a:pPr marL="137160" indent="0">
              <a:buNone/>
            </a:pPr>
            <a:r>
              <a:rPr lang="en-IN" sz="1600" dirty="0">
                <a:solidFill>
                  <a:schemeClr val="bg1"/>
                </a:solidFill>
              </a:rPr>
              <a:t>0.8914323086984958</a:t>
            </a:r>
          </a:p>
          <a:p>
            <a:pPr marL="137160" indent="0">
              <a:buNone/>
            </a:pPr>
            <a:endParaRPr lang="en-IN" sz="16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96752"/>
            <a:ext cx="4572000" cy="5544616"/>
          </a:xfrm>
          <a:prstGeom prst="rect">
            <a:avLst/>
          </a:prstGeom>
        </p:spPr>
      </p:pic>
      <p:sp>
        <p:nvSpPr>
          <p:cNvPr id="8" name="Rectangle 7"/>
          <p:cNvSpPr/>
          <p:nvPr/>
        </p:nvSpPr>
        <p:spPr>
          <a:xfrm>
            <a:off x="467544" y="4869160"/>
            <a:ext cx="4572000" cy="1384995"/>
          </a:xfrm>
          <a:prstGeom prst="rect">
            <a:avLst/>
          </a:prstGeom>
        </p:spPr>
        <p:txBody>
          <a:bodyPr>
            <a:spAutoFit/>
          </a:bodyPr>
          <a:lstStyle/>
          <a:p>
            <a:r>
              <a:rPr lang="en-IN" sz="2800" b="1" dirty="0">
                <a:solidFill>
                  <a:schemeClr val="bg1"/>
                </a:solidFill>
              </a:rPr>
              <a:t>[[ 351   31   16]</a:t>
            </a:r>
          </a:p>
          <a:p>
            <a:r>
              <a:rPr lang="en-IN" sz="2800" b="1" dirty="0">
                <a:solidFill>
                  <a:schemeClr val="bg1"/>
                </a:solidFill>
              </a:rPr>
              <a:t> [   0    0    0]</a:t>
            </a:r>
          </a:p>
          <a:p>
            <a:r>
              <a:rPr lang="en-IN" sz="2800" b="1" dirty="0">
                <a:solidFill>
                  <a:schemeClr val="bg1"/>
                </a:solidFill>
              </a:rPr>
              <a:t> [  87   32 1012]]</a:t>
            </a:r>
          </a:p>
        </p:txBody>
      </p:sp>
    </p:spTree>
    <p:extLst>
      <p:ext uri="{BB962C8B-B14F-4D97-AF65-F5344CB8AC3E}">
        <p14:creationId xmlns:p14="http://schemas.microsoft.com/office/powerpoint/2010/main" val="3567411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60" y="176675"/>
            <a:ext cx="8229600" cy="490066"/>
          </a:xfrm>
        </p:spPr>
        <p:txBody>
          <a:bodyPr>
            <a:noAutofit/>
          </a:bodyPr>
          <a:lstStyle/>
          <a:p>
            <a:r>
              <a:rPr lang="en-IN" sz="3600" dirty="0" smtClean="0">
                <a:solidFill>
                  <a:schemeClr val="accent6">
                    <a:lumMod val="75000"/>
                  </a:schemeClr>
                </a:solidFill>
              </a:rPr>
              <a:t>Visualization based on blend data</a:t>
            </a:r>
            <a:endParaRPr lang="en-IN" sz="3600" dirty="0">
              <a:solidFill>
                <a:schemeClr val="accent6">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339027"/>
            <a:ext cx="3610555" cy="3328158"/>
          </a:xfrm>
          <a:prstGeom prst="rect">
            <a:avLst/>
          </a:prstGeom>
        </p:spPr>
      </p:pic>
      <p:sp>
        <p:nvSpPr>
          <p:cNvPr id="5" name="TextBox 4"/>
          <p:cNvSpPr txBox="1"/>
          <p:nvPr/>
        </p:nvSpPr>
        <p:spPr>
          <a:xfrm>
            <a:off x="107504" y="692696"/>
            <a:ext cx="3528392" cy="646331"/>
          </a:xfrm>
          <a:prstGeom prst="rect">
            <a:avLst/>
          </a:prstGeom>
          <a:noFill/>
        </p:spPr>
        <p:txBody>
          <a:bodyPr wrap="square" rtlCol="0">
            <a:spAutoFit/>
          </a:bodyPr>
          <a:lstStyle/>
          <a:p>
            <a:r>
              <a:rPr lang="en-IN" dirty="0" smtClean="0"/>
              <a:t>Regression plot between average tweet polarity and Rating score</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339027"/>
            <a:ext cx="3725708" cy="33281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248" y="4295355"/>
            <a:ext cx="5030346" cy="2641790"/>
          </a:xfrm>
          <a:prstGeom prst="rect">
            <a:avLst/>
          </a:prstGeom>
        </p:spPr>
      </p:pic>
      <p:sp>
        <p:nvSpPr>
          <p:cNvPr id="8" name="TextBox 7"/>
          <p:cNvSpPr txBox="1"/>
          <p:nvPr/>
        </p:nvSpPr>
        <p:spPr>
          <a:xfrm>
            <a:off x="3995936" y="831195"/>
            <a:ext cx="4824536" cy="738664"/>
          </a:xfrm>
          <a:prstGeom prst="rect">
            <a:avLst/>
          </a:prstGeom>
          <a:noFill/>
        </p:spPr>
        <p:txBody>
          <a:bodyPr wrap="square" rtlCol="0">
            <a:spAutoFit/>
          </a:bodyPr>
          <a:lstStyle/>
          <a:p>
            <a:r>
              <a:rPr lang="en-IN" sz="1400" dirty="0" smtClean="0"/>
              <a:t>Scatter plot between average tweet polarity and rating score for sellers which has got more than 10 tweet conversation</a:t>
            </a:r>
          </a:p>
        </p:txBody>
      </p:sp>
      <p:sp>
        <p:nvSpPr>
          <p:cNvPr id="10" name="TextBox 9"/>
          <p:cNvSpPr txBox="1"/>
          <p:nvPr/>
        </p:nvSpPr>
        <p:spPr>
          <a:xfrm>
            <a:off x="683568" y="5229200"/>
            <a:ext cx="2736304" cy="1323439"/>
          </a:xfrm>
          <a:prstGeom prst="rect">
            <a:avLst/>
          </a:prstGeom>
          <a:noFill/>
        </p:spPr>
        <p:txBody>
          <a:bodyPr wrap="square" rtlCol="0">
            <a:spAutoFit/>
          </a:bodyPr>
          <a:lstStyle/>
          <a:p>
            <a:r>
              <a:rPr lang="en-IN" sz="1600" dirty="0"/>
              <a:t>Scatter plot between average tweet polarity and rating score for sellers which has got </a:t>
            </a:r>
            <a:r>
              <a:rPr lang="en-IN" sz="1600" dirty="0" smtClean="0"/>
              <a:t>less than </a:t>
            </a:r>
            <a:r>
              <a:rPr lang="en-IN" sz="1600" dirty="0"/>
              <a:t>10 tweet conversation</a:t>
            </a:r>
          </a:p>
        </p:txBody>
      </p:sp>
    </p:spTree>
    <p:extLst>
      <p:ext uri="{BB962C8B-B14F-4D97-AF65-F5344CB8AC3E}">
        <p14:creationId xmlns:p14="http://schemas.microsoft.com/office/powerpoint/2010/main" val="3433895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Recommendations to the sellers and business outcomes</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92500"/>
          </a:bodyPr>
          <a:lstStyle/>
          <a:p>
            <a:r>
              <a:rPr lang="en-IN" dirty="0" smtClean="0"/>
              <a:t>Most of the tweets are marketing in nature. Engaging customers with tweets using  contest, correlating product with current hot topic scenario would make an impact on customers.</a:t>
            </a:r>
          </a:p>
          <a:p>
            <a:r>
              <a:rPr lang="en-IN" dirty="0" smtClean="0"/>
              <a:t>While going through the word cloud of tweets, we can infer that </a:t>
            </a:r>
            <a:r>
              <a:rPr lang="en-IN" dirty="0" err="1" smtClean="0"/>
              <a:t>facebook</a:t>
            </a:r>
            <a:r>
              <a:rPr lang="en-IN" dirty="0" smtClean="0"/>
              <a:t> link is being tweeted more as compare to other social page for the marketing purpose.</a:t>
            </a:r>
          </a:p>
          <a:p>
            <a:r>
              <a:rPr lang="en-IN" dirty="0" smtClean="0"/>
              <a:t>Album ,</a:t>
            </a:r>
            <a:r>
              <a:rPr lang="en-IN" dirty="0" err="1" smtClean="0"/>
              <a:t>photo,posted</a:t>
            </a:r>
            <a:r>
              <a:rPr lang="en-IN" dirty="0" smtClean="0"/>
              <a:t> word are also </a:t>
            </a:r>
            <a:r>
              <a:rPr lang="en-IN" dirty="0" err="1" smtClean="0"/>
              <a:t>poping</a:t>
            </a:r>
            <a:r>
              <a:rPr lang="en-IN" dirty="0" smtClean="0"/>
              <a:t> out from </a:t>
            </a:r>
            <a:r>
              <a:rPr lang="en-IN" dirty="0" err="1" smtClean="0"/>
              <a:t>wordcloud</a:t>
            </a:r>
            <a:r>
              <a:rPr lang="en-IN" dirty="0" smtClean="0"/>
              <a:t> shows ,sellers are actively posting </a:t>
            </a:r>
          </a:p>
          <a:p>
            <a:pPr marL="137160" indent="0">
              <a:buNone/>
            </a:pPr>
            <a:r>
              <a:rPr lang="en-IN" dirty="0"/>
              <a:t> </a:t>
            </a:r>
            <a:r>
              <a:rPr lang="en-IN" dirty="0" smtClean="0"/>
              <a:t>    pic of products.</a:t>
            </a:r>
          </a:p>
          <a:p>
            <a:endParaRPr lang="en-IN" dirty="0" smtClean="0"/>
          </a:p>
          <a:p>
            <a:endParaRPr lang="en-IN" dirty="0"/>
          </a:p>
        </p:txBody>
      </p:sp>
    </p:spTree>
    <p:extLst>
      <p:ext uri="{BB962C8B-B14F-4D97-AF65-F5344CB8AC3E}">
        <p14:creationId xmlns:p14="http://schemas.microsoft.com/office/powerpoint/2010/main" val="2670313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lumMod val="75000"/>
                  </a:schemeClr>
                </a:solidFill>
              </a:rPr>
              <a:t>Recommendations to the sellers and business outcomes</a:t>
            </a:r>
            <a:endParaRPr lang="en-IN" dirty="0"/>
          </a:p>
        </p:txBody>
      </p:sp>
      <p:sp>
        <p:nvSpPr>
          <p:cNvPr id="3" name="Content Placeholder 2"/>
          <p:cNvSpPr>
            <a:spLocks noGrp="1"/>
          </p:cNvSpPr>
          <p:nvPr>
            <p:ph idx="1"/>
          </p:nvPr>
        </p:nvSpPr>
        <p:spPr/>
        <p:txBody>
          <a:bodyPr>
            <a:normAutofit/>
          </a:bodyPr>
          <a:lstStyle/>
          <a:p>
            <a:r>
              <a:rPr lang="en-IN" sz="2000" dirty="0" smtClean="0"/>
              <a:t>Those sellers which are having more nu of reviews by consumers may lead to less negative reviews. It could be possible that ,if their grievances is resolved at amazon review  section only, could impact over all rating score for sellers.</a:t>
            </a:r>
          </a:p>
          <a:p>
            <a:r>
              <a:rPr lang="en-IN" sz="2000" dirty="0" smtClean="0"/>
              <a:t>Word clouds of negative review revealed  more frequency of these word as ordered, refund, delivery, package ,bad, cancel, return sums up major customer grievances related to refund issue, delivery issue, packaging issue, cancelling issue, return issue. If sellers could focus on these issue might lead to improve in their over all rating score.</a:t>
            </a:r>
          </a:p>
          <a:p>
            <a:r>
              <a:rPr lang="en-IN" sz="2000" dirty="0" smtClean="0"/>
              <a:t>Using 1 sample t-test </a:t>
            </a:r>
            <a:r>
              <a:rPr lang="en-IN" sz="2000" b="1" dirty="0"/>
              <a:t>we are failed to reject  null hypothesis as ,there is no impact on overall rating score due to engagement  with customers on </a:t>
            </a:r>
            <a:r>
              <a:rPr lang="en-IN" sz="2000" b="1" dirty="0" smtClean="0"/>
              <a:t>twitt</a:t>
            </a:r>
            <a:r>
              <a:rPr lang="en-IN" sz="2000" dirty="0" smtClean="0"/>
              <a:t>er</a:t>
            </a:r>
          </a:p>
          <a:p>
            <a:pPr marL="137160" indent="0">
              <a:buNone/>
            </a:pPr>
            <a:endParaRPr lang="en-IN" sz="2000" dirty="0" smtClean="0"/>
          </a:p>
          <a:p>
            <a:endParaRPr lang="en-IN" sz="2000" dirty="0"/>
          </a:p>
        </p:txBody>
      </p:sp>
    </p:spTree>
    <p:extLst>
      <p:ext uri="{BB962C8B-B14F-4D97-AF65-F5344CB8AC3E}">
        <p14:creationId xmlns:p14="http://schemas.microsoft.com/office/powerpoint/2010/main" val="3868331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lumMod val="75000"/>
                  </a:schemeClr>
                </a:solidFill>
              </a:rPr>
              <a:t>Recommendations to the sellers and business outcomes</a:t>
            </a:r>
          </a:p>
        </p:txBody>
      </p:sp>
      <p:sp>
        <p:nvSpPr>
          <p:cNvPr id="3" name="Content Placeholder 2"/>
          <p:cNvSpPr>
            <a:spLocks noGrp="1"/>
          </p:cNvSpPr>
          <p:nvPr>
            <p:ph idx="1"/>
          </p:nvPr>
        </p:nvSpPr>
        <p:spPr/>
        <p:txBody>
          <a:bodyPr/>
          <a:lstStyle/>
          <a:p>
            <a:r>
              <a:rPr lang="en-IN" sz="2000" dirty="0" smtClean="0"/>
              <a:t>Using upper tail 1 sample t-test we have to reject our alternate hypothesis(H_1),</a:t>
            </a:r>
            <a:r>
              <a:rPr lang="en-IN" sz="2000" dirty="0"/>
              <a:t> H_1=Mean of rating score of sellers where conversations tweets </a:t>
            </a:r>
            <a:r>
              <a:rPr lang="en-IN" sz="2000" dirty="0" smtClean="0"/>
              <a:t>(are </a:t>
            </a:r>
            <a:r>
              <a:rPr lang="en-IN" sz="2000" dirty="0"/>
              <a:t>greater than </a:t>
            </a:r>
            <a:r>
              <a:rPr lang="en-IN" sz="2000" dirty="0" smtClean="0"/>
              <a:t>10 ) </a:t>
            </a:r>
            <a:r>
              <a:rPr lang="en-IN" sz="2000" dirty="0"/>
              <a:t>is greater than </a:t>
            </a:r>
            <a:r>
              <a:rPr lang="en-IN" sz="2000" dirty="0" smtClean="0"/>
              <a:t> </a:t>
            </a:r>
            <a:r>
              <a:rPr lang="en-IN" sz="2000" dirty="0"/>
              <a:t>mean of rating score of all sellers with all </a:t>
            </a:r>
            <a:r>
              <a:rPr lang="en-IN" sz="2000" dirty="0" smtClean="0"/>
              <a:t>tweets</a:t>
            </a:r>
          </a:p>
          <a:p>
            <a:r>
              <a:rPr lang="en-IN" sz="2000" dirty="0" smtClean="0"/>
              <a:t>There seems to be slightly positive correlation between  </a:t>
            </a:r>
            <a:r>
              <a:rPr lang="en-IN" sz="2000" dirty="0"/>
              <a:t>average tweet polarity and rating score for sellers which has got </a:t>
            </a:r>
            <a:r>
              <a:rPr lang="en-IN" sz="2000" dirty="0" smtClean="0"/>
              <a:t>less </a:t>
            </a:r>
            <a:r>
              <a:rPr lang="en-IN" sz="2000" dirty="0"/>
              <a:t>than 10 tweet </a:t>
            </a:r>
            <a:r>
              <a:rPr lang="en-IN" sz="2000" dirty="0" smtClean="0"/>
              <a:t>conversation(majority of marketing tweets), implies marketing on twitter may lead to overall positive sentiment and positive review score on amazon.</a:t>
            </a:r>
            <a:endParaRPr lang="en-IN" sz="2000" dirty="0"/>
          </a:p>
          <a:p>
            <a:endParaRPr lang="en-IN" sz="2000" dirty="0"/>
          </a:p>
          <a:p>
            <a:endParaRPr lang="en-IN" dirty="0"/>
          </a:p>
        </p:txBody>
      </p:sp>
    </p:spTree>
    <p:extLst>
      <p:ext uri="{BB962C8B-B14F-4D97-AF65-F5344CB8AC3E}">
        <p14:creationId xmlns:p14="http://schemas.microsoft.com/office/powerpoint/2010/main" val="1373240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 Solving methodology</a:t>
            </a:r>
            <a:r>
              <a:rPr lang="en-IN" dirty="0"/>
              <a:t/>
            </a:r>
            <a:br>
              <a:rPr lang="en-IN" dirty="0"/>
            </a:br>
            <a:endParaRPr lang="en-IN" dirty="0"/>
          </a:p>
        </p:txBody>
      </p:sp>
      <p:sp>
        <p:nvSpPr>
          <p:cNvPr id="5" name="Rounded Rectangle 4"/>
          <p:cNvSpPr/>
          <p:nvPr/>
        </p:nvSpPr>
        <p:spPr>
          <a:xfrm>
            <a:off x="1927979" y="1196752"/>
            <a:ext cx="525658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The various stages of the framework are represented below in a sequential flow :</a:t>
            </a:r>
            <a:endParaRPr lang="en-IN" dirty="0">
              <a:solidFill>
                <a:schemeClr val="tx1"/>
              </a:solidFill>
            </a:endParaRPr>
          </a:p>
        </p:txBody>
      </p:sp>
      <p:sp>
        <p:nvSpPr>
          <p:cNvPr id="6" name="Rounded Rectangle 5"/>
          <p:cNvSpPr/>
          <p:nvPr/>
        </p:nvSpPr>
        <p:spPr>
          <a:xfrm>
            <a:off x="899592" y="2636913"/>
            <a:ext cx="2016224" cy="2150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Understanding the business objective and map out a structure to scrape the required data from twitter and amazon</a:t>
            </a:r>
            <a:endParaRPr lang="en-IN" sz="1600" dirty="0"/>
          </a:p>
        </p:txBody>
      </p:sp>
      <p:sp>
        <p:nvSpPr>
          <p:cNvPr id="7" name="Right Arrow 6"/>
          <p:cNvSpPr/>
          <p:nvPr/>
        </p:nvSpPr>
        <p:spPr>
          <a:xfrm>
            <a:off x="3059832" y="3212976"/>
            <a:ext cx="576064" cy="64807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824210" y="2636913"/>
            <a:ext cx="2115942" cy="204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Data pre-processing, wrangling to make it suitable for further exploration</a:t>
            </a:r>
            <a:endParaRPr lang="en-IN" sz="1600" dirty="0"/>
          </a:p>
        </p:txBody>
      </p:sp>
      <p:sp>
        <p:nvSpPr>
          <p:cNvPr id="9" name="Rounded Rectangle 8"/>
          <p:cNvSpPr/>
          <p:nvPr/>
        </p:nvSpPr>
        <p:spPr>
          <a:xfrm>
            <a:off x="6588224" y="2636913"/>
            <a:ext cx="1872208" cy="204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Exploratory data analysis&amp;</a:t>
            </a:r>
          </a:p>
          <a:p>
            <a:pPr algn="ctr"/>
            <a:r>
              <a:rPr lang="en-IN" dirty="0" smtClean="0"/>
              <a:t>Visualization</a:t>
            </a:r>
            <a:endParaRPr lang="en-IN" dirty="0"/>
          </a:p>
        </p:txBody>
      </p:sp>
      <p:sp>
        <p:nvSpPr>
          <p:cNvPr id="10" name="Right Arrow 9"/>
          <p:cNvSpPr/>
          <p:nvPr/>
        </p:nvSpPr>
        <p:spPr>
          <a:xfrm>
            <a:off x="6099020" y="3412192"/>
            <a:ext cx="489204" cy="48463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6588224" y="494116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5688124" y="5157192"/>
            <a:ext cx="2628292" cy="170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Hypothesis testing</a:t>
            </a:r>
            <a:endParaRPr lang="en-IN" dirty="0"/>
          </a:p>
        </p:txBody>
      </p:sp>
      <p:sp>
        <p:nvSpPr>
          <p:cNvPr id="13" name="Down Arrow 12"/>
          <p:cNvSpPr/>
          <p:nvPr/>
        </p:nvSpPr>
        <p:spPr>
          <a:xfrm>
            <a:off x="7167114" y="4681182"/>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Left Arrow 13"/>
          <p:cNvSpPr/>
          <p:nvPr/>
        </p:nvSpPr>
        <p:spPr>
          <a:xfrm>
            <a:off x="5076056" y="5634956"/>
            <a:ext cx="474352" cy="484632"/>
          </a:xfrm>
          <a:prstGeom prst="lef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3347864" y="4941168"/>
            <a:ext cx="1728192"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Preparing classification models for prediction &amp; determining matrices</a:t>
            </a:r>
            <a:r>
              <a:rPr lang="en-IN" dirty="0" smtClean="0"/>
              <a:t>.</a:t>
            </a:r>
            <a:endParaRPr lang="en-IN" dirty="0"/>
          </a:p>
        </p:txBody>
      </p:sp>
      <p:sp>
        <p:nvSpPr>
          <p:cNvPr id="16" name="Left Arrow 15"/>
          <p:cNvSpPr/>
          <p:nvPr/>
        </p:nvSpPr>
        <p:spPr>
          <a:xfrm>
            <a:off x="2267743" y="5686253"/>
            <a:ext cx="595845" cy="484632"/>
          </a:xfrm>
          <a:prstGeom prst="lef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683569" y="4941168"/>
            <a:ext cx="1584174"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Model evaluation and selection</a:t>
            </a:r>
            <a:endParaRPr lang="en-IN" sz="2000" dirty="0"/>
          </a:p>
        </p:txBody>
      </p:sp>
    </p:spTree>
    <p:extLst>
      <p:ext uri="{BB962C8B-B14F-4D97-AF65-F5344CB8AC3E}">
        <p14:creationId xmlns:p14="http://schemas.microsoft.com/office/powerpoint/2010/main" val="806455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Scrapping data from amazon and twitter</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r>
              <a:rPr lang="en-IN" dirty="0" smtClean="0"/>
              <a:t>Following data were available after scraping for further analysis</a:t>
            </a:r>
          </a:p>
          <a:p>
            <a:endParaRPr lang="en-IN" dirty="0" smtClean="0"/>
          </a:p>
          <a:p>
            <a:r>
              <a:rPr lang="en-IN" dirty="0" smtClean="0"/>
              <a:t>Amazon scrapped data table having these columns:-Sellers </a:t>
            </a:r>
            <a:r>
              <a:rPr lang="en-IN" dirty="0" err="1" smtClean="0"/>
              <a:t>Url</a:t>
            </a:r>
            <a:r>
              <a:rPr lang="en-IN" dirty="0" smtClean="0"/>
              <a:t>, Rating, Date, Text Review</a:t>
            </a:r>
          </a:p>
          <a:p>
            <a:endParaRPr lang="en-IN" dirty="0" smtClean="0"/>
          </a:p>
          <a:p>
            <a:r>
              <a:rPr lang="en-IN" dirty="0" smtClean="0"/>
              <a:t>Twitter scrapped data table having these columns:-Twitter handle and their tweets.</a:t>
            </a:r>
            <a:endParaRPr lang="en-IN" dirty="0"/>
          </a:p>
        </p:txBody>
      </p:sp>
    </p:spTree>
    <p:extLst>
      <p:ext uri="{BB962C8B-B14F-4D97-AF65-F5344CB8AC3E}">
        <p14:creationId xmlns:p14="http://schemas.microsoft.com/office/powerpoint/2010/main" val="235079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1143000"/>
          </a:xfrm>
        </p:spPr>
        <p:txBody>
          <a:bodyPr>
            <a:normAutofit fontScale="90000"/>
          </a:bodyPr>
          <a:lstStyle/>
          <a:p>
            <a:r>
              <a:rPr lang="en-IN" dirty="0" smtClean="0">
                <a:solidFill>
                  <a:schemeClr val="accent6">
                    <a:lumMod val="75000"/>
                  </a:schemeClr>
                </a:solidFill>
              </a:rPr>
              <a:t>Data pre-processing  and clean-up</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Cleaning of raw tweets to make it suitable for</a:t>
            </a:r>
          </a:p>
          <a:p>
            <a:r>
              <a:rPr lang="en-IN" dirty="0" smtClean="0"/>
              <a:t>Analysis by removing digits, alphanumeric word, some unwanted words, and sign, removal of links and has tags ,</a:t>
            </a:r>
            <a:r>
              <a:rPr lang="en-IN" dirty="0" err="1" smtClean="0"/>
              <a:t>retweet</a:t>
            </a:r>
            <a:r>
              <a:rPr lang="en-IN" dirty="0" smtClean="0"/>
              <a:t> notations etc. from scrapped twitter table.</a:t>
            </a:r>
          </a:p>
          <a:p>
            <a:r>
              <a:rPr lang="en-IN" dirty="0" smtClean="0"/>
              <a:t>Cleaning of  raw reviews and ratings to </a:t>
            </a:r>
            <a:r>
              <a:rPr lang="en-IN" dirty="0" err="1" smtClean="0"/>
              <a:t>makeit</a:t>
            </a:r>
            <a:r>
              <a:rPr lang="en-IN" dirty="0" smtClean="0"/>
              <a:t> suitable for further analysis by removing unwanted </a:t>
            </a:r>
            <a:r>
              <a:rPr lang="en-IN" dirty="0" err="1" smtClean="0"/>
              <a:t>words,digit,alpha</a:t>
            </a:r>
            <a:r>
              <a:rPr lang="en-IN" dirty="0" smtClean="0"/>
              <a:t> numeric and other notation from scraped amazon table</a:t>
            </a:r>
          </a:p>
          <a:p>
            <a:endParaRPr lang="en-IN" dirty="0"/>
          </a:p>
        </p:txBody>
      </p:sp>
    </p:spTree>
    <p:extLst>
      <p:ext uri="{BB962C8B-B14F-4D97-AF65-F5344CB8AC3E}">
        <p14:creationId xmlns:p14="http://schemas.microsoft.com/office/powerpoint/2010/main" val="3205451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Basic feature </a:t>
            </a:r>
            <a:r>
              <a:rPr lang="en-IN" dirty="0" err="1" smtClean="0">
                <a:solidFill>
                  <a:schemeClr val="accent6">
                    <a:lumMod val="75000"/>
                  </a:schemeClr>
                </a:solidFill>
              </a:rPr>
              <a:t>engineering:Creation</a:t>
            </a:r>
            <a:r>
              <a:rPr lang="en-IN" dirty="0" smtClean="0">
                <a:solidFill>
                  <a:schemeClr val="accent6">
                    <a:lumMod val="75000"/>
                  </a:schemeClr>
                </a:solidFill>
              </a:rPr>
              <a:t> of new  KPI</a:t>
            </a:r>
            <a:endParaRPr lang="en-IN" dirty="0">
              <a:solidFill>
                <a:schemeClr val="accent6">
                  <a:lumMod val="75000"/>
                </a:schemeClr>
              </a:solidFill>
            </a:endParaRPr>
          </a:p>
        </p:txBody>
      </p:sp>
      <p:sp>
        <p:nvSpPr>
          <p:cNvPr id="4" name="Rectangle 3"/>
          <p:cNvSpPr/>
          <p:nvPr/>
        </p:nvSpPr>
        <p:spPr>
          <a:xfrm>
            <a:off x="323529" y="1916832"/>
            <a:ext cx="2592287"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Creating cleaned tweet column after cleaning the scrapped tweet column by using regex library , </a:t>
            </a:r>
            <a:endParaRPr lang="en-IN" dirty="0"/>
          </a:p>
        </p:txBody>
      </p:sp>
      <p:sp>
        <p:nvSpPr>
          <p:cNvPr id="5" name="Rectangle 4"/>
          <p:cNvSpPr/>
          <p:nvPr/>
        </p:nvSpPr>
        <p:spPr>
          <a:xfrm>
            <a:off x="3491880" y="1916832"/>
            <a:ext cx="2299320"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Created new column “Polarity”, by using textblob library which quantify tweets sentiment into digits. Created another categorical column based on polarity into “+ive”,”-ve”,</a:t>
            </a:r>
            <a:r>
              <a:rPr lang="en-IN" sz="1400" dirty="0"/>
              <a:t> </a:t>
            </a:r>
            <a:r>
              <a:rPr lang="en-IN" sz="1400" dirty="0" smtClean="0"/>
              <a:t>and neutral </a:t>
            </a:r>
            <a:endParaRPr lang="en-IN" sz="1400" dirty="0"/>
          </a:p>
        </p:txBody>
      </p:sp>
      <p:sp>
        <p:nvSpPr>
          <p:cNvPr id="6" name="Rectangle 5"/>
          <p:cNvSpPr/>
          <p:nvPr/>
        </p:nvSpPr>
        <p:spPr>
          <a:xfrm>
            <a:off x="6151418" y="1916832"/>
            <a:ext cx="230901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Created another column subjectivity by using textblob library from cleaned column and categories into subjective and objective  tweet</a:t>
            </a:r>
            <a:endParaRPr lang="en-IN" sz="1600" dirty="0"/>
          </a:p>
        </p:txBody>
      </p:sp>
      <p:sp>
        <p:nvSpPr>
          <p:cNvPr id="7" name="Rectangle 6"/>
          <p:cNvSpPr/>
          <p:nvPr/>
        </p:nvSpPr>
        <p:spPr>
          <a:xfrm>
            <a:off x="323529" y="4509120"/>
            <a:ext cx="2592287"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Created new column abs_rating ,Positive score  from rating column . </a:t>
            </a:r>
            <a:endParaRPr lang="en-IN" dirty="0"/>
          </a:p>
        </p:txBody>
      </p:sp>
      <p:sp>
        <p:nvSpPr>
          <p:cNvPr id="8" name="Rectangle 7"/>
          <p:cNvSpPr/>
          <p:nvPr/>
        </p:nvSpPr>
        <p:spPr>
          <a:xfrm>
            <a:off x="3491880" y="4509120"/>
            <a:ext cx="229932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Created new column Rating score column from positive score column which depict the average positive score of all the review of each sellers</a:t>
            </a:r>
            <a:endParaRPr lang="en-IN" sz="1600" dirty="0"/>
          </a:p>
        </p:txBody>
      </p:sp>
      <p:sp>
        <p:nvSpPr>
          <p:cNvPr id="9" name="Rectangle 8"/>
          <p:cNvSpPr/>
          <p:nvPr/>
        </p:nvSpPr>
        <p:spPr>
          <a:xfrm>
            <a:off x="6151418" y="4509120"/>
            <a:ext cx="2309014"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Created another categorical column</a:t>
            </a:r>
          </a:p>
          <a:p>
            <a:pPr algn="ctr"/>
            <a:r>
              <a:rPr lang="en-IN" dirty="0" smtClean="0"/>
              <a:t>Based on abs_rating into positive, neutral and negative categories  </a:t>
            </a:r>
            <a:endParaRPr lang="en-IN" dirty="0"/>
          </a:p>
        </p:txBody>
      </p:sp>
    </p:spTree>
    <p:extLst>
      <p:ext uri="{BB962C8B-B14F-4D97-AF65-F5344CB8AC3E}">
        <p14:creationId xmlns:p14="http://schemas.microsoft.com/office/powerpoint/2010/main" val="2048060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Visualisation: Insight into the data</a:t>
            </a:r>
            <a:endParaRPr lang="en-I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1" y="1556793"/>
            <a:ext cx="4392488" cy="374441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556792"/>
            <a:ext cx="4032449" cy="4109717"/>
          </a:xfrm>
          <a:prstGeom prst="rect">
            <a:avLst/>
          </a:prstGeom>
        </p:spPr>
      </p:pic>
      <p:sp>
        <p:nvSpPr>
          <p:cNvPr id="3" name="TextBox 2"/>
          <p:cNvSpPr txBox="1"/>
          <p:nvPr/>
        </p:nvSpPr>
        <p:spPr>
          <a:xfrm>
            <a:off x="539552" y="5517232"/>
            <a:ext cx="3888432" cy="646331"/>
          </a:xfrm>
          <a:prstGeom prst="rect">
            <a:avLst/>
          </a:prstGeom>
          <a:noFill/>
        </p:spPr>
        <p:txBody>
          <a:bodyPr wrap="square" rtlCol="0">
            <a:spAutoFit/>
          </a:bodyPr>
          <a:lstStyle/>
          <a:p>
            <a:r>
              <a:rPr lang="en-IN" dirty="0" smtClean="0"/>
              <a:t>Most of the tweets are having positive and neutral polarity  </a:t>
            </a:r>
            <a:endParaRPr lang="en-IN" dirty="0"/>
          </a:p>
        </p:txBody>
      </p:sp>
      <p:sp>
        <p:nvSpPr>
          <p:cNvPr id="4" name="TextBox 3"/>
          <p:cNvSpPr txBox="1"/>
          <p:nvPr/>
        </p:nvSpPr>
        <p:spPr>
          <a:xfrm>
            <a:off x="5292080" y="5840397"/>
            <a:ext cx="3600401" cy="923330"/>
          </a:xfrm>
          <a:prstGeom prst="rect">
            <a:avLst/>
          </a:prstGeom>
          <a:noFill/>
        </p:spPr>
        <p:txBody>
          <a:bodyPr wrap="square" rtlCol="0">
            <a:spAutoFit/>
          </a:bodyPr>
          <a:lstStyle/>
          <a:p>
            <a:r>
              <a:rPr lang="en-IN" dirty="0" smtClean="0"/>
              <a:t>Most of the tweet  are objective in nature. There are considerable nu of subjective tweets too!</a:t>
            </a:r>
            <a:endParaRPr lang="en-IN" dirty="0"/>
          </a:p>
        </p:txBody>
      </p:sp>
    </p:spTree>
    <p:extLst>
      <p:ext uri="{BB962C8B-B14F-4D97-AF65-F5344CB8AC3E}">
        <p14:creationId xmlns:p14="http://schemas.microsoft.com/office/powerpoint/2010/main" val="139760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07"/>
            <a:ext cx="8229600" cy="1143000"/>
          </a:xfrm>
        </p:spPr>
        <p:txBody>
          <a:bodyPr>
            <a:normAutofit/>
          </a:bodyPr>
          <a:lstStyle/>
          <a:p>
            <a:r>
              <a:rPr lang="en-IN"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Top 6 handlers with respect to nu of tweets and their visualization of polarity of tweets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5" y="1196752"/>
            <a:ext cx="8357801" cy="4464496"/>
          </a:xfrm>
        </p:spPr>
      </p:pic>
      <p:sp>
        <p:nvSpPr>
          <p:cNvPr id="3" name="TextBox 2"/>
          <p:cNvSpPr txBox="1"/>
          <p:nvPr/>
        </p:nvSpPr>
        <p:spPr>
          <a:xfrm>
            <a:off x="611560" y="5877272"/>
            <a:ext cx="7560840" cy="923330"/>
          </a:xfrm>
          <a:prstGeom prst="rect">
            <a:avLst/>
          </a:prstGeom>
          <a:noFill/>
        </p:spPr>
        <p:txBody>
          <a:bodyPr wrap="square" rtlCol="0">
            <a:spAutoFit/>
          </a:bodyPr>
          <a:lstStyle/>
          <a:p>
            <a:r>
              <a:rPr lang="en-IN" dirty="0" smtClean="0"/>
              <a:t>These sellers '</a:t>
            </a:r>
            <a:r>
              <a:rPr lang="en-IN" dirty="0" err="1" smtClean="0"/>
              <a:t>exoticindiaart</a:t>
            </a:r>
            <a:r>
              <a:rPr lang="en-IN" dirty="0" smtClean="0"/>
              <a:t>',‘ VedicVaani', </a:t>
            </a:r>
            <a:r>
              <a:rPr lang="en-IN" dirty="0"/>
              <a:t>'</a:t>
            </a:r>
            <a:r>
              <a:rPr lang="en-IN" dirty="0" err="1"/>
              <a:t>AtlanticBooks</a:t>
            </a:r>
            <a:r>
              <a:rPr lang="en-IN" dirty="0" smtClean="0"/>
              <a:t>', '</a:t>
            </a:r>
            <a:r>
              <a:rPr lang="en-IN" dirty="0" err="1" smtClean="0"/>
              <a:t>greenmobiles</a:t>
            </a:r>
            <a:r>
              <a:rPr lang="en-IN" dirty="0" smtClean="0"/>
              <a:t> ',</a:t>
            </a:r>
            <a:r>
              <a:rPr lang="en-IN" dirty="0"/>
              <a:t>'</a:t>
            </a:r>
            <a:r>
              <a:rPr lang="en-IN" dirty="0" err="1"/>
              <a:t>ShopYourWay</a:t>
            </a:r>
            <a:r>
              <a:rPr lang="en-IN" dirty="0"/>
              <a:t>',</a:t>
            </a:r>
            <a:r>
              <a:rPr lang="en-IN" dirty="0" smtClean="0"/>
              <a:t>'</a:t>
            </a:r>
            <a:r>
              <a:rPr lang="en-IN" dirty="0" err="1" smtClean="0"/>
              <a:t>globalcrafts</a:t>
            </a:r>
            <a:r>
              <a:rPr lang="en-IN" dirty="0" smtClean="0"/>
              <a:t>  are top 6 with respect to nu of tweets  consecutively.</a:t>
            </a:r>
            <a:endParaRPr lang="en-IN" dirty="0"/>
          </a:p>
        </p:txBody>
      </p:sp>
    </p:spTree>
    <p:extLst>
      <p:ext uri="{BB962C8B-B14F-4D97-AF65-F5344CB8AC3E}">
        <p14:creationId xmlns:p14="http://schemas.microsoft.com/office/powerpoint/2010/main" val="2216747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Word cloud graph based on polarity</a:t>
            </a:r>
            <a:r>
              <a:rPr lang="en-IN" dirty="0" smtClean="0"/>
              <a:t/>
            </a:r>
            <a:br>
              <a:rPr lang="en-IN" dirty="0" smtClean="0"/>
            </a:br>
            <a:endParaRPr lang="en-IN" dirty="0"/>
          </a:p>
        </p:txBody>
      </p:sp>
      <p:sp>
        <p:nvSpPr>
          <p:cNvPr id="5" name="TextBox 4"/>
          <p:cNvSpPr txBox="1"/>
          <p:nvPr/>
        </p:nvSpPr>
        <p:spPr>
          <a:xfrm>
            <a:off x="1003968" y="1124744"/>
            <a:ext cx="4648151" cy="769441"/>
          </a:xfrm>
          <a:prstGeom prst="rect">
            <a:avLst/>
          </a:prstGeom>
          <a:noFill/>
        </p:spPr>
        <p:txBody>
          <a:bodyPr wrap="square" rtlCol="0">
            <a:spAutoFit/>
          </a:bodyPr>
          <a:lstStyle/>
          <a:p>
            <a:r>
              <a:rPr lang="en-IN" sz="2400" b="1" u="sng" dirty="0" smtClean="0">
                <a:solidFill>
                  <a:schemeClr val="bg1"/>
                </a:solidFill>
              </a:rPr>
              <a:t>Positive sentiment wordscloud</a:t>
            </a:r>
          </a:p>
          <a:p>
            <a:endParaRPr lang="en-IN" sz="2000" b="1" dirty="0" smtClean="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41488"/>
            <a:ext cx="8280920" cy="4783856"/>
          </a:xfrm>
        </p:spPr>
      </p:pic>
    </p:spTree>
    <p:extLst>
      <p:ext uri="{BB962C8B-B14F-4D97-AF65-F5344CB8AC3E}">
        <p14:creationId xmlns:p14="http://schemas.microsoft.com/office/powerpoint/2010/main" val="4100400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1908</TotalTime>
  <Words>1983</Words>
  <Application>Microsoft Office PowerPoint</Application>
  <PresentationFormat>On-screen Show (4:3)</PresentationFormat>
  <Paragraphs>183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              Capstone Project:  Sentiment analysis, Text classification using ML algorithm &amp; visualisation.           Final Submission report              </vt:lpstr>
      <vt:lpstr>PowerPoint Presentation</vt:lpstr>
      <vt:lpstr>Problem Solving methodology </vt:lpstr>
      <vt:lpstr>Scrapping data from amazon and twitter</vt:lpstr>
      <vt:lpstr>Data pre-processing  and clean-up </vt:lpstr>
      <vt:lpstr>Basic feature engineering:Creation of new  KPI</vt:lpstr>
      <vt:lpstr>Visualisation: Insight into the data</vt:lpstr>
      <vt:lpstr>Top 6 handlers with respect to nu of tweets and their visualization of polarity of tweets</vt:lpstr>
      <vt:lpstr>Word cloud graph based on polarity </vt:lpstr>
      <vt:lpstr>Visualisation contd.</vt:lpstr>
      <vt:lpstr>PowerPoint Presentation</vt:lpstr>
      <vt:lpstr>count of rating score polarity based on top 6 sellers w.r.t. nu of review </vt:lpstr>
      <vt:lpstr>Visualization continued</vt:lpstr>
      <vt:lpstr>Visualization cont.</vt:lpstr>
      <vt:lpstr>Visualization:Wordcloud</vt:lpstr>
      <vt:lpstr>Visualization:Wordcloud</vt:lpstr>
      <vt:lpstr>One Sample t-test</vt:lpstr>
      <vt:lpstr>Upper tail 1 sample t-test</vt:lpstr>
      <vt:lpstr>PowerPoint Presentation</vt:lpstr>
      <vt:lpstr>PowerPoint Presentation</vt:lpstr>
      <vt:lpstr>PowerPoint Presentation</vt:lpstr>
      <vt:lpstr>PowerPoint Presentation</vt:lpstr>
      <vt:lpstr> Classification Model report for the categorical polarity of review    </vt:lpstr>
      <vt:lpstr>Visualization based on blend data</vt:lpstr>
      <vt:lpstr>Recommendations to the sellers and business outcomes</vt:lpstr>
      <vt:lpstr>Recommendations to the sellers and business outcomes</vt:lpstr>
      <vt:lpstr>Recommendations to the sellers and business outcomes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Sentiment analysis, Text classification using ML algorithm &amp; visualisation</dc:title>
  <dc:creator>Lenovo</dc:creator>
  <cp:lastModifiedBy>Lenovo</cp:lastModifiedBy>
  <cp:revision>77</cp:revision>
  <dcterms:created xsi:type="dcterms:W3CDTF">2020-07-12T13:43:29Z</dcterms:created>
  <dcterms:modified xsi:type="dcterms:W3CDTF">2020-07-15T18:47:23Z</dcterms:modified>
</cp:coreProperties>
</file>