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3" r:id="rId5"/>
    <p:sldId id="259" r:id="rId6"/>
    <p:sldId id="264" r:id="rId7"/>
    <p:sldId id="261" r:id="rId8"/>
    <p:sldId id="260" r:id="rId9"/>
    <p:sldId id="265" r:id="rId10"/>
    <p:sldId id="266" r:id="rId11"/>
    <p:sldId id="267" r:id="rId12"/>
    <p:sldId id="25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D381D-5E72-BB89-958F-60F70CA70FDC}" v="128" dt="2023-02-05T12:10:37.901"/>
    <p1510:client id="{C1150912-3BFB-6EF1-58D4-5ABA823FE0BF}" v="11" dt="2023-02-05T10:33:45.553"/>
    <p1510:client id="{D50AF01A-65B1-4FB5-8C25-17EB23F6215A}" v="589" dt="2023-02-05T10:11:49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Spark </a:t>
            </a:r>
            <a:r>
              <a:rPr lang="en-US" sz="5400" dirty="0">
                <a:cs typeface="Calibri Light"/>
              </a:rPr>
              <a:t>Architecture</a:t>
            </a:r>
            <a:r>
              <a:rPr lang="en-US" dirty="0">
                <a:cs typeface="Calibri Light"/>
              </a:rPr>
              <a:t> at a glance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Noam Cohen</a:t>
            </a:r>
          </a:p>
          <a:p>
            <a:r>
              <a:rPr lang="en-US" dirty="0">
                <a:cs typeface="Calibri"/>
              </a:rPr>
              <a:t>2023-02-04</a:t>
            </a:r>
          </a:p>
          <a:p>
            <a:endParaRPr lang="en-US" dirty="0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Based on  "Spark the Definitive Guide" book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EC458A1-0364-856A-E752-0BFECD078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721" y="1825625"/>
            <a:ext cx="5252557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5DC19-1491-92FF-F620-69D505F0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Execution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8D346-BAD2-6E61-B6BD-4C0DDE79DA63}"/>
              </a:ext>
            </a:extLst>
          </p:cNvPr>
          <p:cNvSpPr txBox="1"/>
          <p:nvPr/>
        </p:nvSpPr>
        <p:spPr>
          <a:xfrm>
            <a:off x="535459" y="1966784"/>
            <a:ext cx="2615513" cy="313932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driver and the workers communicate among themselves, executing code and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moving data around. The driver schedules tasks onto each worker, and each worker responds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with the status of those tasks and success or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0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9FBB-92AB-189D-71BD-A3B205F2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Completion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29B23A4-75E0-D110-D5AB-29E82AAE6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672" y="1496112"/>
            <a:ext cx="4789845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7C0F9-DD02-9D1B-F40E-8AD295BD7483}"/>
              </a:ext>
            </a:extLst>
          </p:cNvPr>
          <p:cNvSpPr txBox="1"/>
          <p:nvPr/>
        </p:nvSpPr>
        <p:spPr>
          <a:xfrm>
            <a:off x="669323" y="1647567"/>
            <a:ext cx="4293972" cy="286232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After a Spark Application completes, the driver process exits with either success or failure.</a:t>
            </a:r>
          </a:p>
          <a:p>
            <a:r>
              <a:rPr lang="en-US" dirty="0">
                <a:ea typeface="+mn-lt"/>
                <a:cs typeface="+mn-lt"/>
              </a:rPr>
              <a:t>The cluster manager then shuts down the executors in that Spark cluster for the</a:t>
            </a:r>
          </a:p>
          <a:p>
            <a:r>
              <a:rPr lang="en-US" dirty="0">
                <a:ea typeface="+mn-lt"/>
                <a:cs typeface="+mn-lt"/>
              </a:rPr>
              <a:t>Driver.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At this point, you can see the success or failure of the Spark Application by asking the cluster manager for this information.</a:t>
            </a:r>
          </a:p>
        </p:txBody>
      </p:sp>
    </p:spTree>
    <p:extLst>
      <p:ext uri="{BB962C8B-B14F-4D97-AF65-F5344CB8AC3E}">
        <p14:creationId xmlns:p14="http://schemas.microsoft.com/office/powerpoint/2010/main" val="308988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360B-3963-AA4C-8826-5DC96F2A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When using python...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3CDB4C9-6454-9480-B767-843C295BE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842" y="1825625"/>
            <a:ext cx="6052316" cy="4351338"/>
          </a:xfrm>
        </p:spPr>
      </p:pic>
    </p:spTree>
    <p:extLst>
      <p:ext uri="{BB962C8B-B14F-4D97-AF65-F5344CB8AC3E}">
        <p14:creationId xmlns:p14="http://schemas.microsoft.com/office/powerpoint/2010/main" val="350560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0D7C-C56E-06BF-C5C2-796F50A3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The Life Cycle of a Spark Application (Inside Spark)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1C53-3275-CEC5-0A86-839BEC51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just examined the life cycle of a Spark Application outside of user code (basically the infrastructure that supports Spark), but it’s arguably more important to talk about what happens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within Spark when you run an application. This is “user-code” (the actual code that you write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that defines your Spark Application)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0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A643-9A5F-C0CF-5E68-86C997EC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Components of a Spark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1C55-00BA-A1FA-175A-3AA4883FB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Cluster manager --  decides where a job will be executed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Driver – the entry point of a Spark application</a:t>
            </a:r>
            <a:endParaRPr lang="en-US" dirty="0"/>
          </a:p>
          <a:p>
            <a:r>
              <a:rPr lang="en-US" dirty="0">
                <a:cs typeface="Calibri"/>
              </a:rPr>
              <a:t>Executor – one or more in each worker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the next slides we shall see the interaction between these components.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144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030F-B4E9-093C-F057-2E292C92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84" y="95207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The Cluster manager </a:t>
            </a:r>
            <a:br>
              <a:rPr lang="en-US" dirty="0">
                <a:ea typeface="+mj-lt"/>
                <a:cs typeface="+mj-lt"/>
              </a:rPr>
            </a:br>
            <a:r>
              <a:rPr lang="en-US" sz="3600" dirty="0">
                <a:ea typeface="+mj-lt"/>
                <a:cs typeface="+mj-lt"/>
              </a:rPr>
              <a:t>decides where a job will be executed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9F7B3EB-6540-417E-A2A4-A4FD82D88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25" y="2282031"/>
            <a:ext cx="6915150" cy="3438525"/>
          </a:xfrm>
        </p:spPr>
      </p:pic>
    </p:spTree>
    <p:extLst>
      <p:ext uri="{BB962C8B-B14F-4D97-AF65-F5344CB8AC3E}">
        <p14:creationId xmlns:p14="http://schemas.microsoft.com/office/powerpoint/2010/main" val="28153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C845-1E4B-2073-5A83-35A0B41A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Execution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B4A1-8A2B-5E1D-58E2-76CFC0F7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Cluster mode</a:t>
            </a:r>
          </a:p>
          <a:p>
            <a:r>
              <a:rPr lang="en-US" dirty="0">
                <a:cs typeface="Calibri"/>
              </a:rPr>
              <a:t>Client mode -- </a:t>
            </a:r>
            <a:r>
              <a:rPr lang="en-US" sz="2400" dirty="0">
                <a:ea typeface="+mn-lt"/>
                <a:cs typeface="+mn-lt"/>
              </a:rPr>
              <a:t>nearly the same as cluster mode except that the Spark driver remains on the client machine that submitted the application</a:t>
            </a:r>
            <a:endParaRPr lang="en-US" sz="2400" dirty="0">
              <a:cs typeface="Calibri"/>
            </a:endParaRPr>
          </a:p>
          <a:p>
            <a:r>
              <a:rPr lang="en-US" dirty="0">
                <a:cs typeface="Calibri"/>
              </a:rPr>
              <a:t>Local mode – everything in one machine. For testing only.</a:t>
            </a:r>
          </a:p>
        </p:txBody>
      </p:sp>
    </p:spTree>
    <p:extLst>
      <p:ext uri="{BB962C8B-B14F-4D97-AF65-F5344CB8AC3E}">
        <p14:creationId xmlns:p14="http://schemas.microsoft.com/office/powerpoint/2010/main" val="414839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C359-8D79-E20A-D39B-E01B9029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Cluster mode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D1ED026-BFB7-C6AA-47CD-D7881ED52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420" y="1825625"/>
            <a:ext cx="6259160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B98FB-B29B-6E74-3EA0-38D86EB50F2F}"/>
              </a:ext>
            </a:extLst>
          </p:cNvPr>
          <p:cNvSpPr txBox="1"/>
          <p:nvPr/>
        </p:nvSpPr>
        <p:spPr>
          <a:xfrm>
            <a:off x="731107" y="4644080"/>
            <a:ext cx="41642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cluster manager then launches the driver process on a worker node inside the cluster, in addition to the executor processes. 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23ABC-058D-D9E4-7476-FD17E7F2BDD5}"/>
              </a:ext>
            </a:extLst>
          </p:cNvPr>
          <p:cNvSpPr txBox="1"/>
          <p:nvPr/>
        </p:nvSpPr>
        <p:spPr>
          <a:xfrm>
            <a:off x="9069270" y="2301592"/>
            <a:ext cx="2743199" cy="369332"/>
          </a:xfrm>
          <a:prstGeom prst="rect">
            <a:avLst/>
          </a:prstGeom>
          <a:noFill/>
          <a:ln w="1270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Spark Driver process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88913-838A-F335-01A2-68447E495E64}"/>
              </a:ext>
            </a:extLst>
          </p:cNvPr>
          <p:cNvSpPr txBox="1"/>
          <p:nvPr/>
        </p:nvSpPr>
        <p:spPr>
          <a:xfrm>
            <a:off x="9069270" y="3526970"/>
            <a:ext cx="2743199" cy="369332"/>
          </a:xfrm>
          <a:prstGeom prst="rect">
            <a:avLst/>
          </a:prstGeom>
          <a:noFill/>
          <a:ln w="1270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Spark Executor process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A9BED58-5E35-6121-505B-581F47D3FBCB}"/>
              </a:ext>
            </a:extLst>
          </p:cNvPr>
          <p:cNvSpPr/>
          <p:nvPr/>
        </p:nvSpPr>
        <p:spPr>
          <a:xfrm rot="5400000">
            <a:off x="8389650" y="2002970"/>
            <a:ext cx="350106" cy="97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E8B7E41-E4AC-396E-4049-E5BEAFE6EB3F}"/>
              </a:ext>
            </a:extLst>
          </p:cNvPr>
          <p:cNvSpPr/>
          <p:nvPr/>
        </p:nvSpPr>
        <p:spPr>
          <a:xfrm rot="5400000">
            <a:off x="8410244" y="3218051"/>
            <a:ext cx="350106" cy="97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4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8DDD-9D67-6849-93B6-54DC5DAD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Client mode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E241CAC-7753-F53E-30BB-E57C1E463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560" y="1259274"/>
            <a:ext cx="5275339" cy="4917689"/>
          </a:xfrm>
        </p:spPr>
      </p:pic>
    </p:spTree>
    <p:extLst>
      <p:ext uri="{BB962C8B-B14F-4D97-AF65-F5344CB8AC3E}">
        <p14:creationId xmlns:p14="http://schemas.microsoft.com/office/powerpoint/2010/main" val="361328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6044-0E94-AC3E-37B9-5F7A5D0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Life Cycle of a Spark Application</a:t>
            </a:r>
            <a:br>
              <a:rPr lang="en-US" dirty="0">
                <a:ea typeface="+mj-lt"/>
                <a:cs typeface="+mj-lt"/>
              </a:rPr>
            </a:br>
            <a:r>
              <a:rPr lang="en-US" sz="3200" dirty="0">
                <a:ea typeface="+mj-lt"/>
                <a:cs typeface="+mj-lt"/>
              </a:rPr>
              <a:t>(Outside Spark)</a:t>
            </a:r>
            <a:endParaRPr lang="en-US" sz="3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DB28-3351-7F88-AD38-DB6D2D33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 </a:t>
            </a:r>
            <a:r>
              <a:rPr lang="en-US" dirty="0">
                <a:ea typeface="+mn-lt"/>
                <a:cs typeface="+mn-lt"/>
              </a:rPr>
              <a:t>ask the cluster manager (CM) to start driver on one of the nodes.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the driver asks the CM to start executor processes on the worker nodes.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Now the "spark cluster" is ready to accept work.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describe JAR (java/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scala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) vs. python</a:t>
            </a:r>
          </a:p>
        </p:txBody>
      </p:sp>
    </p:spTree>
    <p:extLst>
      <p:ext uri="{BB962C8B-B14F-4D97-AF65-F5344CB8AC3E}">
        <p14:creationId xmlns:p14="http://schemas.microsoft.com/office/powerpoint/2010/main" val="68339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482-7158-1839-238C-4C8164B6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Client request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7CD23E0-F76C-719F-8EBF-7F1A0A6AF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336" y="1825625"/>
            <a:ext cx="5557327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781DA2-1CB4-860D-4550-DF4634E30511}"/>
              </a:ext>
            </a:extLst>
          </p:cNvPr>
          <p:cNvSpPr txBox="1"/>
          <p:nvPr/>
        </p:nvSpPr>
        <p:spPr>
          <a:xfrm>
            <a:off x="885567" y="2605216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First, ask the CM for resources for the Spark driver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4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954-A6EE-4AD6-5F0B-6FE78BE1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Launch my code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F8C16C7-3EE2-8033-A3EC-723E182F9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146" y="1825625"/>
            <a:ext cx="5209707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EDD4B0-A33E-07D0-B094-5E4053F858F4}"/>
              </a:ext>
            </a:extLst>
          </p:cNvPr>
          <p:cNvSpPr txBox="1"/>
          <p:nvPr/>
        </p:nvSpPr>
        <p:spPr>
          <a:xfrm>
            <a:off x="8546756" y="2203621"/>
            <a:ext cx="2743199" cy="369332"/>
          </a:xfrm>
          <a:prstGeom prst="rect">
            <a:avLst/>
          </a:prstGeom>
          <a:noFill/>
          <a:ln w="1270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Spark Driver process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7E6E5-78BF-B3DC-5272-881248251D90}"/>
              </a:ext>
            </a:extLst>
          </p:cNvPr>
          <p:cNvSpPr txBox="1"/>
          <p:nvPr/>
        </p:nvSpPr>
        <p:spPr>
          <a:xfrm>
            <a:off x="8546756" y="3428999"/>
            <a:ext cx="2743199" cy="369332"/>
          </a:xfrm>
          <a:prstGeom prst="rect">
            <a:avLst/>
          </a:prstGeom>
          <a:noFill/>
          <a:ln w="1270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Spark Executor process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51166A7-C2C2-AB76-8437-8F756A1A1E2C}"/>
              </a:ext>
            </a:extLst>
          </p:cNvPr>
          <p:cNvSpPr/>
          <p:nvPr/>
        </p:nvSpPr>
        <p:spPr>
          <a:xfrm rot="5400000">
            <a:off x="7867136" y="1904999"/>
            <a:ext cx="350106" cy="97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80042B9-0292-7EFE-FB59-4FB76708BF1E}"/>
              </a:ext>
            </a:extLst>
          </p:cNvPr>
          <p:cNvSpPr/>
          <p:nvPr/>
        </p:nvSpPr>
        <p:spPr>
          <a:xfrm rot="5400000">
            <a:off x="7887730" y="3120080"/>
            <a:ext cx="350106" cy="97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Spark Architecture at a glance</vt:lpstr>
      <vt:lpstr>Components of a Spark deployment</vt:lpstr>
      <vt:lpstr>The Cluster manager  decides where a job will be executed </vt:lpstr>
      <vt:lpstr>Execution modes</vt:lpstr>
      <vt:lpstr>Cluster mode</vt:lpstr>
      <vt:lpstr>Client mode</vt:lpstr>
      <vt:lpstr>The Life Cycle of a Spark Application (Outside Spark)</vt:lpstr>
      <vt:lpstr>Client request</vt:lpstr>
      <vt:lpstr>Launch my code</vt:lpstr>
      <vt:lpstr>Execution</vt:lpstr>
      <vt:lpstr>Completion</vt:lpstr>
      <vt:lpstr>When using python...</vt:lpstr>
      <vt:lpstr>The Life Cycle of a Spark Application (Inside Spark)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181</cp:revision>
  <dcterms:created xsi:type="dcterms:W3CDTF">2023-02-05T09:37:02Z</dcterms:created>
  <dcterms:modified xsi:type="dcterms:W3CDTF">2023-02-05T12:14:32Z</dcterms:modified>
</cp:coreProperties>
</file>