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372" r:id="rId2"/>
    <p:sldId id="275" r:id="rId3"/>
    <p:sldId id="386" r:id="rId4"/>
    <p:sldId id="405" r:id="rId5"/>
  </p:sldIdLst>
  <p:sldSz cx="12192000" cy="6858000"/>
  <p:notesSz cx="6888163" cy="100203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F8FF"/>
    <a:srgbClr val="007DFF"/>
    <a:srgbClr val="2D95EC"/>
    <a:srgbClr val="BF9000"/>
    <a:srgbClr val="FFC000"/>
    <a:srgbClr val="000080"/>
    <a:srgbClr val="27643D"/>
    <a:srgbClr val="3B8A6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49" autoAdjust="0"/>
    <p:restoredTop sz="87869" autoAdjust="0"/>
  </p:normalViewPr>
  <p:slideViewPr>
    <p:cSldViewPr snapToGrid="0">
      <p:cViewPr>
        <p:scale>
          <a:sx n="125" d="100"/>
          <a:sy n="125" d="100"/>
        </p:scale>
        <p:origin x="19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03293" y="0"/>
            <a:ext cx="2984871" cy="502755"/>
          </a:xfrm>
          <a:prstGeom prst="rect">
            <a:avLst/>
          </a:prstGeom>
        </p:spPr>
        <p:txBody>
          <a:bodyPr vert="horz" lIns="96611" tIns="48307" rIns="96611" bIns="48307" rtlCol="1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2755"/>
          </a:xfrm>
          <a:prstGeom prst="rect">
            <a:avLst/>
          </a:prstGeom>
        </p:spPr>
        <p:txBody>
          <a:bodyPr vert="horz" lIns="96611" tIns="48307" rIns="96611" bIns="48307" rtlCol="1"/>
          <a:lstStyle>
            <a:lvl1pPr algn="l">
              <a:defRPr sz="1300"/>
            </a:lvl1pPr>
          </a:lstStyle>
          <a:p>
            <a:fld id="{BEF43D1D-49F4-42FA-A59F-5544D4D967E3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1" tIns="48307" rIns="96611" bIns="48307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1" tIns="48307" rIns="96611" bIns="48307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03293" y="9517548"/>
            <a:ext cx="2984871" cy="502754"/>
          </a:xfrm>
          <a:prstGeom prst="rect">
            <a:avLst/>
          </a:prstGeom>
        </p:spPr>
        <p:txBody>
          <a:bodyPr vert="horz" lIns="96611" tIns="48307" rIns="96611" bIns="48307" rtlCol="1" anchor="b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5" y="9517548"/>
            <a:ext cx="2984871" cy="502754"/>
          </a:xfrm>
          <a:prstGeom prst="rect">
            <a:avLst/>
          </a:prstGeom>
        </p:spPr>
        <p:txBody>
          <a:bodyPr vert="horz" lIns="96611" tIns="48307" rIns="96611" bIns="48307" rtlCol="1" anchor="b"/>
          <a:lstStyle>
            <a:lvl1pPr algn="l">
              <a:defRPr sz="1300"/>
            </a:lvl1pPr>
          </a:lstStyle>
          <a:p>
            <a:fld id="{986FC748-69CB-47F7-B244-69F529BE642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408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05B6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FC748-69CB-47F7-B244-69F529BE6424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62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FC748-69CB-47F7-B244-69F529BE642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498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FC748-69CB-47F7-B244-69F529BE642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334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7E8044-45CF-4C79-B98D-490C2B6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B67C6A-7030-4694-BE94-436F3C27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4D60EF-A479-4356-8C65-DAAB6420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02B81D-0402-4ED9-8209-18FA621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A812A7-0DAC-458C-AC24-79B23370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0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F6D110-D678-46CE-86BA-5C5E56C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97A672C-10E8-46D6-B8F5-5B3EC155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30F2C2-B694-4D24-A5EF-E84B4D44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10634D-3C6F-4C57-9ADA-D6064DE1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F693E6-05B9-40F2-9B30-C26B1528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964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7B6E43F-33D9-4C86-B2FD-B6982F311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7021C47-FD1F-4DF9-BD5D-BCE14D641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741D68-0CDA-42A2-8062-87C7FE7B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043CFE-1C1D-4CF0-93DA-3619D6D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3C7820-5B52-42A5-95F9-39B99461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02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370E0E-5CCA-4320-852E-CB83F297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AA0DF4-C257-4E95-947E-CD875AAF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B9427B-5738-47EE-BFAD-ABDF431C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5B52E5-F5F2-4849-B9B7-6142D802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0047BB-C3AD-4F73-86E6-B5A8DE27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490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F359C8-EA7E-4FF4-97BB-0C522A42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273AF7-CCEE-46B7-B011-0EFC912B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353BFB-0C24-42F3-99A0-06795601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AA8A7B-F416-488D-ADE7-5A10D8BC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70556D-FFF8-4BBC-870F-AFE0B4AB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47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384045-B433-4CF1-B2AC-922531E3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22ECE2-8078-4CB7-AF88-08A69BB5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F98734A-4ABC-4B9C-910E-F0B78BC4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AEBAB6-D3A5-42E2-BC20-711864BE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CFF8174-7793-4A94-9ADD-49A0906D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AFF061-652A-4BD8-8A67-F521D680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052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127CE9-ED3E-4495-95A1-63C64A5A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3DB5F9-EDF8-411A-8BDB-80385512A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5623DB-7DC8-4C46-80A1-0BEA98707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3997702-5A3F-46EB-A2C5-602B0916E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18F7D3D-33C9-4397-9566-46FB1F5B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67FC6FE-0A1F-4E1D-96CD-F15301CC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5BAD26B-CFD4-467D-8E2A-2DD0C0C1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A9CAEE2-4AAD-4C7E-A8A5-46016F8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203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B0F67-2408-4134-AED7-E3EA3FDE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43A5BAA-C427-4EC8-85BE-5372367B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640DD-BFBF-4704-BEF9-DC155F87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42FC225-7CE6-4852-8418-B63B271B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966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80E3555-0D1D-4E00-8DEC-C3D04576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6EAF5A4-33C2-4E5E-A3D7-5892404D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760B947-6CFA-4032-8DCC-9D3FBD44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2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0A7BAB-3475-4E5C-A255-F89278A0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6D44AA-1252-408C-A509-3E8F7D91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2885A6-3DBF-4884-B74F-8E804A34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86324E2-1252-475B-8400-F48FBEF3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1069D0-6265-4EAD-B423-88C036ED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7E1B13-6148-4DBD-B8A0-264F9289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349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8DDA17-5FF2-4E97-B8D5-40333AE0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71D7ADF-3C57-44D3-8C0E-1D082D522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517BFE2-182D-4406-A9C6-C876B410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DB55B6-D2C2-4AA8-9621-5A142A01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EBAAEA4-2BE0-40E0-84A4-74723F53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73D761-9C4D-4E26-AA50-F087BB7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093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0A11DEE-6DC5-46CF-86D2-C8CEA551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44F9D8-6268-4CFD-9AEC-E58CC90C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1121B7-64FA-483B-B0A1-B92C58FED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BF71-1A49-4BF6-A113-82E671CE8A9C}" type="datetimeFigureOut">
              <a:rPr lang="he-IL" smtClean="0"/>
              <a:t>י"ב/סיון/תשפ"ב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2CC8EA-B74C-44FE-B2D7-CDAED31AD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CBB191-0697-4243-A6A3-AC072B3A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F809-D76C-4A65-9D63-54DFBEB4B8C7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333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6 Things You Probably Didn't Know About Deepfakes - Capacity">
            <a:extLst>
              <a:ext uri="{FF2B5EF4-FFF2-40B4-BE49-F238E27FC236}">
                <a16:creationId xmlns:a16="http://schemas.microsoft.com/office/drawing/2014/main" id="{FE01026D-44F3-8CC5-A539-91C22415E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56"/>
          <a:stretch/>
        </p:blipFill>
        <p:spPr bwMode="auto">
          <a:xfrm>
            <a:off x="5074982" y="0"/>
            <a:ext cx="71170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6803400-60CE-45B1-BB10-6646FBC5BFF1}"/>
              </a:ext>
            </a:extLst>
          </p:cNvPr>
          <p:cNvSpPr/>
          <p:nvPr/>
        </p:nvSpPr>
        <p:spPr>
          <a:xfrm>
            <a:off x="5074982" y="0"/>
            <a:ext cx="4853631" cy="6858000"/>
          </a:xfrm>
          <a:prstGeom prst="rect">
            <a:avLst/>
          </a:prstGeom>
          <a:gradFill>
            <a:gsLst>
              <a:gs pos="89733">
                <a:srgbClr val="FEFFFF">
                  <a:alpha val="94000"/>
                </a:srgbClr>
              </a:gs>
              <a:gs pos="75200">
                <a:srgbClr val="FDFEFF">
                  <a:alpha val="88000"/>
                </a:srgbClr>
              </a:gs>
              <a:gs pos="50000">
                <a:srgbClr val="FBFCFE">
                  <a:alpha val="73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9" name="Picture 6" descr="Prof. Yuval Elovici – Cyber @ Ben-Gurion University">
            <a:extLst>
              <a:ext uri="{FF2B5EF4-FFF2-40B4-BE49-F238E27FC236}">
                <a16:creationId xmlns:a16="http://schemas.microsoft.com/office/drawing/2014/main" id="{9A7701D1-750D-45D1-8FC0-4E2E11022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0"/>
          <a:stretch/>
        </p:blipFill>
        <p:spPr bwMode="auto">
          <a:xfrm>
            <a:off x="82973" y="87551"/>
            <a:ext cx="933027" cy="474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B2DBAB3-2613-4976-9019-4E9C4F705476}"/>
              </a:ext>
            </a:extLst>
          </p:cNvPr>
          <p:cNvSpPr txBox="1"/>
          <p:nvPr/>
        </p:nvSpPr>
        <p:spPr>
          <a:xfrm>
            <a:off x="445035" y="5074946"/>
            <a:ext cx="711701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Evaluating the robustness of real time deepfakes by implementing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avatarify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examining edge cases on it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00A00BD-542E-459C-A8BA-B6A572FB92F8}"/>
              </a:ext>
            </a:extLst>
          </p:cNvPr>
          <p:cNvSpPr txBox="1"/>
          <p:nvPr/>
        </p:nvSpPr>
        <p:spPr>
          <a:xfrm>
            <a:off x="445036" y="4203085"/>
            <a:ext cx="11161003" cy="92333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1" anchor="b">
            <a:spAutoFit/>
          </a:bodyPr>
          <a:lstStyle/>
          <a:p>
            <a:pPr algn="l" rtl="0"/>
            <a:r>
              <a:rPr lang="en-US" sz="5400" dirty="0">
                <a:latin typeface="Franklin Gothic Demi Cond" panose="020B0706030402020204" pitchFamily="34" charset="0"/>
              </a:rPr>
              <a:t>Robustness of Real Time deepfakes</a:t>
            </a:r>
          </a:p>
        </p:txBody>
      </p:sp>
      <p:pic>
        <p:nvPicPr>
          <p:cNvPr id="13" name="Picture 6" descr="Prof. Yuval Elovici – Cyber @ Ben-Gurion University">
            <a:extLst>
              <a:ext uri="{FF2B5EF4-FFF2-40B4-BE49-F238E27FC236}">
                <a16:creationId xmlns:a16="http://schemas.microsoft.com/office/drawing/2014/main" id="{4EAA6B78-2F74-4DDE-BFD5-45AADEB55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-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0"/>
          <a:stretch/>
        </p:blipFill>
        <p:spPr bwMode="auto">
          <a:xfrm>
            <a:off x="1015999" y="87551"/>
            <a:ext cx="1528163" cy="474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of. Yuval Elovici – Cyber @ Ben-Gurion University">
            <a:extLst>
              <a:ext uri="{FF2B5EF4-FFF2-40B4-BE49-F238E27FC236}">
                <a16:creationId xmlns:a16="http://schemas.microsoft.com/office/drawing/2014/main" id="{2181D6DF-6089-47E6-A696-B5742E799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0"/>
          <a:stretch/>
        </p:blipFill>
        <p:spPr bwMode="auto">
          <a:xfrm>
            <a:off x="82973" y="87551"/>
            <a:ext cx="933027" cy="474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rof. Yuval Elovici – Cyber @ Ben-Gurion University">
            <a:extLst>
              <a:ext uri="{FF2B5EF4-FFF2-40B4-BE49-F238E27FC236}">
                <a16:creationId xmlns:a16="http://schemas.microsoft.com/office/drawing/2014/main" id="{2F813B2D-FDF3-4C69-8D5E-89BBA00CB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0"/>
          <a:stretch/>
        </p:blipFill>
        <p:spPr bwMode="auto">
          <a:xfrm>
            <a:off x="1015999" y="87551"/>
            <a:ext cx="1528163" cy="474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92429CF-7359-2D4B-BC5D-578CB88DD6C7}"/>
              </a:ext>
            </a:extLst>
          </p:cNvPr>
          <p:cNvSpPr txBox="1"/>
          <p:nvPr/>
        </p:nvSpPr>
        <p:spPr>
          <a:xfrm>
            <a:off x="2918884" y="587579"/>
            <a:ext cx="6354229" cy="52322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latin typeface="Franklin Gothic Demi Cond" panose="020B0706030402020204" pitchFamily="34" charset="0"/>
              </a:rPr>
              <a:t>Deepfakes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76BC966-9344-6C4F-8104-A459C2DEA4B4}"/>
              </a:ext>
            </a:extLst>
          </p:cNvPr>
          <p:cNvSpPr txBox="1"/>
          <p:nvPr/>
        </p:nvSpPr>
        <p:spPr>
          <a:xfrm>
            <a:off x="549486" y="1302091"/>
            <a:ext cx="10807875" cy="27084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Deepfake is a general term that encompasses the use of deep learning algorithms in order to create synthetic media, in which one subject in an existing visual and/or audio content is usually replaced with another's likeness. While fraudulent content has been around for some time, recent advances in machine vision have posed a major threat to the trust and transparency of the media. Using powerful machine-learning and deep-learning techniques, deepfakes can now manipulate or generate visual and audio content that can be more easily misleading.</a:t>
            </a: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r>
              <a:rPr lang="en-US" dirty="0"/>
              <a:t>In recent years, deepfakes have garnered widespread attention for their uses in spreading fake news, committing financial fraud, creating pornographic materials, and many other disturbing uses. This has led to a significant need to identify and restrict their use</a:t>
            </a:r>
            <a:r>
              <a:rPr lang="en" dirty="0"/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032B206-ED1B-A48D-4CC3-BD3BFC9F6B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3" b="98096" l="10000" r="90000">
                        <a14:foregroundMark x1="41571" y1="12817" x2="56214" y2="9772"/>
                        <a14:foregroundMark x1="56214" y1="9772" x2="62071" y2="11675"/>
                        <a14:foregroundMark x1="62071" y1="11675" x2="62571" y2="13579"/>
                        <a14:foregroundMark x1="48714" y1="4949" x2="54643" y2="3173"/>
                        <a14:foregroundMark x1="54643" y1="3173" x2="55000" y2="3173"/>
                        <a14:foregroundMark x1="35071" y1="93655" x2="62929" y2="98096"/>
                      </a14:backgroundRemoval>
                    </a14:imgEffect>
                  </a14:imgLayer>
                </a14:imgProps>
              </a:ext>
            </a:extLst>
          </a:blip>
          <a:srcRect l="18862" r="15788"/>
          <a:stretch/>
        </p:blipFill>
        <p:spPr>
          <a:xfrm>
            <a:off x="7741920" y="3744028"/>
            <a:ext cx="3615440" cy="31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2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of. Yuval Elovici – Cyber @ Ben-Gurion University">
            <a:extLst>
              <a:ext uri="{FF2B5EF4-FFF2-40B4-BE49-F238E27FC236}">
                <a16:creationId xmlns:a16="http://schemas.microsoft.com/office/drawing/2014/main" id="{2181D6DF-6089-47E6-A696-B5742E799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0"/>
          <a:stretch/>
        </p:blipFill>
        <p:spPr bwMode="auto">
          <a:xfrm>
            <a:off x="82973" y="87551"/>
            <a:ext cx="933027" cy="474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rof. Yuval Elovici – Cyber @ Ben-Gurion University">
            <a:extLst>
              <a:ext uri="{FF2B5EF4-FFF2-40B4-BE49-F238E27FC236}">
                <a16:creationId xmlns:a16="http://schemas.microsoft.com/office/drawing/2014/main" id="{2F813B2D-FDF3-4C69-8D5E-89BBA00CB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0"/>
          <a:stretch/>
        </p:blipFill>
        <p:spPr bwMode="auto">
          <a:xfrm>
            <a:off x="1015999" y="87551"/>
            <a:ext cx="1528163" cy="474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DC32924C-76AE-4BD7-8DA2-786080DCD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3163" y="3089171"/>
            <a:ext cx="8245670" cy="3841123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DC1C8BC-774B-4F27-B8F0-8C55FC8C1703}"/>
              </a:ext>
            </a:extLst>
          </p:cNvPr>
          <p:cNvSpPr txBox="1"/>
          <p:nvPr/>
        </p:nvSpPr>
        <p:spPr>
          <a:xfrm>
            <a:off x="2918884" y="587579"/>
            <a:ext cx="6354229" cy="52322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latin typeface="Franklin Gothic Demi Cond" panose="020B0706030402020204" pitchFamily="34" charset="0"/>
              </a:rPr>
              <a:t>Deepfakes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E816480-9A15-4381-ABC2-69AEF1B8628C}"/>
              </a:ext>
            </a:extLst>
          </p:cNvPr>
          <p:cNvSpPr txBox="1"/>
          <p:nvPr/>
        </p:nvSpPr>
        <p:spPr>
          <a:xfrm>
            <a:off x="549486" y="1179686"/>
            <a:ext cx="10409445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victims are paired and initiate a Bluetooth connection</a:t>
            </a: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part of the pairing process, the victims negotiate on the entropy of the encryption key</a:t>
            </a: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attacker makes the victims negotiate an encryption key with 1 byte of entropy</a:t>
            </a: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attacker brute-forces the encryption key in real-time</a:t>
            </a: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attacker decrypts all victims’ messages and injects valid messages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C6A9D81-984C-4424-BB22-F3CDE0E2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rgbClr val="FFC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917" y1="84375" x2="47917" y2="84375"/>
                        <a14:foregroundMark x1="88542" y1="35417" x2="88542" y2="35417"/>
                        <a14:foregroundMark x1="48958" y1="16667" x2="48958" y2="16667"/>
                        <a14:foregroundMark x1="9375" y1="35417" x2="9375" y2="3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73" y="2915324"/>
            <a:ext cx="598068" cy="5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E8B093B5-607C-4AD1-8140-73A41621FD1A}"/>
                  </a:ext>
                </a:extLst>
              </p:cNvPr>
              <p:cNvSpPr txBox="1"/>
              <p:nvPr/>
            </p:nvSpPr>
            <p:spPr>
              <a:xfrm>
                <a:off x="4442458" y="5733305"/>
                <a:ext cx="3307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AES-CCM</a:t>
                </a: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E8B093B5-607C-4AD1-8140-73A41621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58" y="5733305"/>
                <a:ext cx="3307079" cy="369332"/>
              </a:xfrm>
              <a:prstGeom prst="rect">
                <a:avLst/>
              </a:prstGeom>
              <a:blipFill>
                <a:blip r:embed="rId9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 descr="Free Devil Emoji Icon of Flat style - Available in SVG, PNG, EPS, AI &amp;amp; Icon  fonts">
            <a:extLst>
              <a:ext uri="{FF2B5EF4-FFF2-40B4-BE49-F238E27FC236}">
                <a16:creationId xmlns:a16="http://schemas.microsoft.com/office/drawing/2014/main" id="{FFF889F5-26D5-0A7D-B362-9086AB6A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18" y="4898769"/>
            <a:ext cx="633962" cy="6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7FDD1B4C-8C12-65F0-C15B-FC827CDE5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rgbClr val="FFC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917" y1="84375" x2="47917" y2="84375"/>
                        <a14:foregroundMark x1="88542" y1="35417" x2="88542" y2="35417"/>
                        <a14:foregroundMark x1="48958" y1="16667" x2="48958" y2="16667"/>
                        <a14:foregroundMark x1="9375" y1="35417" x2="9375" y2="3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7" y="4431507"/>
            <a:ext cx="633962" cy="6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7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6 Things You Probably Didn't Know About Deepfakes - Capacity">
            <a:extLst>
              <a:ext uri="{FF2B5EF4-FFF2-40B4-BE49-F238E27FC236}">
                <a16:creationId xmlns:a16="http://schemas.microsoft.com/office/drawing/2014/main" id="{A06B5F53-AB66-EF15-C1FC-6DA82CF95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56" b="291"/>
          <a:stretch/>
        </p:blipFill>
        <p:spPr bwMode="auto">
          <a:xfrm>
            <a:off x="5074982" y="0"/>
            <a:ext cx="71170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00A00BD-542E-459C-A8BA-B6A572FB92F8}"/>
              </a:ext>
            </a:extLst>
          </p:cNvPr>
          <p:cNvSpPr txBox="1"/>
          <p:nvPr/>
        </p:nvSpPr>
        <p:spPr>
          <a:xfrm>
            <a:off x="3819014" y="2705725"/>
            <a:ext cx="4553972" cy="144655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ctr" rtl="0"/>
            <a:r>
              <a:rPr lang="en-US" sz="8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Thank You</a:t>
            </a:r>
            <a:endParaRPr lang="he-IL" sz="8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9" name="Picture 6" descr="Prof. Yuval Elovici – Cyber @ Ben-Gurion University">
            <a:extLst>
              <a:ext uri="{FF2B5EF4-FFF2-40B4-BE49-F238E27FC236}">
                <a16:creationId xmlns:a16="http://schemas.microsoft.com/office/drawing/2014/main" id="{9A7701D1-750D-45D1-8FC0-4E2E11022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0"/>
          <a:stretch/>
        </p:blipFill>
        <p:spPr bwMode="auto">
          <a:xfrm>
            <a:off x="82973" y="87551"/>
            <a:ext cx="933027" cy="474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rof. Yuval Elovici – Cyber @ Ben-Gurion University">
            <a:extLst>
              <a:ext uri="{FF2B5EF4-FFF2-40B4-BE49-F238E27FC236}">
                <a16:creationId xmlns:a16="http://schemas.microsoft.com/office/drawing/2014/main" id="{4EAA6B78-2F74-4DDE-BFD5-45AADEB55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0"/>
          <a:stretch/>
        </p:blipFill>
        <p:spPr bwMode="auto">
          <a:xfrm>
            <a:off x="1015999" y="87551"/>
            <a:ext cx="1528163" cy="474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B29C5AF5-AFE4-3389-E516-132F08A030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096"/>
          <a:stretch/>
        </p:blipFill>
        <p:spPr>
          <a:xfrm>
            <a:off x="4311232" y="0"/>
            <a:ext cx="3767655" cy="22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709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31072</TotalTime>
  <Words>228</Words>
  <Application>Microsoft Office PowerPoint</Application>
  <PresentationFormat>מסך רחב</PresentationFormat>
  <Paragraphs>21</Paragraphs>
  <Slides>4</Slides>
  <Notes>3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Franklin Gothic Demi Cond</vt:lpstr>
      <vt:lpstr>Open Sans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עמית קמה</dc:creator>
  <cp:lastModifiedBy>עמית קמה</cp:lastModifiedBy>
  <cp:revision>647</cp:revision>
  <cp:lastPrinted>2021-04-01T07:12:51Z</cp:lastPrinted>
  <dcterms:created xsi:type="dcterms:W3CDTF">2020-12-25T01:58:04Z</dcterms:created>
  <dcterms:modified xsi:type="dcterms:W3CDTF">2022-06-11T08:15:20Z</dcterms:modified>
</cp:coreProperties>
</file>