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sldIdLst>
    <p:sldId id="256" r:id="rId3"/>
    <p:sldId id="268" r:id="rId4"/>
    <p:sldId id="267" r:id="rId5"/>
    <p:sldId id="269" r:id="rId6"/>
    <p:sldId id="258" r:id="rId7"/>
    <p:sldId id="257" r:id="rId8"/>
    <p:sldId id="259" r:id="rId9"/>
    <p:sldId id="261" r:id="rId10"/>
    <p:sldId id="260" r:id="rId11"/>
    <p:sldId id="262" r:id="rId12"/>
    <p:sldId id="265" r:id="rId13"/>
    <p:sldId id="263" r:id="rId14"/>
    <p:sldId id="264"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7" d="100"/>
          <a:sy n="67" d="100"/>
        </p:scale>
        <p:origin x="24" y="8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F2D5A3F-AD1E-4740-9BDB-E06DC2ED970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90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91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889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12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3478619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28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D276AC-7B3B-4CFC-BA9C-46E118BF8F08}"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154399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D276AC-7B3B-4CFC-BA9C-46E118BF8F08}"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4183674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D276AC-7B3B-4CFC-BA9C-46E118BF8F08}"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3692717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D276AC-7B3B-4CFC-BA9C-46E118BF8F08}" type="datetimeFigureOut">
              <a:rPr lang="en-IN" smtClean="0"/>
              <a:t>26-11-2022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1319918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D276AC-7B3B-4CFC-BA9C-46E118BF8F08}" type="datetimeFigureOut">
              <a:rPr lang="en-IN" smtClean="0"/>
              <a:t>26-11-2022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2D5A3F-AD1E-4740-9BDB-E06DC2ED9709}" type="slidenum">
              <a:rPr lang="en-IN" smtClean="0"/>
              <a:t>‹#›</a:t>
            </a:fld>
            <a:endParaRPr lang="en-IN"/>
          </a:p>
        </p:txBody>
      </p:sp>
    </p:spTree>
    <p:extLst>
      <p:ext uri="{BB962C8B-B14F-4D97-AF65-F5344CB8AC3E}">
        <p14:creationId xmlns:p14="http://schemas.microsoft.com/office/powerpoint/2010/main" val="273007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862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D276AC-7B3B-4CFC-BA9C-46E118BF8F08}"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76393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3985790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192101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D276AC-7B3B-4CFC-BA9C-46E118BF8F08}"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D5A3F-AD1E-4740-9BDB-E06DC2ED970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8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D276AC-7B3B-4CFC-BA9C-46E118BF8F08}"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D5A3F-AD1E-4740-9BDB-E06DC2ED970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620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D276AC-7B3B-4CFC-BA9C-46E118BF8F08}"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D5A3F-AD1E-4740-9BDB-E06DC2ED970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06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D276AC-7B3B-4CFC-BA9C-46E118BF8F08}"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D5A3F-AD1E-4740-9BDB-E06DC2ED970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01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276AC-7B3B-4CFC-BA9C-46E118BF8F08}"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2D5A3F-AD1E-4740-9BDB-E06DC2ED9709}" type="slidenum">
              <a:rPr lang="en-IN" smtClean="0"/>
              <a:t>‹#›</a:t>
            </a:fld>
            <a:endParaRPr lang="en-IN"/>
          </a:p>
        </p:txBody>
      </p:sp>
    </p:spTree>
    <p:extLst>
      <p:ext uri="{BB962C8B-B14F-4D97-AF65-F5344CB8AC3E}">
        <p14:creationId xmlns:p14="http://schemas.microsoft.com/office/powerpoint/2010/main" val="75697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D276AC-7B3B-4CFC-BA9C-46E118BF8F08}"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D5A3F-AD1E-4740-9BDB-E06DC2ED970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80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D276AC-7B3B-4CFC-BA9C-46E118BF8F08}" type="datetimeFigureOut">
              <a:rPr lang="en-IN" smtClean="0"/>
              <a:t>26-11-2022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F2D5A3F-AD1E-4740-9BDB-E06DC2ED970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012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D276AC-7B3B-4CFC-BA9C-46E118BF8F08}" type="datetimeFigureOut">
              <a:rPr lang="en-IN" smtClean="0"/>
              <a:t>26-11-2022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F2D5A3F-AD1E-4740-9BDB-E06DC2ED970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90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D276AC-7B3B-4CFC-BA9C-46E118BF8F08}" type="datetimeFigureOut">
              <a:rPr lang="en-IN" smtClean="0"/>
              <a:t>26-11-2022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2D5A3F-AD1E-4740-9BDB-E06DC2ED970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019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7107-5D65-9856-8075-71954B0A4CB2}"/>
              </a:ext>
            </a:extLst>
          </p:cNvPr>
          <p:cNvSpPr>
            <a:spLocks noGrp="1"/>
          </p:cNvSpPr>
          <p:nvPr>
            <p:ph type="ctrTitle"/>
          </p:nvPr>
        </p:nvSpPr>
        <p:spPr>
          <a:xfrm>
            <a:off x="2970843" y="1117684"/>
            <a:ext cx="8637073" cy="2541431"/>
          </a:xfrm>
        </p:spPr>
        <p:txBody>
          <a:bodyPr/>
          <a:lstStyle/>
          <a:p>
            <a:r>
              <a:rPr lang="en-IN" dirty="0">
                <a:solidFill>
                  <a:schemeClr val="bg1"/>
                </a:solidFill>
              </a:rPr>
              <a:t>Problem Set 5 </a:t>
            </a:r>
            <a:r>
              <a:rPr lang="en-IN" sz="1400" dirty="0">
                <a:solidFill>
                  <a:schemeClr val="bg1"/>
                </a:solidFill>
              </a:rPr>
              <a:t>CIS508</a:t>
            </a:r>
            <a:endParaRPr lang="en-IN" dirty="0">
              <a:solidFill>
                <a:schemeClr val="bg1"/>
              </a:solidFill>
            </a:endParaRPr>
          </a:p>
        </p:txBody>
      </p:sp>
      <p:sp>
        <p:nvSpPr>
          <p:cNvPr id="3" name="Subtitle 2">
            <a:extLst>
              <a:ext uri="{FF2B5EF4-FFF2-40B4-BE49-F238E27FC236}">
                <a16:creationId xmlns:a16="http://schemas.microsoft.com/office/drawing/2014/main" id="{E4B5E7A0-D0F7-E902-9991-7D9224552567}"/>
              </a:ext>
            </a:extLst>
          </p:cNvPr>
          <p:cNvSpPr>
            <a:spLocks noGrp="1"/>
          </p:cNvSpPr>
          <p:nvPr>
            <p:ph type="subTitle" idx="1"/>
          </p:nvPr>
        </p:nvSpPr>
        <p:spPr>
          <a:xfrm>
            <a:off x="7174135" y="4762695"/>
            <a:ext cx="8637072" cy="977621"/>
          </a:xfrm>
        </p:spPr>
        <p:txBody>
          <a:bodyPr/>
          <a:lstStyle/>
          <a:p>
            <a:r>
              <a:rPr lang="en-IN" dirty="0"/>
              <a:t>By:</a:t>
            </a:r>
          </a:p>
          <a:p>
            <a:r>
              <a:rPr lang="en-IN" dirty="0"/>
              <a:t>Amit Kheterpal</a:t>
            </a:r>
          </a:p>
        </p:txBody>
      </p:sp>
      <p:pic>
        <p:nvPicPr>
          <p:cNvPr id="4" name="Picture 3">
            <a:extLst>
              <a:ext uri="{FF2B5EF4-FFF2-40B4-BE49-F238E27FC236}">
                <a16:creationId xmlns:a16="http://schemas.microsoft.com/office/drawing/2014/main" id="{6259473A-E18B-B7C3-8AE7-E0560691125D}"/>
              </a:ext>
            </a:extLst>
          </p:cNvPr>
          <p:cNvPicPr>
            <a:picLocks noChangeAspect="1"/>
          </p:cNvPicPr>
          <p:nvPr/>
        </p:nvPicPr>
        <p:blipFill>
          <a:blip r:embed="rId2"/>
          <a:stretch>
            <a:fillRect/>
          </a:stretch>
        </p:blipFill>
        <p:spPr>
          <a:xfrm>
            <a:off x="167853" y="0"/>
            <a:ext cx="3514262" cy="1248657"/>
          </a:xfrm>
          <a:prstGeom prst="rect">
            <a:avLst/>
          </a:prstGeom>
        </p:spPr>
      </p:pic>
    </p:spTree>
    <p:extLst>
      <p:ext uri="{BB962C8B-B14F-4D97-AF65-F5344CB8AC3E}">
        <p14:creationId xmlns:p14="http://schemas.microsoft.com/office/powerpoint/2010/main" val="11328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30ED1-C002-908F-4AD9-EB65EEE60661}"/>
              </a:ext>
            </a:extLst>
          </p:cNvPr>
          <p:cNvSpPr txBox="1"/>
          <p:nvPr/>
        </p:nvSpPr>
        <p:spPr>
          <a:xfrm>
            <a:off x="856891" y="327804"/>
            <a:ext cx="4796286" cy="369332"/>
          </a:xfrm>
          <a:prstGeom prst="rect">
            <a:avLst/>
          </a:prstGeom>
          <a:noFill/>
        </p:spPr>
        <p:txBody>
          <a:bodyPr wrap="square" rtlCol="0">
            <a:spAutoFit/>
          </a:bodyPr>
          <a:lstStyle/>
          <a:p>
            <a:r>
              <a:rPr lang="en-IN" dirty="0"/>
              <a:t>Example of a Transformer:</a:t>
            </a:r>
          </a:p>
        </p:txBody>
      </p:sp>
      <p:pic>
        <p:nvPicPr>
          <p:cNvPr id="6" name="Picture 5">
            <a:extLst>
              <a:ext uri="{FF2B5EF4-FFF2-40B4-BE49-F238E27FC236}">
                <a16:creationId xmlns:a16="http://schemas.microsoft.com/office/drawing/2014/main" id="{BBFE7265-AEEC-FE05-08DF-3ECBFECD45C5}"/>
              </a:ext>
            </a:extLst>
          </p:cNvPr>
          <p:cNvPicPr>
            <a:picLocks noChangeAspect="1"/>
          </p:cNvPicPr>
          <p:nvPr/>
        </p:nvPicPr>
        <p:blipFill>
          <a:blip r:embed="rId2"/>
          <a:stretch>
            <a:fillRect/>
          </a:stretch>
        </p:blipFill>
        <p:spPr>
          <a:xfrm>
            <a:off x="661358" y="822817"/>
            <a:ext cx="11237343" cy="3797633"/>
          </a:xfrm>
          <a:prstGeom prst="rect">
            <a:avLst/>
          </a:prstGeom>
        </p:spPr>
      </p:pic>
      <p:sp>
        <p:nvSpPr>
          <p:cNvPr id="7" name="TextBox 6">
            <a:extLst>
              <a:ext uri="{FF2B5EF4-FFF2-40B4-BE49-F238E27FC236}">
                <a16:creationId xmlns:a16="http://schemas.microsoft.com/office/drawing/2014/main" id="{993E7F7B-6D05-1E08-A60B-0E542FC956E8}"/>
              </a:ext>
            </a:extLst>
          </p:cNvPr>
          <p:cNvSpPr txBox="1"/>
          <p:nvPr/>
        </p:nvSpPr>
        <p:spPr>
          <a:xfrm>
            <a:off x="609599" y="5894717"/>
            <a:ext cx="10610491" cy="369332"/>
          </a:xfrm>
          <a:prstGeom prst="rect">
            <a:avLst/>
          </a:prstGeom>
          <a:noFill/>
        </p:spPr>
        <p:txBody>
          <a:bodyPr wrap="square" rtlCol="0">
            <a:spAutoFit/>
          </a:bodyPr>
          <a:lstStyle/>
          <a:p>
            <a:r>
              <a:rPr lang="en-IN" b="1" dirty="0"/>
              <a:t>Source</a:t>
            </a:r>
            <a:r>
              <a:rPr lang="en-IN" dirty="0"/>
              <a:t>: https://scikit-learn.org/stable/modules/generated/sklearn.preprocessing.PolynomialFeatures.html</a:t>
            </a:r>
          </a:p>
        </p:txBody>
      </p:sp>
    </p:spTree>
    <p:extLst>
      <p:ext uri="{BB962C8B-B14F-4D97-AF65-F5344CB8AC3E}">
        <p14:creationId xmlns:p14="http://schemas.microsoft.com/office/powerpoint/2010/main" val="317518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CB233C-C8C9-570B-913E-E4DC8B172522}"/>
              </a:ext>
            </a:extLst>
          </p:cNvPr>
          <p:cNvPicPr>
            <a:picLocks noChangeAspect="1"/>
          </p:cNvPicPr>
          <p:nvPr/>
        </p:nvPicPr>
        <p:blipFill>
          <a:blip r:embed="rId2"/>
          <a:stretch>
            <a:fillRect/>
          </a:stretch>
        </p:blipFill>
        <p:spPr>
          <a:xfrm>
            <a:off x="5634068" y="1510903"/>
            <a:ext cx="6087261" cy="3836194"/>
          </a:xfrm>
          <a:prstGeom prst="rect">
            <a:avLst/>
          </a:prstGeom>
        </p:spPr>
      </p:pic>
      <p:sp>
        <p:nvSpPr>
          <p:cNvPr id="6" name="TextBox 5">
            <a:extLst>
              <a:ext uri="{FF2B5EF4-FFF2-40B4-BE49-F238E27FC236}">
                <a16:creationId xmlns:a16="http://schemas.microsoft.com/office/drawing/2014/main" id="{8B60AFD9-7A10-7F40-8D29-F20F7A8D5FD9}"/>
              </a:ext>
            </a:extLst>
          </p:cNvPr>
          <p:cNvSpPr txBox="1"/>
          <p:nvPr/>
        </p:nvSpPr>
        <p:spPr>
          <a:xfrm>
            <a:off x="671513" y="514350"/>
            <a:ext cx="4822031" cy="5447645"/>
          </a:xfrm>
          <a:prstGeom prst="rect">
            <a:avLst/>
          </a:prstGeom>
          <a:noFill/>
        </p:spPr>
        <p:txBody>
          <a:bodyPr wrap="square" rtlCol="0">
            <a:spAutoFit/>
          </a:bodyPr>
          <a:lstStyle/>
          <a:p>
            <a:r>
              <a:rPr lang="en-IN" sz="2400" dirty="0"/>
              <a:t>Suppose we have a </a:t>
            </a:r>
            <a:r>
              <a:rPr lang="en-IN" sz="2400" b="1" dirty="0"/>
              <a:t>dataset</a:t>
            </a:r>
            <a:r>
              <a:rPr lang="en-IN" sz="2400" dirty="0"/>
              <a:t> that looks like this.</a:t>
            </a:r>
          </a:p>
          <a:p>
            <a:endParaRPr lang="en-IN" sz="2400" dirty="0"/>
          </a:p>
          <a:p>
            <a:r>
              <a:rPr lang="en-IN" sz="2400" dirty="0"/>
              <a:t>On the X axis we have a feature and on the Y axis we have our target variable which is the response.</a:t>
            </a:r>
          </a:p>
          <a:p>
            <a:endParaRPr lang="en-IN" dirty="0"/>
          </a:p>
          <a:p>
            <a:endParaRPr lang="en-IN" dirty="0"/>
          </a:p>
          <a:p>
            <a:endParaRPr lang="en-IN" dirty="0"/>
          </a:p>
          <a:p>
            <a:endParaRPr lang="en-IN" dirty="0"/>
          </a:p>
          <a:p>
            <a:r>
              <a:rPr lang="en-IN" sz="3200" b="1" dirty="0">
                <a:solidFill>
                  <a:srgbClr val="FF0000"/>
                </a:solidFill>
              </a:rPr>
              <a:t>What will happen if we decided to fit a linear model for this dataset?</a:t>
            </a:r>
          </a:p>
          <a:p>
            <a:endParaRPr lang="en-IN" dirty="0"/>
          </a:p>
          <a:p>
            <a:endParaRPr lang="en-IN" dirty="0"/>
          </a:p>
        </p:txBody>
      </p:sp>
    </p:spTree>
    <p:extLst>
      <p:ext uri="{BB962C8B-B14F-4D97-AF65-F5344CB8AC3E}">
        <p14:creationId xmlns:p14="http://schemas.microsoft.com/office/powerpoint/2010/main" val="351325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981E5-7099-AB04-9114-D2ED2CF2B7A1}"/>
              </a:ext>
            </a:extLst>
          </p:cNvPr>
          <p:cNvPicPr>
            <a:picLocks noChangeAspect="1"/>
          </p:cNvPicPr>
          <p:nvPr/>
        </p:nvPicPr>
        <p:blipFill rotWithShape="1">
          <a:blip r:embed="rId2"/>
          <a:srcRect l="4802"/>
          <a:stretch/>
        </p:blipFill>
        <p:spPr>
          <a:xfrm>
            <a:off x="6165056" y="107156"/>
            <a:ext cx="5861467" cy="3744681"/>
          </a:xfrm>
          <a:prstGeom prst="rect">
            <a:avLst/>
          </a:prstGeom>
        </p:spPr>
      </p:pic>
      <p:pic>
        <p:nvPicPr>
          <p:cNvPr id="11" name="Picture 10">
            <a:extLst>
              <a:ext uri="{FF2B5EF4-FFF2-40B4-BE49-F238E27FC236}">
                <a16:creationId xmlns:a16="http://schemas.microsoft.com/office/drawing/2014/main" id="{F1534D8D-B329-3FE0-A82A-1EC801EAB06E}"/>
              </a:ext>
            </a:extLst>
          </p:cNvPr>
          <p:cNvPicPr>
            <a:picLocks noChangeAspect="1"/>
          </p:cNvPicPr>
          <p:nvPr/>
        </p:nvPicPr>
        <p:blipFill>
          <a:blip r:embed="rId3"/>
          <a:stretch>
            <a:fillRect/>
          </a:stretch>
        </p:blipFill>
        <p:spPr>
          <a:xfrm>
            <a:off x="6216826" y="4814887"/>
            <a:ext cx="5413199" cy="783520"/>
          </a:xfrm>
          <a:prstGeom prst="rect">
            <a:avLst/>
          </a:prstGeom>
        </p:spPr>
      </p:pic>
      <p:sp>
        <p:nvSpPr>
          <p:cNvPr id="12" name="TextBox 11">
            <a:extLst>
              <a:ext uri="{FF2B5EF4-FFF2-40B4-BE49-F238E27FC236}">
                <a16:creationId xmlns:a16="http://schemas.microsoft.com/office/drawing/2014/main" id="{3FB766F6-6C78-A19D-BD78-30D5C2C6051C}"/>
              </a:ext>
            </a:extLst>
          </p:cNvPr>
          <p:cNvSpPr txBox="1"/>
          <p:nvPr/>
        </p:nvSpPr>
        <p:spPr>
          <a:xfrm>
            <a:off x="821531" y="592932"/>
            <a:ext cx="4450557" cy="830997"/>
          </a:xfrm>
          <a:prstGeom prst="rect">
            <a:avLst/>
          </a:prstGeom>
          <a:noFill/>
        </p:spPr>
        <p:txBody>
          <a:bodyPr wrap="square" rtlCol="0">
            <a:spAutoFit/>
          </a:bodyPr>
          <a:lstStyle/>
          <a:p>
            <a:r>
              <a:rPr lang="en-IN" sz="2400" dirty="0"/>
              <a:t>We get a linear line with a negative slope </a:t>
            </a:r>
          </a:p>
        </p:txBody>
      </p:sp>
      <p:sp>
        <p:nvSpPr>
          <p:cNvPr id="13" name="TextBox 12">
            <a:extLst>
              <a:ext uri="{FF2B5EF4-FFF2-40B4-BE49-F238E27FC236}">
                <a16:creationId xmlns:a16="http://schemas.microsoft.com/office/drawing/2014/main" id="{F99152FE-8DF3-0C1C-B2ED-26320927A37C}"/>
              </a:ext>
            </a:extLst>
          </p:cNvPr>
          <p:cNvSpPr txBox="1"/>
          <p:nvPr/>
        </p:nvSpPr>
        <p:spPr>
          <a:xfrm>
            <a:off x="821531" y="1878322"/>
            <a:ext cx="3857625" cy="830997"/>
          </a:xfrm>
          <a:prstGeom prst="rect">
            <a:avLst/>
          </a:prstGeom>
          <a:noFill/>
        </p:spPr>
        <p:txBody>
          <a:bodyPr wrap="square" rtlCol="0">
            <a:spAutoFit/>
          </a:bodyPr>
          <a:lstStyle/>
          <a:p>
            <a:r>
              <a:rPr lang="en-IN" sz="4800" dirty="0">
                <a:solidFill>
                  <a:srgbClr val="FF0000"/>
                </a:solidFill>
              </a:rPr>
              <a:t>Y = AX + B</a:t>
            </a:r>
          </a:p>
        </p:txBody>
      </p:sp>
      <p:sp>
        <p:nvSpPr>
          <p:cNvPr id="14" name="TextBox 13">
            <a:extLst>
              <a:ext uri="{FF2B5EF4-FFF2-40B4-BE49-F238E27FC236}">
                <a16:creationId xmlns:a16="http://schemas.microsoft.com/office/drawing/2014/main" id="{3EECD224-1B1F-09A5-7485-D59AFC219187}"/>
              </a:ext>
            </a:extLst>
          </p:cNvPr>
          <p:cNvSpPr txBox="1"/>
          <p:nvPr/>
        </p:nvSpPr>
        <p:spPr>
          <a:xfrm>
            <a:off x="571500" y="3361708"/>
            <a:ext cx="4757738" cy="3046988"/>
          </a:xfrm>
          <a:prstGeom prst="rect">
            <a:avLst/>
          </a:prstGeom>
          <a:noFill/>
        </p:spPr>
        <p:txBody>
          <a:bodyPr wrap="square" rtlCol="0">
            <a:spAutoFit/>
          </a:bodyPr>
          <a:lstStyle/>
          <a:p>
            <a:r>
              <a:rPr lang="en-IN" sz="2400" dirty="0"/>
              <a:t>How does this line fits our data?</a:t>
            </a:r>
          </a:p>
          <a:p>
            <a:endParaRPr lang="en-IN" sz="2400" dirty="0"/>
          </a:p>
          <a:p>
            <a:r>
              <a:rPr lang="en-IN" sz="2400" dirty="0"/>
              <a:t>A simple linear model does not fits our data well. Either we can create a new feature with polynomial properties or we can use the Sklearn pipeline to do it for us</a:t>
            </a:r>
          </a:p>
          <a:p>
            <a:endParaRPr lang="en-IN" sz="2400" dirty="0"/>
          </a:p>
        </p:txBody>
      </p:sp>
    </p:spTree>
    <p:extLst>
      <p:ext uri="{BB962C8B-B14F-4D97-AF65-F5344CB8AC3E}">
        <p14:creationId xmlns:p14="http://schemas.microsoft.com/office/powerpoint/2010/main" val="375593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3147A2-585D-AFF3-CB20-1AF6AA2CE482}"/>
              </a:ext>
            </a:extLst>
          </p:cNvPr>
          <p:cNvPicPr>
            <a:picLocks noChangeAspect="1"/>
          </p:cNvPicPr>
          <p:nvPr/>
        </p:nvPicPr>
        <p:blipFill>
          <a:blip r:embed="rId2"/>
          <a:stretch>
            <a:fillRect/>
          </a:stretch>
        </p:blipFill>
        <p:spPr>
          <a:xfrm>
            <a:off x="751746" y="700088"/>
            <a:ext cx="5148993" cy="3634036"/>
          </a:xfrm>
          <a:prstGeom prst="rect">
            <a:avLst/>
          </a:prstGeom>
        </p:spPr>
      </p:pic>
      <p:pic>
        <p:nvPicPr>
          <p:cNvPr id="3" name="Picture 2">
            <a:extLst>
              <a:ext uri="{FF2B5EF4-FFF2-40B4-BE49-F238E27FC236}">
                <a16:creationId xmlns:a16="http://schemas.microsoft.com/office/drawing/2014/main" id="{606EDEA8-43BF-507F-2BD4-A8A2A6693B09}"/>
              </a:ext>
            </a:extLst>
          </p:cNvPr>
          <p:cNvPicPr>
            <a:picLocks noChangeAspect="1"/>
          </p:cNvPicPr>
          <p:nvPr/>
        </p:nvPicPr>
        <p:blipFill>
          <a:blip r:embed="rId3"/>
          <a:stretch>
            <a:fillRect/>
          </a:stretch>
        </p:blipFill>
        <p:spPr>
          <a:xfrm>
            <a:off x="1190214" y="5125642"/>
            <a:ext cx="10597383" cy="932258"/>
          </a:xfrm>
          <a:prstGeom prst="rect">
            <a:avLst/>
          </a:prstGeom>
        </p:spPr>
      </p:pic>
      <p:sp>
        <p:nvSpPr>
          <p:cNvPr id="4" name="TextBox 3">
            <a:extLst>
              <a:ext uri="{FF2B5EF4-FFF2-40B4-BE49-F238E27FC236}">
                <a16:creationId xmlns:a16="http://schemas.microsoft.com/office/drawing/2014/main" id="{56C2CDD9-B090-77EF-B185-18D250126E29}"/>
              </a:ext>
            </a:extLst>
          </p:cNvPr>
          <p:cNvSpPr txBox="1"/>
          <p:nvPr/>
        </p:nvSpPr>
        <p:spPr>
          <a:xfrm>
            <a:off x="6231730" y="595351"/>
            <a:ext cx="4776789" cy="1569660"/>
          </a:xfrm>
          <a:prstGeom prst="rect">
            <a:avLst/>
          </a:prstGeom>
          <a:noFill/>
        </p:spPr>
        <p:txBody>
          <a:bodyPr wrap="square" rtlCol="0">
            <a:spAutoFit/>
          </a:bodyPr>
          <a:lstStyle/>
          <a:p>
            <a:r>
              <a:rPr lang="en-IN" sz="2400" dirty="0"/>
              <a:t>We can add the polynomial Transformation using Sklearn Pipeline with Polynomial Features as a pre-processing function.</a:t>
            </a:r>
          </a:p>
        </p:txBody>
      </p:sp>
      <p:sp>
        <p:nvSpPr>
          <p:cNvPr id="5" name="TextBox 4">
            <a:extLst>
              <a:ext uri="{FF2B5EF4-FFF2-40B4-BE49-F238E27FC236}">
                <a16:creationId xmlns:a16="http://schemas.microsoft.com/office/drawing/2014/main" id="{9E66A631-2674-2A40-D9B9-067DBF4D62E1}"/>
              </a:ext>
            </a:extLst>
          </p:cNvPr>
          <p:cNvSpPr txBox="1"/>
          <p:nvPr/>
        </p:nvSpPr>
        <p:spPr>
          <a:xfrm>
            <a:off x="6291263" y="2249428"/>
            <a:ext cx="4171950" cy="1200329"/>
          </a:xfrm>
          <a:prstGeom prst="rect">
            <a:avLst/>
          </a:prstGeom>
          <a:noFill/>
        </p:spPr>
        <p:txBody>
          <a:bodyPr wrap="square" rtlCol="0">
            <a:spAutoFit/>
          </a:bodyPr>
          <a:lstStyle/>
          <a:p>
            <a:r>
              <a:rPr lang="en-IN" sz="2400" b="1" dirty="0">
                <a:solidFill>
                  <a:srgbClr val="FF0000"/>
                </a:solidFill>
              </a:rPr>
              <a:t>Now how do this data looks?</a:t>
            </a:r>
            <a:endParaRPr lang="en-IN" sz="2400" dirty="0"/>
          </a:p>
          <a:p>
            <a:r>
              <a:rPr lang="en-IN" sz="2400" dirty="0"/>
              <a:t>This curve definitely fits our data.</a:t>
            </a:r>
          </a:p>
        </p:txBody>
      </p:sp>
      <p:sp>
        <p:nvSpPr>
          <p:cNvPr id="6" name="TextBox 5">
            <a:extLst>
              <a:ext uri="{FF2B5EF4-FFF2-40B4-BE49-F238E27FC236}">
                <a16:creationId xmlns:a16="http://schemas.microsoft.com/office/drawing/2014/main" id="{F6331D58-EF3F-88F7-B919-2C8961803F7C}"/>
              </a:ext>
            </a:extLst>
          </p:cNvPr>
          <p:cNvSpPr txBox="1"/>
          <p:nvPr/>
        </p:nvSpPr>
        <p:spPr>
          <a:xfrm>
            <a:off x="6291263" y="3385273"/>
            <a:ext cx="5024437" cy="1200329"/>
          </a:xfrm>
          <a:prstGeom prst="rect">
            <a:avLst/>
          </a:prstGeom>
          <a:noFill/>
        </p:spPr>
        <p:txBody>
          <a:bodyPr wrap="square" rtlCol="0">
            <a:spAutoFit/>
          </a:bodyPr>
          <a:lstStyle/>
          <a:p>
            <a:r>
              <a:rPr lang="en-IN" sz="2400" dirty="0"/>
              <a:t>See how we have added a new second degree polynomial feature for our model.</a:t>
            </a:r>
          </a:p>
        </p:txBody>
      </p:sp>
      <p:sp>
        <p:nvSpPr>
          <p:cNvPr id="7" name="TextBox 6">
            <a:extLst>
              <a:ext uri="{FF2B5EF4-FFF2-40B4-BE49-F238E27FC236}">
                <a16:creationId xmlns:a16="http://schemas.microsoft.com/office/drawing/2014/main" id="{1C22E10E-7034-746C-E427-F63941FA4E4C}"/>
              </a:ext>
            </a:extLst>
          </p:cNvPr>
          <p:cNvSpPr txBox="1"/>
          <p:nvPr/>
        </p:nvSpPr>
        <p:spPr>
          <a:xfrm>
            <a:off x="6291263" y="4529168"/>
            <a:ext cx="5429250" cy="523220"/>
          </a:xfrm>
          <a:prstGeom prst="rect">
            <a:avLst/>
          </a:prstGeom>
          <a:noFill/>
        </p:spPr>
        <p:txBody>
          <a:bodyPr wrap="square" rtlCol="0">
            <a:spAutoFit/>
          </a:bodyPr>
          <a:lstStyle/>
          <a:p>
            <a:r>
              <a:rPr lang="en-IN" sz="2800" b="1" dirty="0">
                <a:solidFill>
                  <a:srgbClr val="FF0000"/>
                </a:solidFill>
              </a:rPr>
              <a:t>Y =  A + BX +CX^2</a:t>
            </a:r>
          </a:p>
        </p:txBody>
      </p:sp>
    </p:spTree>
    <p:extLst>
      <p:ext uri="{BB962C8B-B14F-4D97-AF65-F5344CB8AC3E}">
        <p14:creationId xmlns:p14="http://schemas.microsoft.com/office/powerpoint/2010/main" val="67942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20EEA-CEA2-D142-A111-F8E03C64A0FD}"/>
              </a:ext>
            </a:extLst>
          </p:cNvPr>
          <p:cNvSpPr txBox="1"/>
          <p:nvPr/>
        </p:nvSpPr>
        <p:spPr>
          <a:xfrm>
            <a:off x="514350" y="835819"/>
            <a:ext cx="7760266" cy="707886"/>
          </a:xfrm>
          <a:prstGeom prst="rect">
            <a:avLst/>
          </a:prstGeom>
          <a:noFill/>
        </p:spPr>
        <p:txBody>
          <a:bodyPr wrap="none" rtlCol="0">
            <a:spAutoFit/>
          </a:bodyPr>
          <a:lstStyle/>
          <a:p>
            <a:r>
              <a:rPr lang="en-IN" sz="4000" dirty="0">
                <a:solidFill>
                  <a:schemeClr val="accent1">
                    <a:lumMod val="50000"/>
                  </a:schemeClr>
                </a:solidFill>
                <a:latin typeface="Microsoft JhengHei" panose="020B0604030504040204" pitchFamily="34" charset="-120"/>
                <a:ea typeface="Microsoft JhengHei" panose="020B0604030504040204" pitchFamily="34" charset="-120"/>
              </a:rPr>
              <a:t>Advantages of </a:t>
            </a:r>
            <a:r>
              <a:rPr lang="en-IN" sz="4000" dirty="0" err="1">
                <a:solidFill>
                  <a:schemeClr val="accent1">
                    <a:lumMod val="50000"/>
                  </a:schemeClr>
                </a:solidFill>
                <a:latin typeface="Microsoft JhengHei" panose="020B0604030504040204" pitchFamily="34" charset="-120"/>
                <a:ea typeface="Microsoft JhengHei" panose="020B0604030504040204" pitchFamily="34" charset="-120"/>
              </a:rPr>
              <a:t>SKLearn</a:t>
            </a:r>
            <a:r>
              <a:rPr lang="en-IN" sz="4000" dirty="0">
                <a:solidFill>
                  <a:schemeClr val="accent1">
                    <a:lumMod val="50000"/>
                  </a:schemeClr>
                </a:solidFill>
                <a:latin typeface="Microsoft JhengHei" panose="020B0604030504040204" pitchFamily="34" charset="-120"/>
                <a:ea typeface="Microsoft JhengHei" panose="020B0604030504040204" pitchFamily="34" charset="-120"/>
              </a:rPr>
              <a:t> Pipeline</a:t>
            </a:r>
          </a:p>
        </p:txBody>
      </p:sp>
      <p:sp>
        <p:nvSpPr>
          <p:cNvPr id="3" name="TextBox 2">
            <a:extLst>
              <a:ext uri="{FF2B5EF4-FFF2-40B4-BE49-F238E27FC236}">
                <a16:creationId xmlns:a16="http://schemas.microsoft.com/office/drawing/2014/main" id="{C6666D60-F743-252E-E15E-1F052AF1BB73}"/>
              </a:ext>
            </a:extLst>
          </p:cNvPr>
          <p:cNvSpPr txBox="1"/>
          <p:nvPr/>
        </p:nvSpPr>
        <p:spPr>
          <a:xfrm>
            <a:off x="514350" y="1800224"/>
            <a:ext cx="11029950" cy="3539430"/>
          </a:xfrm>
          <a:prstGeom prst="rect">
            <a:avLst/>
          </a:prstGeom>
          <a:noFill/>
        </p:spPr>
        <p:txBody>
          <a:bodyPr wrap="square" rtlCol="0">
            <a:spAutoFit/>
          </a:bodyPr>
          <a:lstStyle/>
          <a:p>
            <a:r>
              <a:rPr lang="en-IN" sz="2800" dirty="0">
                <a:solidFill>
                  <a:schemeClr val="accent1">
                    <a:lumMod val="75000"/>
                  </a:schemeClr>
                </a:solidFill>
              </a:rPr>
              <a:t>Convenience:</a:t>
            </a:r>
          </a:p>
          <a:p>
            <a:pPr marL="285750" indent="-285750">
              <a:buFont typeface="Arial" panose="020B0604020202020204" pitchFamily="34" charset="0"/>
              <a:buChar char="•"/>
            </a:pPr>
            <a:r>
              <a:rPr lang="en-IN" sz="2400" dirty="0"/>
              <a:t> you only have to call </a:t>
            </a:r>
            <a:r>
              <a:rPr lang="en-IN" sz="2400" b="1" dirty="0"/>
              <a:t>fit and predict </a:t>
            </a:r>
            <a:r>
              <a:rPr lang="en-IN" sz="2400" dirty="0"/>
              <a:t>once on your data to fit a whole sequence of estimators.</a:t>
            </a:r>
          </a:p>
          <a:p>
            <a:pPr marL="285750" indent="-285750">
              <a:buFont typeface="Arial" panose="020B0604020202020204" pitchFamily="34" charset="0"/>
              <a:buChar char="•"/>
            </a:pPr>
            <a:r>
              <a:rPr lang="en-GB" sz="2400" dirty="0"/>
              <a:t>Machine learning functions like </a:t>
            </a:r>
            <a:r>
              <a:rPr lang="en-GB" sz="2400" b="1" dirty="0"/>
              <a:t>Grid search and cross-validation </a:t>
            </a:r>
            <a:r>
              <a:rPr lang="en-GB" sz="2400" dirty="0"/>
              <a:t>over all parameters of the pipeline's estimators can be carried out simultaneously.</a:t>
            </a:r>
          </a:p>
          <a:p>
            <a:r>
              <a:rPr lang="en-GB" sz="2800" dirty="0">
                <a:solidFill>
                  <a:schemeClr val="accent1">
                    <a:lumMod val="75000"/>
                  </a:schemeClr>
                </a:solidFill>
              </a:rPr>
              <a:t>Safety:</a:t>
            </a:r>
          </a:p>
          <a:p>
            <a:pPr marL="285750" indent="-285750">
              <a:buFont typeface="Arial" panose="020B0604020202020204" pitchFamily="34" charset="0"/>
              <a:buChar char="•"/>
            </a:pPr>
            <a:r>
              <a:rPr lang="en-GB" sz="2400" dirty="0"/>
              <a:t>By ensuring that the same samples are used to train the transformers and predictors, pipelines prevent statistics from your test data from leaking into the trained model during cross validation.</a:t>
            </a:r>
            <a:endParaRPr lang="en-IN" sz="2400" dirty="0"/>
          </a:p>
        </p:txBody>
      </p:sp>
    </p:spTree>
    <p:extLst>
      <p:ext uri="{BB962C8B-B14F-4D97-AF65-F5344CB8AC3E}">
        <p14:creationId xmlns:p14="http://schemas.microsoft.com/office/powerpoint/2010/main" val="115909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4AE78-464B-0F08-DF71-F4DAE1F117AB}"/>
              </a:ext>
            </a:extLst>
          </p:cNvPr>
          <p:cNvSpPr txBox="1"/>
          <p:nvPr/>
        </p:nvSpPr>
        <p:spPr>
          <a:xfrm>
            <a:off x="4686300" y="2914649"/>
            <a:ext cx="7650956" cy="923330"/>
          </a:xfrm>
          <a:prstGeom prst="rect">
            <a:avLst/>
          </a:prstGeom>
          <a:noFill/>
        </p:spPr>
        <p:txBody>
          <a:bodyPr wrap="square" rtlCol="0">
            <a:spAutoFit/>
          </a:bodyPr>
          <a:lstStyle/>
          <a:p>
            <a:r>
              <a:rPr lang="en-IN" sz="5400" b="1" dirty="0"/>
              <a:t>Thank You!</a:t>
            </a:r>
          </a:p>
        </p:txBody>
      </p:sp>
    </p:spTree>
    <p:extLst>
      <p:ext uri="{BB962C8B-B14F-4D97-AF65-F5344CB8AC3E}">
        <p14:creationId xmlns:p14="http://schemas.microsoft.com/office/powerpoint/2010/main" val="223764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B8A51-E61C-8304-3EED-E4020F92B865}"/>
              </a:ext>
            </a:extLst>
          </p:cNvPr>
          <p:cNvSpPr txBox="1"/>
          <p:nvPr/>
        </p:nvSpPr>
        <p:spPr>
          <a:xfrm>
            <a:off x="692944" y="414338"/>
            <a:ext cx="9901237" cy="646331"/>
          </a:xfrm>
          <a:prstGeom prst="rect">
            <a:avLst/>
          </a:prstGeom>
          <a:noFill/>
        </p:spPr>
        <p:txBody>
          <a:bodyPr wrap="square" rtlCol="0">
            <a:spAutoFit/>
          </a:bodyPr>
          <a:lstStyle/>
          <a:p>
            <a:r>
              <a:rPr lang="en-IN" sz="3600" b="1" dirty="0"/>
              <a:t>Business Problem and Motivation:</a:t>
            </a:r>
          </a:p>
        </p:txBody>
      </p:sp>
      <p:pic>
        <p:nvPicPr>
          <p:cNvPr id="1026" name="Picture 2" descr="EEG AND BRAINWAVES - BRIGHT BRAIN CENTRE - LONDON'S EEG, NEUROFEEDBACK AND  BRAIN STIMULATION CENTRE">
            <a:extLst>
              <a:ext uri="{FF2B5EF4-FFF2-40B4-BE49-F238E27FC236}">
                <a16:creationId xmlns:a16="http://schemas.microsoft.com/office/drawing/2014/main" id="{A45BA3B1-C9A3-10E3-4B08-7ECA09AA7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1693068"/>
            <a:ext cx="4107656"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9467FC-FFC6-D452-96C3-D04277AB2CB7}"/>
              </a:ext>
            </a:extLst>
          </p:cNvPr>
          <p:cNvSpPr txBox="1"/>
          <p:nvPr/>
        </p:nvSpPr>
        <p:spPr>
          <a:xfrm>
            <a:off x="750094" y="1350168"/>
            <a:ext cx="5664994" cy="5632311"/>
          </a:xfrm>
          <a:prstGeom prst="rect">
            <a:avLst/>
          </a:prstGeom>
          <a:noFill/>
        </p:spPr>
        <p:txBody>
          <a:bodyPr wrap="square" rtlCol="0">
            <a:spAutoFit/>
          </a:bodyPr>
          <a:lstStyle/>
          <a:p>
            <a:r>
              <a:rPr lang="en-IN" b="1" dirty="0"/>
              <a:t>Problem In question:</a:t>
            </a:r>
          </a:p>
          <a:p>
            <a:endParaRPr lang="en-IN" dirty="0"/>
          </a:p>
          <a:p>
            <a:r>
              <a:rPr lang="en-GB" dirty="0"/>
              <a:t>Using patient EEG images, we are attempting to determine whether there is a possibility of epileptic seizures. This will help the medical field identify people who are at risk for seizures simply by observing their brain activity, allowing doctors to plan a course of action in accordance with these people's medical histories.</a:t>
            </a:r>
          </a:p>
          <a:p>
            <a:endParaRPr lang="en-GB" dirty="0"/>
          </a:p>
          <a:p>
            <a:r>
              <a:rPr lang="en-GB" b="1" dirty="0"/>
              <a:t>Stakeholders:</a:t>
            </a:r>
          </a:p>
          <a:p>
            <a:pPr marL="285750" indent="-285750">
              <a:buFont typeface="Arial" panose="020B0604020202020204" pitchFamily="34" charset="0"/>
              <a:buChar char="•"/>
            </a:pPr>
            <a:r>
              <a:rPr lang="en-GB" dirty="0"/>
              <a:t>Medical industry professionals will undoubtedly be our stakeholders. They will be able to identify particular people who have a risk of epileptic seizures thanks to this model.</a:t>
            </a:r>
          </a:p>
          <a:p>
            <a:pPr marL="285750" indent="-285750">
              <a:buFont typeface="Arial" panose="020B0604020202020204" pitchFamily="34" charset="0"/>
              <a:buChar char="•"/>
            </a:pPr>
            <a:r>
              <a:rPr lang="en-GB" dirty="0"/>
              <a:t>Given that any EEG reading requires close attention and that there is a high likelihood of human error, applying machine learning will decrease that error and help hospitals avoid potentially facing legal action.</a:t>
            </a:r>
          </a:p>
          <a:p>
            <a:endParaRPr lang="en-GB" b="1" dirty="0"/>
          </a:p>
          <a:p>
            <a:endParaRPr lang="en-IN" dirty="0"/>
          </a:p>
        </p:txBody>
      </p:sp>
    </p:spTree>
    <p:extLst>
      <p:ext uri="{BB962C8B-B14F-4D97-AF65-F5344CB8AC3E}">
        <p14:creationId xmlns:p14="http://schemas.microsoft.com/office/powerpoint/2010/main" val="349283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64D76F-4877-1D76-40A4-8F7AEEED3B34}"/>
              </a:ext>
            </a:extLst>
          </p:cNvPr>
          <p:cNvPicPr>
            <a:picLocks noChangeAspect="1"/>
          </p:cNvPicPr>
          <p:nvPr/>
        </p:nvPicPr>
        <p:blipFill>
          <a:blip r:embed="rId2"/>
          <a:stretch>
            <a:fillRect/>
          </a:stretch>
        </p:blipFill>
        <p:spPr>
          <a:xfrm>
            <a:off x="1264444" y="2990850"/>
            <a:ext cx="10258425" cy="876299"/>
          </a:xfrm>
          <a:prstGeom prst="rect">
            <a:avLst/>
          </a:prstGeom>
        </p:spPr>
      </p:pic>
      <p:sp>
        <p:nvSpPr>
          <p:cNvPr id="3" name="TextBox 2">
            <a:extLst>
              <a:ext uri="{FF2B5EF4-FFF2-40B4-BE49-F238E27FC236}">
                <a16:creationId xmlns:a16="http://schemas.microsoft.com/office/drawing/2014/main" id="{1C8D72CE-6B17-F3CA-F13D-AADAA4D2326C}"/>
              </a:ext>
            </a:extLst>
          </p:cNvPr>
          <p:cNvSpPr txBox="1"/>
          <p:nvPr/>
        </p:nvSpPr>
        <p:spPr>
          <a:xfrm>
            <a:off x="654845" y="-29228"/>
            <a:ext cx="8651081" cy="707886"/>
          </a:xfrm>
          <a:prstGeom prst="rect">
            <a:avLst/>
          </a:prstGeom>
          <a:noFill/>
        </p:spPr>
        <p:txBody>
          <a:bodyPr wrap="square" rtlCol="0">
            <a:spAutoFit/>
          </a:bodyPr>
          <a:lstStyle/>
          <a:p>
            <a:r>
              <a:rPr lang="en-IN" sz="4000" b="1" dirty="0"/>
              <a:t>Workflow</a:t>
            </a:r>
          </a:p>
        </p:txBody>
      </p:sp>
      <p:sp>
        <p:nvSpPr>
          <p:cNvPr id="5" name="Speech Bubble: Rectangle with Corners Rounded 4">
            <a:extLst>
              <a:ext uri="{FF2B5EF4-FFF2-40B4-BE49-F238E27FC236}">
                <a16:creationId xmlns:a16="http://schemas.microsoft.com/office/drawing/2014/main" id="{994C56BF-A0F3-99DF-E5D0-EE149B7BA814}"/>
              </a:ext>
            </a:extLst>
          </p:cNvPr>
          <p:cNvSpPr/>
          <p:nvPr/>
        </p:nvSpPr>
        <p:spPr>
          <a:xfrm>
            <a:off x="1103711" y="678658"/>
            <a:ext cx="2093117" cy="207883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Each of the 500 observations in the input data lasts for 23 </a:t>
            </a:r>
            <a:r>
              <a:rPr lang="en-GB" sz="1200" dirty="0" err="1"/>
              <a:t>seconds.We</a:t>
            </a:r>
            <a:r>
              <a:rPr lang="en-GB" sz="1200" dirty="0"/>
              <a:t> have 11500 observations as a result of stacking each observation for a separate second. Furthermore, every second is divided into 179 values or features.</a:t>
            </a:r>
            <a:endParaRPr lang="en-IN" sz="1200" dirty="0"/>
          </a:p>
        </p:txBody>
      </p:sp>
      <p:sp>
        <p:nvSpPr>
          <p:cNvPr id="6" name="Speech Bubble: Rectangle with Corners Rounded 5">
            <a:extLst>
              <a:ext uri="{FF2B5EF4-FFF2-40B4-BE49-F238E27FC236}">
                <a16:creationId xmlns:a16="http://schemas.microsoft.com/office/drawing/2014/main" id="{0215687B-518E-B792-16B1-603D13881C82}"/>
              </a:ext>
            </a:extLst>
          </p:cNvPr>
          <p:cNvSpPr/>
          <p:nvPr/>
        </p:nvSpPr>
        <p:spPr>
          <a:xfrm rot="10800000">
            <a:off x="1814514" y="4087830"/>
            <a:ext cx="2393155" cy="191065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991C4351-C577-42DE-FB87-4DFA06EAF501}"/>
              </a:ext>
            </a:extLst>
          </p:cNvPr>
          <p:cNvSpPr txBox="1"/>
          <p:nvPr/>
        </p:nvSpPr>
        <p:spPr>
          <a:xfrm>
            <a:off x="1846660" y="4217999"/>
            <a:ext cx="2471738" cy="1569660"/>
          </a:xfrm>
          <a:prstGeom prst="rect">
            <a:avLst/>
          </a:prstGeom>
          <a:noFill/>
        </p:spPr>
        <p:txBody>
          <a:bodyPr wrap="square" rtlCol="0">
            <a:spAutoFit/>
          </a:bodyPr>
          <a:lstStyle/>
          <a:p>
            <a:r>
              <a:rPr lang="en-GB" sz="1200" dirty="0">
                <a:solidFill>
                  <a:schemeClr val="bg1"/>
                </a:solidFill>
              </a:rPr>
              <a:t>All outliers are eliminated from the data during cleaning. Finding the elliptical seizures is the goal. Therefore, our target variable has been binarized. The data is normalized using a min-max scalar</a:t>
            </a:r>
          </a:p>
          <a:p>
            <a:r>
              <a:rPr lang="en-GB" sz="1200" dirty="0">
                <a:solidFill>
                  <a:schemeClr val="bg1"/>
                </a:solidFill>
              </a:rPr>
              <a:t>Observations:</a:t>
            </a:r>
          </a:p>
          <a:p>
            <a:r>
              <a:rPr lang="en-GB" sz="1200" dirty="0">
                <a:solidFill>
                  <a:schemeClr val="bg1"/>
                </a:solidFill>
              </a:rPr>
              <a:t>No anomalies were found.</a:t>
            </a:r>
            <a:endParaRPr lang="en-IN" sz="1200" dirty="0">
              <a:solidFill>
                <a:schemeClr val="bg1"/>
              </a:solidFill>
            </a:endParaRPr>
          </a:p>
        </p:txBody>
      </p:sp>
      <p:sp>
        <p:nvSpPr>
          <p:cNvPr id="8" name="Speech Bubble: Rectangle with Corners Rounded 7">
            <a:extLst>
              <a:ext uri="{FF2B5EF4-FFF2-40B4-BE49-F238E27FC236}">
                <a16:creationId xmlns:a16="http://schemas.microsoft.com/office/drawing/2014/main" id="{142159F4-97A7-05EE-9CB4-B8B2AA89154C}"/>
              </a:ext>
            </a:extLst>
          </p:cNvPr>
          <p:cNvSpPr/>
          <p:nvPr/>
        </p:nvSpPr>
        <p:spPr>
          <a:xfrm>
            <a:off x="3850482" y="637018"/>
            <a:ext cx="2124075" cy="212047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Since there are more rows in our data that indicate no elliptical seizures than its opposite, our data is unbalanced. So that our model training is not biased towards any particular value, we will use stratified shuffling split for test/train data.</a:t>
            </a:r>
            <a:endParaRPr lang="en-IN" sz="1200" dirty="0"/>
          </a:p>
        </p:txBody>
      </p:sp>
      <p:sp>
        <p:nvSpPr>
          <p:cNvPr id="9" name="Speech Bubble: Rectangle with Corners Rounded 8">
            <a:extLst>
              <a:ext uri="{FF2B5EF4-FFF2-40B4-BE49-F238E27FC236}">
                <a16:creationId xmlns:a16="http://schemas.microsoft.com/office/drawing/2014/main" id="{AD872B3B-8479-0796-CF5F-D32A8F97A58D}"/>
              </a:ext>
            </a:extLst>
          </p:cNvPr>
          <p:cNvSpPr/>
          <p:nvPr/>
        </p:nvSpPr>
        <p:spPr>
          <a:xfrm rot="10800000">
            <a:off x="4716069" y="4058869"/>
            <a:ext cx="2945610" cy="193961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905B710-B7C3-87BF-6626-D55DF21C4828}"/>
              </a:ext>
            </a:extLst>
          </p:cNvPr>
          <p:cNvSpPr txBox="1"/>
          <p:nvPr/>
        </p:nvSpPr>
        <p:spPr>
          <a:xfrm>
            <a:off x="4826797" y="4138434"/>
            <a:ext cx="2645566" cy="1754326"/>
          </a:xfrm>
          <a:prstGeom prst="rect">
            <a:avLst/>
          </a:prstGeom>
          <a:noFill/>
        </p:spPr>
        <p:txBody>
          <a:bodyPr wrap="square" rtlCol="0">
            <a:spAutoFit/>
          </a:bodyPr>
          <a:lstStyle/>
          <a:p>
            <a:r>
              <a:rPr lang="en-GB" sz="1200" dirty="0">
                <a:solidFill>
                  <a:schemeClr val="bg1"/>
                </a:solidFill>
              </a:rPr>
              <a:t>For further analysis, we must now choose a baseline classifier model. We trained a variety of models and assessed them using a variety of metrics.</a:t>
            </a:r>
          </a:p>
          <a:p>
            <a:r>
              <a:rPr lang="en-GB" sz="1200" dirty="0">
                <a:solidFill>
                  <a:schemeClr val="bg1"/>
                </a:solidFill>
              </a:rPr>
              <a:t>Conclusion:</a:t>
            </a:r>
          </a:p>
          <a:p>
            <a:r>
              <a:rPr lang="en-GB" sz="1200" dirty="0">
                <a:solidFill>
                  <a:schemeClr val="bg1"/>
                </a:solidFill>
              </a:rPr>
              <a:t>We will use Random Forest because it has the highest F1 score (96%), which will be used for future calculations.</a:t>
            </a:r>
            <a:endParaRPr lang="en-IN" sz="1200" dirty="0">
              <a:solidFill>
                <a:schemeClr val="bg1"/>
              </a:solidFill>
            </a:endParaRPr>
          </a:p>
        </p:txBody>
      </p:sp>
      <p:sp>
        <p:nvSpPr>
          <p:cNvPr id="11" name="Speech Bubble: Rectangle with Corners Rounded 10">
            <a:extLst>
              <a:ext uri="{FF2B5EF4-FFF2-40B4-BE49-F238E27FC236}">
                <a16:creationId xmlns:a16="http://schemas.microsoft.com/office/drawing/2014/main" id="{58846FC2-F4D3-7A71-540D-546C28658756}"/>
              </a:ext>
            </a:extLst>
          </p:cNvPr>
          <p:cNvSpPr/>
          <p:nvPr/>
        </p:nvSpPr>
        <p:spPr>
          <a:xfrm>
            <a:off x="6663932" y="637018"/>
            <a:ext cx="2641997" cy="212047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Our initial model is now available. To enhance our classification metrics, we must decide on the ideal combination of elements. We used feature variance to identify the elbow using various PCA models and graphical representation. No obvious elbow was present.</a:t>
            </a:r>
            <a:endParaRPr lang="en-IN" sz="1200" dirty="0"/>
          </a:p>
        </p:txBody>
      </p:sp>
      <p:sp>
        <p:nvSpPr>
          <p:cNvPr id="12" name="Speech Bubble: Rectangle with Corners Rounded 11">
            <a:extLst>
              <a:ext uri="{FF2B5EF4-FFF2-40B4-BE49-F238E27FC236}">
                <a16:creationId xmlns:a16="http://schemas.microsoft.com/office/drawing/2014/main" id="{70BDE268-58C5-BA59-97F4-CAAC292C67EF}"/>
              </a:ext>
            </a:extLst>
          </p:cNvPr>
          <p:cNvSpPr/>
          <p:nvPr/>
        </p:nvSpPr>
        <p:spPr>
          <a:xfrm rot="10800000">
            <a:off x="8327234" y="4035054"/>
            <a:ext cx="1957387" cy="196343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1081619-0B0A-FD1A-05B8-EF43FEBFD149}"/>
              </a:ext>
            </a:extLst>
          </p:cNvPr>
          <p:cNvSpPr txBox="1"/>
          <p:nvPr/>
        </p:nvSpPr>
        <p:spPr>
          <a:xfrm>
            <a:off x="8501659" y="4402664"/>
            <a:ext cx="1608535" cy="1200329"/>
          </a:xfrm>
          <a:prstGeom prst="rect">
            <a:avLst/>
          </a:prstGeom>
          <a:noFill/>
        </p:spPr>
        <p:txBody>
          <a:bodyPr wrap="square" rtlCol="0">
            <a:spAutoFit/>
          </a:bodyPr>
          <a:lstStyle/>
          <a:p>
            <a:r>
              <a:rPr lang="en-GB" sz="1200" dirty="0">
                <a:solidFill>
                  <a:schemeClr val="bg1"/>
                </a:solidFill>
              </a:rPr>
              <a:t>Then, by combining PCA and RF using a pipeline, we were able to achieve a very high F1 score using just 40 components.</a:t>
            </a:r>
            <a:endParaRPr lang="en-IN" sz="1200" dirty="0">
              <a:solidFill>
                <a:schemeClr val="bg1"/>
              </a:solidFill>
            </a:endParaRPr>
          </a:p>
        </p:txBody>
      </p:sp>
      <p:sp>
        <p:nvSpPr>
          <p:cNvPr id="15" name="Speech Bubble: Rectangle with Corners Rounded 14">
            <a:extLst>
              <a:ext uri="{FF2B5EF4-FFF2-40B4-BE49-F238E27FC236}">
                <a16:creationId xmlns:a16="http://schemas.microsoft.com/office/drawing/2014/main" id="{C4400899-79E2-6E79-84A8-2F21F1759075}"/>
              </a:ext>
            </a:extLst>
          </p:cNvPr>
          <p:cNvSpPr/>
          <p:nvPr/>
        </p:nvSpPr>
        <p:spPr>
          <a:xfrm>
            <a:off x="9701213" y="637018"/>
            <a:ext cx="2395535" cy="212047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The following step is to combine our model with clustering. Hierarchical clustering and K means will be used in this. We will use k=5 from our business problem since no distinct clusters were found when we plotted cluster vs. inertia. By incorporating clustering into our base model, we were able to raise the F1 score to 100%.</a:t>
            </a:r>
            <a:endParaRPr lang="en-IN" sz="1200" dirty="0"/>
          </a:p>
        </p:txBody>
      </p:sp>
    </p:spTree>
    <p:extLst>
      <p:ext uri="{BB962C8B-B14F-4D97-AF65-F5344CB8AC3E}">
        <p14:creationId xmlns:p14="http://schemas.microsoft.com/office/powerpoint/2010/main" val="74329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9E043-0248-BECC-911C-08EE78732932}"/>
              </a:ext>
            </a:extLst>
          </p:cNvPr>
          <p:cNvSpPr txBox="1"/>
          <p:nvPr/>
        </p:nvSpPr>
        <p:spPr>
          <a:xfrm>
            <a:off x="692944" y="414338"/>
            <a:ext cx="9901237" cy="646331"/>
          </a:xfrm>
          <a:prstGeom prst="rect">
            <a:avLst/>
          </a:prstGeom>
          <a:noFill/>
        </p:spPr>
        <p:txBody>
          <a:bodyPr wrap="square" rtlCol="0">
            <a:spAutoFit/>
          </a:bodyPr>
          <a:lstStyle/>
          <a:p>
            <a:r>
              <a:rPr lang="en-IN" sz="3600" b="1" dirty="0"/>
              <a:t>Conclusion:</a:t>
            </a:r>
          </a:p>
        </p:txBody>
      </p:sp>
      <p:sp>
        <p:nvSpPr>
          <p:cNvPr id="3" name="TextBox 2">
            <a:extLst>
              <a:ext uri="{FF2B5EF4-FFF2-40B4-BE49-F238E27FC236}">
                <a16:creationId xmlns:a16="http://schemas.microsoft.com/office/drawing/2014/main" id="{F0FA50B2-B880-28CB-D56B-C2D04B9A7C06}"/>
              </a:ext>
            </a:extLst>
          </p:cNvPr>
          <p:cNvSpPr txBox="1"/>
          <p:nvPr/>
        </p:nvSpPr>
        <p:spPr>
          <a:xfrm>
            <a:off x="4693445" y="1500188"/>
            <a:ext cx="6729412" cy="3785652"/>
          </a:xfrm>
          <a:prstGeom prst="rect">
            <a:avLst/>
          </a:prstGeom>
          <a:noFill/>
        </p:spPr>
        <p:txBody>
          <a:bodyPr wrap="square" rtlCol="0">
            <a:spAutoFit/>
          </a:bodyPr>
          <a:lstStyle/>
          <a:p>
            <a:pPr marL="285750" indent="-285750">
              <a:buFont typeface="Arial" panose="020B0604020202020204" pitchFamily="34" charset="0"/>
              <a:buChar char="•"/>
            </a:pPr>
            <a:r>
              <a:rPr lang="en-GB" sz="2400" dirty="0"/>
              <a:t>With a high f1 score of 96%, random forest is our top pick among its competitors for our classifier model.</a:t>
            </a:r>
          </a:p>
          <a:p>
            <a:pPr marL="285750" indent="-285750">
              <a:buFont typeface="Arial" panose="020B0604020202020204" pitchFamily="34" charset="0"/>
              <a:buChar char="•"/>
            </a:pPr>
            <a:r>
              <a:rPr lang="en-GB" sz="2400" dirty="0"/>
              <a:t>Our dataset's dimensionality has been significantly reduced through the use of PCA, which will eventually enhance performance when working with large datasets.</a:t>
            </a:r>
          </a:p>
          <a:p>
            <a:pPr marL="285750" indent="-285750">
              <a:buFont typeface="Arial" panose="020B0604020202020204" pitchFamily="34" charset="0"/>
              <a:buChar char="•"/>
            </a:pPr>
            <a:r>
              <a:rPr lang="en-GB" sz="2400" dirty="0"/>
              <a:t>The performance of the Random Forest model has significantly improved by clustering the data and using it as a feature.</a:t>
            </a:r>
            <a:endParaRPr lang="en-IN" sz="2400" dirty="0"/>
          </a:p>
        </p:txBody>
      </p:sp>
      <p:pic>
        <p:nvPicPr>
          <p:cNvPr id="2050" name="Picture 2" descr="Conclusion - Free technology icons">
            <a:extLst>
              <a:ext uri="{FF2B5EF4-FFF2-40B4-BE49-F238E27FC236}">
                <a16:creationId xmlns:a16="http://schemas.microsoft.com/office/drawing/2014/main" id="{AFDBF541-270E-9E23-012B-249492A27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4" y="2046684"/>
            <a:ext cx="2969418"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5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7107-5D65-9856-8075-71954B0A4CB2}"/>
              </a:ext>
            </a:extLst>
          </p:cNvPr>
          <p:cNvSpPr>
            <a:spLocks noGrp="1"/>
          </p:cNvSpPr>
          <p:nvPr>
            <p:ph type="ctrTitle"/>
          </p:nvPr>
        </p:nvSpPr>
        <p:spPr>
          <a:xfrm>
            <a:off x="2970843" y="1117684"/>
            <a:ext cx="8637073" cy="2541431"/>
          </a:xfrm>
        </p:spPr>
        <p:txBody>
          <a:bodyPr/>
          <a:lstStyle/>
          <a:p>
            <a:r>
              <a:rPr lang="en-IN" dirty="0">
                <a:solidFill>
                  <a:schemeClr val="bg1"/>
                </a:solidFill>
              </a:rPr>
              <a:t>Sklearn Pipeline</a:t>
            </a:r>
          </a:p>
        </p:txBody>
      </p:sp>
      <p:pic>
        <p:nvPicPr>
          <p:cNvPr id="4" name="Picture 3">
            <a:extLst>
              <a:ext uri="{FF2B5EF4-FFF2-40B4-BE49-F238E27FC236}">
                <a16:creationId xmlns:a16="http://schemas.microsoft.com/office/drawing/2014/main" id="{6259473A-E18B-B7C3-8AE7-E0560691125D}"/>
              </a:ext>
            </a:extLst>
          </p:cNvPr>
          <p:cNvPicPr>
            <a:picLocks noChangeAspect="1"/>
          </p:cNvPicPr>
          <p:nvPr/>
        </p:nvPicPr>
        <p:blipFill>
          <a:blip r:embed="rId2"/>
          <a:stretch>
            <a:fillRect/>
          </a:stretch>
        </p:blipFill>
        <p:spPr>
          <a:xfrm>
            <a:off x="167853" y="0"/>
            <a:ext cx="3514262" cy="1248657"/>
          </a:xfrm>
          <a:prstGeom prst="rect">
            <a:avLst/>
          </a:prstGeom>
        </p:spPr>
      </p:pic>
    </p:spTree>
    <p:extLst>
      <p:ext uri="{BB962C8B-B14F-4D97-AF65-F5344CB8AC3E}">
        <p14:creationId xmlns:p14="http://schemas.microsoft.com/office/powerpoint/2010/main" val="404469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36209-462A-D055-9FC6-AA2702FE185A}"/>
              </a:ext>
            </a:extLst>
          </p:cNvPr>
          <p:cNvSpPr txBox="1"/>
          <p:nvPr/>
        </p:nvSpPr>
        <p:spPr>
          <a:xfrm>
            <a:off x="575187" y="272552"/>
            <a:ext cx="11126276" cy="1323439"/>
          </a:xfrm>
          <a:prstGeom prst="rect">
            <a:avLst/>
          </a:prstGeom>
          <a:noFill/>
        </p:spPr>
        <p:txBody>
          <a:bodyPr wrap="square" rtlCol="0">
            <a:spAutoFit/>
          </a:bodyPr>
          <a:lstStyle/>
          <a:p>
            <a:r>
              <a:rPr lang="en-GB" sz="4000" b="1" dirty="0"/>
              <a:t>What exactly is a pipeline in the context of data engineering?</a:t>
            </a:r>
            <a:endParaRPr lang="en-IN" sz="4000" b="1" dirty="0"/>
          </a:p>
        </p:txBody>
      </p:sp>
      <p:pic>
        <p:nvPicPr>
          <p:cNvPr id="1026" name="Picture 2" descr="What is a Data Engineer, and What Do They Do in Data Science?">
            <a:extLst>
              <a:ext uri="{FF2B5EF4-FFF2-40B4-BE49-F238E27FC236}">
                <a16:creationId xmlns:a16="http://schemas.microsoft.com/office/drawing/2014/main" id="{6D9C89EC-F04D-1463-3D21-EB50A439E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058" y="3330985"/>
            <a:ext cx="5747426" cy="22291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38FCA0-AFC2-6879-2FB5-F3536F61173E}"/>
              </a:ext>
            </a:extLst>
          </p:cNvPr>
          <p:cNvSpPr txBox="1"/>
          <p:nvPr/>
        </p:nvSpPr>
        <p:spPr>
          <a:xfrm>
            <a:off x="678426" y="1747684"/>
            <a:ext cx="4468761" cy="2308324"/>
          </a:xfrm>
          <a:prstGeom prst="rect">
            <a:avLst/>
          </a:prstGeom>
          <a:noFill/>
        </p:spPr>
        <p:txBody>
          <a:bodyPr wrap="square" rtlCol="0">
            <a:spAutoFit/>
          </a:bodyPr>
          <a:lstStyle/>
          <a:p>
            <a:r>
              <a:rPr lang="en-GB" sz="2400" dirty="0"/>
              <a:t>It is essentially a method in which raw data from various sources is </a:t>
            </a:r>
            <a:r>
              <a:rPr lang="en-GB" sz="2400" b="1" dirty="0"/>
              <a:t>ingested</a:t>
            </a:r>
            <a:r>
              <a:rPr lang="en-GB" sz="2400" dirty="0"/>
              <a:t>, </a:t>
            </a:r>
            <a:r>
              <a:rPr lang="en-GB" sz="2400" b="1" dirty="0"/>
              <a:t>processed</a:t>
            </a:r>
            <a:r>
              <a:rPr lang="en-GB" sz="2400" dirty="0"/>
              <a:t>, and then </a:t>
            </a:r>
            <a:r>
              <a:rPr lang="en-GB" sz="2400" b="1" dirty="0"/>
              <a:t>stored</a:t>
            </a:r>
            <a:r>
              <a:rPr lang="en-GB" sz="2400" dirty="0"/>
              <a:t> in a data store such as a data warehouse or data lake for analysis.</a:t>
            </a:r>
            <a:endParaRPr lang="en-IN" sz="2400" dirty="0"/>
          </a:p>
        </p:txBody>
      </p:sp>
      <p:sp>
        <p:nvSpPr>
          <p:cNvPr id="5" name="TextBox 4">
            <a:extLst>
              <a:ext uri="{FF2B5EF4-FFF2-40B4-BE49-F238E27FC236}">
                <a16:creationId xmlns:a16="http://schemas.microsoft.com/office/drawing/2014/main" id="{C39F65DC-8C1B-3AAB-C40E-6958D34AF291}"/>
              </a:ext>
            </a:extLst>
          </p:cNvPr>
          <p:cNvSpPr txBox="1"/>
          <p:nvPr/>
        </p:nvSpPr>
        <p:spPr>
          <a:xfrm>
            <a:off x="678426" y="4056008"/>
            <a:ext cx="4210665" cy="1938992"/>
          </a:xfrm>
          <a:prstGeom prst="rect">
            <a:avLst/>
          </a:prstGeom>
          <a:noFill/>
        </p:spPr>
        <p:txBody>
          <a:bodyPr wrap="square" rtlCol="0">
            <a:spAutoFit/>
          </a:bodyPr>
          <a:lstStyle/>
          <a:p>
            <a:r>
              <a:rPr lang="en-GB" sz="2400" dirty="0"/>
              <a:t>Pipelining is a technique for increasing the throughput of a computer system. It keeps all of the processors busy and improves system </a:t>
            </a:r>
            <a:r>
              <a:rPr lang="en-GB" sz="2400" b="1" dirty="0"/>
              <a:t>efficiency</a:t>
            </a:r>
            <a:r>
              <a:rPr lang="en-GB" sz="2400" dirty="0"/>
              <a:t>.</a:t>
            </a:r>
            <a:endParaRPr lang="en-IN" sz="2400" dirty="0"/>
          </a:p>
        </p:txBody>
      </p:sp>
      <p:cxnSp>
        <p:nvCxnSpPr>
          <p:cNvPr id="7" name="Straight Arrow Connector 6">
            <a:extLst>
              <a:ext uri="{FF2B5EF4-FFF2-40B4-BE49-F238E27FC236}">
                <a16:creationId xmlns:a16="http://schemas.microsoft.com/office/drawing/2014/main" id="{982CFB48-0258-124E-7A45-1156B1603B55}"/>
              </a:ext>
            </a:extLst>
          </p:cNvPr>
          <p:cNvCxnSpPr/>
          <p:nvPr/>
        </p:nvCxnSpPr>
        <p:spPr>
          <a:xfrm flipV="1">
            <a:off x="5108012" y="2433630"/>
            <a:ext cx="1460091" cy="619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E12289-A92E-0FDB-B90D-06DCBF98B401}"/>
              </a:ext>
            </a:extLst>
          </p:cNvPr>
          <p:cNvSpPr txBox="1"/>
          <p:nvPr/>
        </p:nvSpPr>
        <p:spPr>
          <a:xfrm>
            <a:off x="6568103" y="2196818"/>
            <a:ext cx="3517491" cy="368710"/>
          </a:xfrm>
          <a:prstGeom prst="rect">
            <a:avLst/>
          </a:prstGeom>
          <a:noFill/>
        </p:spPr>
        <p:txBody>
          <a:bodyPr wrap="square" rtlCol="0">
            <a:spAutoFit/>
          </a:bodyPr>
          <a:lstStyle/>
          <a:p>
            <a:r>
              <a:rPr lang="en-IN" dirty="0"/>
              <a:t>This is also known as </a:t>
            </a:r>
            <a:r>
              <a:rPr lang="en-IN" b="1" dirty="0">
                <a:highlight>
                  <a:srgbClr val="FFFF00"/>
                </a:highlight>
              </a:rPr>
              <a:t>ETL</a:t>
            </a:r>
          </a:p>
        </p:txBody>
      </p:sp>
    </p:spTree>
    <p:extLst>
      <p:ext uri="{BB962C8B-B14F-4D97-AF65-F5344CB8AC3E}">
        <p14:creationId xmlns:p14="http://schemas.microsoft.com/office/powerpoint/2010/main" val="252727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36209-462A-D055-9FC6-AA2702FE185A}"/>
              </a:ext>
            </a:extLst>
          </p:cNvPr>
          <p:cNvSpPr txBox="1"/>
          <p:nvPr/>
        </p:nvSpPr>
        <p:spPr>
          <a:xfrm>
            <a:off x="575187" y="272552"/>
            <a:ext cx="8384458" cy="707886"/>
          </a:xfrm>
          <a:prstGeom prst="rect">
            <a:avLst/>
          </a:prstGeom>
          <a:noFill/>
        </p:spPr>
        <p:txBody>
          <a:bodyPr wrap="square" rtlCol="0">
            <a:spAutoFit/>
          </a:bodyPr>
          <a:lstStyle/>
          <a:p>
            <a:r>
              <a:rPr lang="en-GB" sz="4000" b="1" dirty="0">
                <a:latin typeface="Microsoft JhengHei" panose="020B0604030504040204" pitchFamily="34" charset="-120"/>
                <a:ea typeface="Microsoft JhengHei" panose="020B0604030504040204" pitchFamily="34" charset="-120"/>
              </a:rPr>
              <a:t>What is </a:t>
            </a:r>
            <a:r>
              <a:rPr lang="en-GB" sz="4000" b="1" dirty="0" err="1">
                <a:latin typeface="Microsoft JhengHei" panose="020B0604030504040204" pitchFamily="34" charset="-120"/>
                <a:ea typeface="Microsoft JhengHei" panose="020B0604030504040204" pitchFamily="34" charset="-120"/>
              </a:rPr>
              <a:t>Sklearn</a:t>
            </a:r>
            <a:r>
              <a:rPr lang="en-GB" sz="4000" b="1" dirty="0">
                <a:latin typeface="Microsoft JhengHei" panose="020B0604030504040204" pitchFamily="34" charset="-120"/>
                <a:ea typeface="Microsoft JhengHei" panose="020B0604030504040204" pitchFamily="34" charset="-120"/>
              </a:rPr>
              <a:t>?</a:t>
            </a:r>
            <a:endParaRPr lang="en-IN" sz="4000" b="1" dirty="0">
              <a:latin typeface="Microsoft JhengHei" panose="020B0604030504040204" pitchFamily="34" charset="-120"/>
              <a:ea typeface="Microsoft JhengHei" panose="020B0604030504040204" pitchFamily="34" charset="-120"/>
            </a:endParaRPr>
          </a:p>
        </p:txBody>
      </p:sp>
      <p:pic>
        <p:nvPicPr>
          <p:cNvPr id="2050" name="Picture 2" descr="SKLearn | Scikit-Learn In Python | SciKit Learn Tutorial">
            <a:extLst>
              <a:ext uri="{FF2B5EF4-FFF2-40B4-BE49-F238E27FC236}">
                <a16:creationId xmlns:a16="http://schemas.microsoft.com/office/drawing/2014/main" id="{C08C3DA2-6CD3-9103-A5D4-BB63EDD0D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363" y="40523"/>
            <a:ext cx="2621527" cy="810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54FB21-CA79-9B74-8191-456C775C4596}"/>
              </a:ext>
            </a:extLst>
          </p:cNvPr>
          <p:cNvSpPr txBox="1"/>
          <p:nvPr/>
        </p:nvSpPr>
        <p:spPr>
          <a:xfrm>
            <a:off x="575187" y="1320441"/>
            <a:ext cx="3481311" cy="4893647"/>
          </a:xfrm>
          <a:prstGeom prst="rect">
            <a:avLst/>
          </a:prstGeom>
          <a:noFill/>
        </p:spPr>
        <p:txBody>
          <a:bodyPr wrap="square" rtlCol="0">
            <a:spAutoFit/>
          </a:bodyPr>
          <a:lstStyle/>
          <a:p>
            <a:r>
              <a:rPr lang="en-GB" sz="2400" dirty="0" err="1"/>
              <a:t>Sklearn</a:t>
            </a:r>
            <a:r>
              <a:rPr lang="en-GB" sz="2400" dirty="0"/>
              <a:t>, also known as Scikit-Learn, is one of Python's most useful Machine Learning libraries. It offers a comprehensive set of machine learning tools and statistical modelling, including classification, regression, clustering, and dimensionality reduction.</a:t>
            </a:r>
          </a:p>
          <a:p>
            <a:endParaRPr lang="en-GB" sz="2400" dirty="0"/>
          </a:p>
          <a:p>
            <a:endParaRPr lang="en-IN" sz="2400" dirty="0"/>
          </a:p>
        </p:txBody>
      </p:sp>
      <p:pic>
        <p:nvPicPr>
          <p:cNvPr id="2052" name="Picture 4" descr="The Ultimate Scikit-Learn Machine Learning Cheatsheet - KDnuggets">
            <a:extLst>
              <a:ext uri="{FF2B5EF4-FFF2-40B4-BE49-F238E27FC236}">
                <a16:creationId xmlns:a16="http://schemas.microsoft.com/office/drawing/2014/main" id="{A58D8112-EF7F-A3FD-CFB0-14696C52F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271" y="1082659"/>
            <a:ext cx="7410758" cy="3920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859EBB-9D66-6932-DB5E-BE7E5C3BFFE8}"/>
              </a:ext>
            </a:extLst>
          </p:cNvPr>
          <p:cNvSpPr txBox="1"/>
          <p:nvPr/>
        </p:nvSpPr>
        <p:spPr>
          <a:xfrm>
            <a:off x="4601497" y="5361039"/>
            <a:ext cx="6275438" cy="646331"/>
          </a:xfrm>
          <a:prstGeom prst="rect">
            <a:avLst/>
          </a:prstGeom>
          <a:noFill/>
        </p:spPr>
        <p:txBody>
          <a:bodyPr wrap="square" rtlCol="0">
            <a:spAutoFit/>
          </a:bodyPr>
          <a:lstStyle/>
          <a:p>
            <a:r>
              <a:rPr lang="en-GB" b="1" dirty="0"/>
              <a:t>It is relatively simple to learn, and anyone can do it.</a:t>
            </a:r>
            <a:endParaRPr lang="en-IN" b="1" dirty="0"/>
          </a:p>
          <a:p>
            <a:endParaRPr lang="en-IN" b="1" dirty="0"/>
          </a:p>
        </p:txBody>
      </p:sp>
    </p:spTree>
    <p:extLst>
      <p:ext uri="{BB962C8B-B14F-4D97-AF65-F5344CB8AC3E}">
        <p14:creationId xmlns:p14="http://schemas.microsoft.com/office/powerpoint/2010/main" val="404670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D43039-7FA6-96EF-7E91-55EF7921114C}"/>
              </a:ext>
            </a:extLst>
          </p:cNvPr>
          <p:cNvSpPr txBox="1"/>
          <p:nvPr/>
        </p:nvSpPr>
        <p:spPr>
          <a:xfrm>
            <a:off x="392907" y="111074"/>
            <a:ext cx="8008374" cy="707886"/>
          </a:xfrm>
          <a:prstGeom prst="rect">
            <a:avLst/>
          </a:prstGeom>
          <a:noFill/>
        </p:spPr>
        <p:txBody>
          <a:bodyPr wrap="square" rtlCol="0">
            <a:spAutoFit/>
          </a:bodyPr>
          <a:lstStyle/>
          <a:p>
            <a:r>
              <a:rPr lang="en-IN" sz="4000" b="1" dirty="0">
                <a:latin typeface="Microsoft JhengHei" panose="020B0604030504040204" pitchFamily="34" charset="-120"/>
                <a:ea typeface="Microsoft JhengHei" panose="020B0604030504040204" pitchFamily="34" charset="-120"/>
              </a:rPr>
              <a:t>What is Sklearn Pipeline?</a:t>
            </a:r>
          </a:p>
        </p:txBody>
      </p:sp>
      <p:sp>
        <p:nvSpPr>
          <p:cNvPr id="3" name="TextBox 2">
            <a:extLst>
              <a:ext uri="{FF2B5EF4-FFF2-40B4-BE49-F238E27FC236}">
                <a16:creationId xmlns:a16="http://schemas.microsoft.com/office/drawing/2014/main" id="{A3162FBB-CAB1-3E8A-5AF9-F6F454DAC843}"/>
              </a:ext>
            </a:extLst>
          </p:cNvPr>
          <p:cNvSpPr txBox="1"/>
          <p:nvPr/>
        </p:nvSpPr>
        <p:spPr>
          <a:xfrm>
            <a:off x="392907" y="1260064"/>
            <a:ext cx="10887075" cy="4524315"/>
          </a:xfrm>
          <a:prstGeom prst="rect">
            <a:avLst/>
          </a:prstGeom>
          <a:noFill/>
        </p:spPr>
        <p:txBody>
          <a:bodyPr wrap="square" rtlCol="0">
            <a:spAutoFit/>
          </a:bodyPr>
          <a:lstStyle/>
          <a:p>
            <a:r>
              <a:rPr lang="en-GB" sz="2400" dirty="0"/>
              <a:t>For the purpose of streamlining the procedure, it is a single interface that encapsulates </a:t>
            </a:r>
            <a:r>
              <a:rPr lang="en-GB" sz="2400" b="1" dirty="0"/>
              <a:t>transformers</a:t>
            </a:r>
            <a:r>
              <a:rPr lang="en-GB" sz="2400" dirty="0"/>
              <a:t> and </a:t>
            </a:r>
            <a:r>
              <a:rPr lang="en-GB" sz="2400" b="1" dirty="0"/>
              <a:t>predictors</a:t>
            </a:r>
            <a:r>
              <a:rPr lang="en-GB" sz="2400" dirty="0"/>
              <a:t>. A series of transformations are sequentially applied to the input data by the </a:t>
            </a:r>
            <a:r>
              <a:rPr lang="en-GB" sz="2400" dirty="0" err="1"/>
              <a:t>Sklearn</a:t>
            </a:r>
            <a:r>
              <a:rPr lang="en-GB" sz="2400" dirty="0"/>
              <a:t> pipeline, followed by a final estimator.</a:t>
            </a:r>
          </a:p>
          <a:p>
            <a:r>
              <a:rPr lang="en-GB" sz="2400" i="1" dirty="0">
                <a:solidFill>
                  <a:schemeClr val="accent1">
                    <a:lumMod val="60000"/>
                    <a:lumOff val="40000"/>
                  </a:schemeClr>
                </a:solidFill>
              </a:rPr>
              <a:t>Transformers:</a:t>
            </a:r>
          </a:p>
          <a:p>
            <a:pPr marL="285750" indent="-285750">
              <a:buFont typeface="Arial" panose="020B0604020202020204" pitchFamily="34" charset="0"/>
              <a:buChar char="•"/>
            </a:pPr>
            <a:r>
              <a:rPr lang="en-GB" sz="2400" dirty="0"/>
              <a:t>transforming the input data by extracting features or creating new features.</a:t>
            </a:r>
          </a:p>
          <a:p>
            <a:pPr marL="285750" indent="-285750">
              <a:buFont typeface="Arial" panose="020B0604020202020204" pitchFamily="34" charset="0"/>
              <a:buChar char="•"/>
            </a:pPr>
            <a:r>
              <a:rPr lang="en-GB" sz="2400" dirty="0"/>
              <a:t>It covers every action we take prior to executing the final model.</a:t>
            </a:r>
          </a:p>
          <a:p>
            <a:pPr marL="285750" indent="-285750">
              <a:buFont typeface="Arial" panose="020B0604020202020204" pitchFamily="34" charset="0"/>
              <a:buChar char="•"/>
            </a:pPr>
            <a:r>
              <a:rPr lang="en-GB" sz="2400" dirty="0"/>
              <a:t>It can also add custom functions for transformers. </a:t>
            </a:r>
            <a:r>
              <a:rPr lang="en-GB" sz="2400" dirty="0" err="1"/>
              <a:t>Like,We</a:t>
            </a:r>
            <a:r>
              <a:rPr lang="en-GB" sz="2400" dirty="0"/>
              <a:t> can also include n-degree polynomials as our transformers.</a:t>
            </a:r>
          </a:p>
          <a:p>
            <a:r>
              <a:rPr lang="en-GB" sz="2400" i="1" dirty="0">
                <a:solidFill>
                  <a:schemeClr val="accent1">
                    <a:lumMod val="60000"/>
                    <a:lumOff val="40000"/>
                  </a:schemeClr>
                </a:solidFill>
              </a:rPr>
              <a:t>Estimators:</a:t>
            </a:r>
          </a:p>
          <a:p>
            <a:pPr marL="285750" indent="-285750">
              <a:buFont typeface="Arial" panose="020B0604020202020204" pitchFamily="34" charset="0"/>
              <a:buChar char="•"/>
            </a:pPr>
            <a:r>
              <a:rPr lang="en-GB" sz="2400" dirty="0"/>
              <a:t>Learn patterns form the data </a:t>
            </a:r>
            <a:r>
              <a:rPr lang="en-GB" sz="2400" dirty="0" err="1"/>
              <a:t>i.e</a:t>
            </a:r>
            <a:r>
              <a:rPr lang="en-GB" sz="2400" dirty="0"/>
              <a:t> apply a regressor or a classifier depending on the target.</a:t>
            </a:r>
          </a:p>
          <a:p>
            <a:pPr marL="285750" indent="-285750">
              <a:buFont typeface="Arial" panose="020B0604020202020204" pitchFamily="34" charset="0"/>
              <a:buChar char="•"/>
            </a:pPr>
            <a:r>
              <a:rPr lang="en-GB" sz="2400" dirty="0"/>
              <a:t>Using a pipeline, we can combine multiple estimators into one composite estimator.</a:t>
            </a:r>
          </a:p>
        </p:txBody>
      </p:sp>
    </p:spTree>
    <p:extLst>
      <p:ext uri="{BB962C8B-B14F-4D97-AF65-F5344CB8AC3E}">
        <p14:creationId xmlns:p14="http://schemas.microsoft.com/office/powerpoint/2010/main" val="81579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1EDD53-D2A4-CC85-9EB3-9B9406D98EDB}"/>
              </a:ext>
            </a:extLst>
          </p:cNvPr>
          <p:cNvSpPr txBox="1"/>
          <p:nvPr/>
        </p:nvSpPr>
        <p:spPr>
          <a:xfrm>
            <a:off x="431622" y="344537"/>
            <a:ext cx="9604656" cy="707886"/>
          </a:xfrm>
          <a:prstGeom prst="rect">
            <a:avLst/>
          </a:prstGeom>
          <a:noFill/>
        </p:spPr>
        <p:txBody>
          <a:bodyPr wrap="square" rtlCol="0">
            <a:spAutoFit/>
          </a:bodyPr>
          <a:lstStyle/>
          <a:p>
            <a:r>
              <a:rPr lang="en-IN" sz="4000" b="1" dirty="0"/>
              <a:t>How does a Scikit –Learn Pipeline looks like?</a:t>
            </a:r>
          </a:p>
        </p:txBody>
      </p:sp>
      <p:pic>
        <p:nvPicPr>
          <p:cNvPr id="3074" name="Picture 2" descr="Simplify Machine Learning Process With Sklearn Pipelines | Geek Culture">
            <a:extLst>
              <a:ext uri="{FF2B5EF4-FFF2-40B4-BE49-F238E27FC236}">
                <a16:creationId xmlns:a16="http://schemas.microsoft.com/office/drawing/2014/main" id="{DDC72DFF-1A5A-19FF-1A5C-AC74282FD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606" y="2116163"/>
            <a:ext cx="7529051" cy="2256963"/>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a:extLst>
              <a:ext uri="{FF2B5EF4-FFF2-40B4-BE49-F238E27FC236}">
                <a16:creationId xmlns:a16="http://schemas.microsoft.com/office/drawing/2014/main" id="{F2917557-605B-DE1C-C77C-30E6604B3BBC}"/>
              </a:ext>
            </a:extLst>
          </p:cNvPr>
          <p:cNvSpPr/>
          <p:nvPr/>
        </p:nvSpPr>
        <p:spPr>
          <a:xfrm rot="16200000">
            <a:off x="4778479" y="3487993"/>
            <a:ext cx="1231490" cy="22569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B5D2A7C3-464D-01BC-060C-CB69C5564EFC}"/>
              </a:ext>
            </a:extLst>
          </p:cNvPr>
          <p:cNvSpPr txBox="1"/>
          <p:nvPr/>
        </p:nvSpPr>
        <p:spPr>
          <a:xfrm>
            <a:off x="3937819" y="5232220"/>
            <a:ext cx="3377381" cy="646331"/>
          </a:xfrm>
          <a:prstGeom prst="rect">
            <a:avLst/>
          </a:prstGeom>
          <a:solidFill>
            <a:schemeClr val="accent1">
              <a:lumMod val="60000"/>
              <a:lumOff val="40000"/>
              <a:alpha val="99000"/>
            </a:schemeClr>
          </a:solidFill>
          <a:ln cap="rnd">
            <a:solidFill>
              <a:schemeClr val="accent1"/>
            </a:solidFill>
          </a:ln>
        </p:spPr>
        <p:txBody>
          <a:bodyPr wrap="square" rtlCol="0">
            <a:spAutoFit/>
          </a:bodyPr>
          <a:lstStyle/>
          <a:p>
            <a:r>
              <a:rPr lang="en-IN" dirty="0"/>
              <a:t>Sequence of various transformations on the input data</a:t>
            </a:r>
          </a:p>
        </p:txBody>
      </p:sp>
      <p:cxnSp>
        <p:nvCxnSpPr>
          <p:cNvPr id="6" name="Straight Arrow Connector 5">
            <a:extLst>
              <a:ext uri="{FF2B5EF4-FFF2-40B4-BE49-F238E27FC236}">
                <a16:creationId xmlns:a16="http://schemas.microsoft.com/office/drawing/2014/main" id="{AF792D4D-3E85-C0EE-8C72-FF13AE3F8ECF}"/>
              </a:ext>
            </a:extLst>
          </p:cNvPr>
          <p:cNvCxnSpPr/>
          <p:nvPr/>
        </p:nvCxnSpPr>
        <p:spPr>
          <a:xfrm>
            <a:off x="7794523" y="3945194"/>
            <a:ext cx="1356851" cy="102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36B2F1-7F5F-5316-1D28-063746D80A71}"/>
              </a:ext>
            </a:extLst>
          </p:cNvPr>
          <p:cNvSpPr txBox="1"/>
          <p:nvPr/>
        </p:nvSpPr>
        <p:spPr>
          <a:xfrm>
            <a:off x="8543004" y="4978914"/>
            <a:ext cx="2883306" cy="646331"/>
          </a:xfrm>
          <a:prstGeom prst="rect">
            <a:avLst/>
          </a:prstGeom>
          <a:solidFill>
            <a:schemeClr val="accent1">
              <a:lumMod val="60000"/>
              <a:lumOff val="40000"/>
              <a:alpha val="99000"/>
            </a:schemeClr>
          </a:solidFill>
          <a:ln cap="rnd">
            <a:solidFill>
              <a:schemeClr val="accent1"/>
            </a:solidFill>
          </a:ln>
        </p:spPr>
        <p:txBody>
          <a:bodyPr wrap="square" rtlCol="0">
            <a:spAutoFit/>
          </a:bodyPr>
          <a:lstStyle/>
          <a:p>
            <a:r>
              <a:rPr lang="en-IN" dirty="0"/>
              <a:t>Final Estimator is applied after all the transformations</a:t>
            </a:r>
          </a:p>
        </p:txBody>
      </p:sp>
      <p:cxnSp>
        <p:nvCxnSpPr>
          <p:cNvPr id="9" name="Straight Arrow Connector 8">
            <a:extLst>
              <a:ext uri="{FF2B5EF4-FFF2-40B4-BE49-F238E27FC236}">
                <a16:creationId xmlns:a16="http://schemas.microsoft.com/office/drawing/2014/main" id="{CBECBC8C-DC82-2A6F-4EB3-8495AEC43438}"/>
              </a:ext>
            </a:extLst>
          </p:cNvPr>
          <p:cNvCxnSpPr>
            <a:cxnSpLocks/>
          </p:cNvCxnSpPr>
          <p:nvPr/>
        </p:nvCxnSpPr>
        <p:spPr>
          <a:xfrm>
            <a:off x="1799303" y="3119284"/>
            <a:ext cx="801329"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278599-7925-8B75-B505-98372AF5E5C3}"/>
              </a:ext>
            </a:extLst>
          </p:cNvPr>
          <p:cNvSpPr txBox="1"/>
          <p:nvPr/>
        </p:nvSpPr>
        <p:spPr>
          <a:xfrm>
            <a:off x="358877" y="2167857"/>
            <a:ext cx="2096729" cy="923330"/>
          </a:xfrm>
          <a:prstGeom prst="rect">
            <a:avLst/>
          </a:prstGeom>
          <a:solidFill>
            <a:schemeClr val="accent1">
              <a:lumMod val="60000"/>
              <a:lumOff val="40000"/>
              <a:alpha val="99000"/>
            </a:schemeClr>
          </a:solidFill>
          <a:ln cap="rnd">
            <a:solidFill>
              <a:schemeClr val="accent1"/>
            </a:solidFill>
          </a:ln>
        </p:spPr>
        <p:txBody>
          <a:bodyPr wrap="square" rtlCol="0">
            <a:spAutoFit/>
          </a:bodyPr>
          <a:lstStyle/>
          <a:p>
            <a:r>
              <a:rPr lang="en-IN" dirty="0"/>
              <a:t>Input data aggregated from various sources</a:t>
            </a:r>
          </a:p>
        </p:txBody>
      </p:sp>
      <p:cxnSp>
        <p:nvCxnSpPr>
          <p:cNvPr id="13" name="Straight Arrow Connector 12">
            <a:extLst>
              <a:ext uri="{FF2B5EF4-FFF2-40B4-BE49-F238E27FC236}">
                <a16:creationId xmlns:a16="http://schemas.microsoft.com/office/drawing/2014/main" id="{29166BEE-6563-D110-5C29-FB8937909AD2}"/>
              </a:ext>
            </a:extLst>
          </p:cNvPr>
          <p:cNvCxnSpPr>
            <a:cxnSpLocks/>
          </p:cNvCxnSpPr>
          <p:nvPr/>
        </p:nvCxnSpPr>
        <p:spPr>
          <a:xfrm flipV="1">
            <a:off x="9736394" y="2629522"/>
            <a:ext cx="712838" cy="62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2C40B8C-D8E8-E0B3-5657-ED0532C90544}"/>
              </a:ext>
            </a:extLst>
          </p:cNvPr>
          <p:cNvSpPr txBox="1"/>
          <p:nvPr/>
        </p:nvSpPr>
        <p:spPr>
          <a:xfrm>
            <a:off x="9854380" y="1497216"/>
            <a:ext cx="2096729" cy="646331"/>
          </a:xfrm>
          <a:prstGeom prst="rect">
            <a:avLst/>
          </a:prstGeom>
          <a:solidFill>
            <a:schemeClr val="accent1">
              <a:lumMod val="60000"/>
              <a:lumOff val="40000"/>
              <a:alpha val="99000"/>
            </a:schemeClr>
          </a:solidFill>
          <a:ln cap="rnd">
            <a:solidFill>
              <a:schemeClr val="accent1"/>
            </a:solidFill>
          </a:ln>
        </p:spPr>
        <p:txBody>
          <a:bodyPr wrap="square" rtlCol="0">
            <a:spAutoFit/>
          </a:bodyPr>
          <a:lstStyle/>
          <a:p>
            <a:r>
              <a:rPr lang="en-IN" dirty="0"/>
              <a:t>Final Predictions from the Estimator</a:t>
            </a:r>
          </a:p>
        </p:txBody>
      </p:sp>
    </p:spTree>
    <p:extLst>
      <p:ext uri="{BB962C8B-B14F-4D97-AF65-F5344CB8AC3E}">
        <p14:creationId xmlns:p14="http://schemas.microsoft.com/office/powerpoint/2010/main" val="38638683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6340</TotalTime>
  <Words>1102</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Microsoft JhengHei</vt:lpstr>
      <vt:lpstr>Arial</vt:lpstr>
      <vt:lpstr>Calibri</vt:lpstr>
      <vt:lpstr>Calibri Light</vt:lpstr>
      <vt:lpstr>Gill Sans MT</vt:lpstr>
      <vt:lpstr>Gallery</vt:lpstr>
      <vt:lpstr>Retrospect</vt:lpstr>
      <vt:lpstr>Problem Set 5 CIS508</vt:lpstr>
      <vt:lpstr>PowerPoint Presentation</vt:lpstr>
      <vt:lpstr>PowerPoint Presentation</vt:lpstr>
      <vt:lpstr>PowerPoint Presentation</vt:lpstr>
      <vt:lpstr>Sklearn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Kheterpal (Student)</dc:creator>
  <cp:lastModifiedBy>Amit Kheterpal (Student)</cp:lastModifiedBy>
  <cp:revision>18</cp:revision>
  <dcterms:created xsi:type="dcterms:W3CDTF">2022-11-24T20:02:39Z</dcterms:created>
  <dcterms:modified xsi:type="dcterms:W3CDTF">2022-11-29T05:47:37Z</dcterms:modified>
</cp:coreProperties>
</file>