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66FF"/>
    <a:srgbClr val="FF9999"/>
    <a:srgbClr val="FFCCCC"/>
    <a:srgbClr val="CAC1D1"/>
    <a:srgbClr val="00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2FB54-F107-46F8-96B3-8D231DD0564A}" v="300" dt="2022-09-11T15:16:39.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chhikara" userId="474fdf2c2fa12f48" providerId="LiveId" clId="{6812FB54-F107-46F8-96B3-8D231DD0564A}"/>
    <pc:docChg chg="undo custSel addSld modSld">
      <pc:chgData name="ankit chhikara" userId="474fdf2c2fa12f48" providerId="LiveId" clId="{6812FB54-F107-46F8-96B3-8D231DD0564A}" dt="2022-09-11T15:17:19.919" v="4346" actId="20577"/>
      <pc:docMkLst>
        <pc:docMk/>
      </pc:docMkLst>
      <pc:sldChg chg="modSp">
        <pc:chgData name="ankit chhikara" userId="474fdf2c2fa12f48" providerId="LiveId" clId="{6812FB54-F107-46F8-96B3-8D231DD0564A}" dt="2022-09-11T08:28:56.108" v="2"/>
        <pc:sldMkLst>
          <pc:docMk/>
          <pc:sldMk cId="3068617583" sldId="256"/>
        </pc:sldMkLst>
        <pc:spChg chg="mod">
          <ac:chgData name="ankit chhikara" userId="474fdf2c2fa12f48" providerId="LiveId" clId="{6812FB54-F107-46F8-96B3-8D231DD0564A}" dt="2022-09-11T08:28:56.108" v="2"/>
          <ac:spMkLst>
            <pc:docMk/>
            <pc:sldMk cId="3068617583" sldId="256"/>
            <ac:spMk id="2" creationId="{4445FED8-F06B-4CE9-0D35-484F90491CD7}"/>
          </ac:spMkLst>
        </pc:spChg>
        <pc:spChg chg="mod">
          <ac:chgData name="ankit chhikara" userId="474fdf2c2fa12f48" providerId="LiveId" clId="{6812FB54-F107-46F8-96B3-8D231DD0564A}" dt="2022-09-11T08:28:56.108" v="2"/>
          <ac:spMkLst>
            <pc:docMk/>
            <pc:sldMk cId="3068617583" sldId="256"/>
            <ac:spMk id="7" creationId="{C5D1603A-3AF2-1A4C-4D2F-23E580441E0A}"/>
          </ac:spMkLst>
        </pc:spChg>
      </pc:sldChg>
      <pc:sldChg chg="modSp mod">
        <pc:chgData name="ankit chhikara" userId="474fdf2c2fa12f48" providerId="LiveId" clId="{6812FB54-F107-46F8-96B3-8D231DD0564A}" dt="2022-09-11T15:17:19.919" v="4346" actId="20577"/>
        <pc:sldMkLst>
          <pc:docMk/>
          <pc:sldMk cId="4172768250" sldId="257"/>
        </pc:sldMkLst>
        <pc:spChg chg="mod">
          <ac:chgData name="ankit chhikara" userId="474fdf2c2fa12f48" providerId="LiveId" clId="{6812FB54-F107-46F8-96B3-8D231DD0564A}" dt="2022-09-11T08:28:56.108" v="2"/>
          <ac:spMkLst>
            <pc:docMk/>
            <pc:sldMk cId="4172768250" sldId="257"/>
            <ac:spMk id="4" creationId="{AD8A2F5D-F5FB-2C2F-5D6F-A8131328A44B}"/>
          </ac:spMkLst>
        </pc:spChg>
        <pc:spChg chg="mod">
          <ac:chgData name="ankit chhikara" userId="474fdf2c2fa12f48" providerId="LiveId" clId="{6812FB54-F107-46F8-96B3-8D231DD0564A}" dt="2022-09-11T15:17:19.919" v="4346" actId="20577"/>
          <ac:spMkLst>
            <pc:docMk/>
            <pc:sldMk cId="4172768250" sldId="257"/>
            <ac:spMk id="5" creationId="{D99747FB-941F-0AE4-5BCA-5845D2484D8A}"/>
          </ac:spMkLst>
        </pc:spChg>
      </pc:sldChg>
      <pc:sldChg chg="addSp modSp mod modAnim">
        <pc:chgData name="ankit chhikara" userId="474fdf2c2fa12f48" providerId="LiveId" clId="{6812FB54-F107-46F8-96B3-8D231DD0564A}" dt="2022-09-11T14:08:11.662" v="3278" actId="207"/>
        <pc:sldMkLst>
          <pc:docMk/>
          <pc:sldMk cId="303223543" sldId="258"/>
        </pc:sldMkLst>
        <pc:spChg chg="mod">
          <ac:chgData name="ankit chhikara" userId="474fdf2c2fa12f48" providerId="LiveId" clId="{6812FB54-F107-46F8-96B3-8D231DD0564A}" dt="2022-09-11T08:28:56.108" v="2"/>
          <ac:spMkLst>
            <pc:docMk/>
            <pc:sldMk cId="303223543" sldId="258"/>
            <ac:spMk id="2" creationId="{5918ADD2-700E-C942-DEC1-0A2F1A852F50}"/>
          </ac:spMkLst>
        </pc:spChg>
        <pc:spChg chg="mod">
          <ac:chgData name="ankit chhikara" userId="474fdf2c2fa12f48" providerId="LiveId" clId="{6812FB54-F107-46F8-96B3-8D231DD0564A}" dt="2022-09-11T14:08:11.662" v="3278" actId="207"/>
          <ac:spMkLst>
            <pc:docMk/>
            <pc:sldMk cId="303223543" sldId="258"/>
            <ac:spMk id="4" creationId="{6C5F84F8-3054-76B2-7241-D835E5CDEA8A}"/>
          </ac:spMkLst>
        </pc:spChg>
        <pc:spChg chg="mod">
          <ac:chgData name="ankit chhikara" userId="474fdf2c2fa12f48" providerId="LiveId" clId="{6812FB54-F107-46F8-96B3-8D231DD0564A}" dt="2022-09-11T14:08:11.662" v="3278" actId="207"/>
          <ac:spMkLst>
            <pc:docMk/>
            <pc:sldMk cId="303223543" sldId="258"/>
            <ac:spMk id="5" creationId="{69D3D36F-1A0A-A3BD-78F8-03FB0E5257BA}"/>
          </ac:spMkLst>
        </pc:spChg>
        <pc:spChg chg="mod">
          <ac:chgData name="ankit chhikara" userId="474fdf2c2fa12f48" providerId="LiveId" clId="{6812FB54-F107-46F8-96B3-8D231DD0564A}" dt="2022-09-11T14:05:50.173" v="3270" actId="20577"/>
          <ac:spMkLst>
            <pc:docMk/>
            <pc:sldMk cId="303223543" sldId="258"/>
            <ac:spMk id="58" creationId="{DFAEE4B6-8678-F5BF-B9AE-A5CE4A88A30B}"/>
          </ac:spMkLst>
        </pc:spChg>
        <pc:grpChg chg="add mod ord">
          <ac:chgData name="ankit chhikara" userId="474fdf2c2fa12f48" providerId="LiveId" clId="{6812FB54-F107-46F8-96B3-8D231DD0564A}" dt="2022-09-11T14:08:11.662" v="3278" actId="207"/>
          <ac:grpSpMkLst>
            <pc:docMk/>
            <pc:sldMk cId="303223543" sldId="258"/>
            <ac:grpSpMk id="3" creationId="{7D0D5DEE-0137-F18F-5011-4C6442011EBC}"/>
          </ac:grpSpMkLst>
        </pc:grpChg>
      </pc:sldChg>
      <pc:sldChg chg="addSp delSp modSp mod modClrScheme chgLayout">
        <pc:chgData name="ankit chhikara" userId="474fdf2c2fa12f48" providerId="LiveId" clId="{6812FB54-F107-46F8-96B3-8D231DD0564A}" dt="2022-09-11T10:47:35.595" v="473" actId="20577"/>
        <pc:sldMkLst>
          <pc:docMk/>
          <pc:sldMk cId="646332476" sldId="259"/>
        </pc:sldMkLst>
        <pc:spChg chg="mod ord">
          <ac:chgData name="ankit chhikara" userId="474fdf2c2fa12f48" providerId="LiveId" clId="{6812FB54-F107-46F8-96B3-8D231DD0564A}" dt="2022-09-11T10:37:52.394" v="384" actId="2711"/>
          <ac:spMkLst>
            <pc:docMk/>
            <pc:sldMk cId="646332476" sldId="259"/>
            <ac:spMk id="2" creationId="{08F7F3E9-D9E3-593C-7651-C7631F75A6EF}"/>
          </ac:spMkLst>
        </pc:spChg>
        <pc:spChg chg="add mod ord">
          <ac:chgData name="ankit chhikara" userId="474fdf2c2fa12f48" providerId="LiveId" clId="{6812FB54-F107-46F8-96B3-8D231DD0564A}" dt="2022-09-11T10:47:35.595" v="473" actId="20577"/>
          <ac:spMkLst>
            <pc:docMk/>
            <pc:sldMk cId="646332476" sldId="259"/>
            <ac:spMk id="3" creationId="{5D64383B-D52D-463F-12C8-B4223A307B1C}"/>
          </ac:spMkLst>
        </pc:spChg>
        <pc:graphicFrameChg chg="add del mod">
          <ac:chgData name="ankit chhikara" userId="474fdf2c2fa12f48" providerId="LiveId" clId="{6812FB54-F107-46F8-96B3-8D231DD0564A}" dt="2022-09-11T10:35:49.870" v="331"/>
          <ac:graphicFrameMkLst>
            <pc:docMk/>
            <pc:sldMk cId="646332476" sldId="259"/>
            <ac:graphicFrameMk id="5" creationId="{BE656B7C-DFB4-48FC-00A7-A789180F6451}"/>
          </ac:graphicFrameMkLst>
        </pc:graphicFrameChg>
      </pc:sldChg>
      <pc:sldChg chg="addSp delSp modSp mod modClrScheme chgLayout">
        <pc:chgData name="ankit chhikara" userId="474fdf2c2fa12f48" providerId="LiveId" clId="{6812FB54-F107-46F8-96B3-8D231DD0564A}" dt="2022-09-11T11:11:53.689" v="1034"/>
        <pc:sldMkLst>
          <pc:docMk/>
          <pc:sldMk cId="633611247" sldId="260"/>
        </pc:sldMkLst>
        <pc:spChg chg="mod ord">
          <ac:chgData name="ankit chhikara" userId="474fdf2c2fa12f48" providerId="LiveId" clId="{6812FB54-F107-46F8-96B3-8D231DD0564A}" dt="2022-09-11T10:57:55.233" v="492" actId="255"/>
          <ac:spMkLst>
            <pc:docMk/>
            <pc:sldMk cId="633611247" sldId="260"/>
            <ac:spMk id="2" creationId="{08F7F3E9-D9E3-593C-7651-C7631F75A6EF}"/>
          </ac:spMkLst>
        </pc:spChg>
        <pc:spChg chg="add mod ord">
          <ac:chgData name="ankit chhikara" userId="474fdf2c2fa12f48" providerId="LiveId" clId="{6812FB54-F107-46F8-96B3-8D231DD0564A}" dt="2022-09-11T11:11:53.689" v="1034"/>
          <ac:spMkLst>
            <pc:docMk/>
            <pc:sldMk cId="633611247" sldId="260"/>
            <ac:spMk id="3" creationId="{1529169B-10EA-459F-9D92-B81C43CC626B}"/>
          </ac:spMkLst>
        </pc:spChg>
        <pc:graphicFrameChg chg="add del mod">
          <ac:chgData name="ankit chhikara" userId="474fdf2c2fa12f48" providerId="LiveId" clId="{6812FB54-F107-46F8-96B3-8D231DD0564A}" dt="2022-09-11T11:07:46.399" v="905"/>
          <ac:graphicFrameMkLst>
            <pc:docMk/>
            <pc:sldMk cId="633611247" sldId="260"/>
            <ac:graphicFrameMk id="5" creationId="{D41ABEBA-1C61-CF83-99DE-1908410B6534}"/>
          </ac:graphicFrameMkLst>
        </pc:graphicFrameChg>
        <pc:graphicFrameChg chg="add del mod">
          <ac:chgData name="ankit chhikara" userId="474fdf2c2fa12f48" providerId="LiveId" clId="{6812FB54-F107-46F8-96B3-8D231DD0564A}" dt="2022-09-11T11:09:08.859" v="980"/>
          <ac:graphicFrameMkLst>
            <pc:docMk/>
            <pc:sldMk cId="633611247" sldId="260"/>
            <ac:graphicFrameMk id="6" creationId="{B5078AE9-BC29-B3DD-4BC8-8C8E20B38595}"/>
          </ac:graphicFrameMkLst>
        </pc:graphicFrameChg>
      </pc:sldChg>
      <pc:sldChg chg="addSp modSp mod modClrScheme chgLayout">
        <pc:chgData name="ankit chhikara" userId="474fdf2c2fa12f48" providerId="LiveId" clId="{6812FB54-F107-46F8-96B3-8D231DD0564A}" dt="2022-09-11T11:42:09.829" v="1509" actId="20577"/>
        <pc:sldMkLst>
          <pc:docMk/>
          <pc:sldMk cId="2312206979" sldId="261"/>
        </pc:sldMkLst>
        <pc:spChg chg="mod ord">
          <ac:chgData name="ankit chhikara" userId="474fdf2c2fa12f48" providerId="LiveId" clId="{6812FB54-F107-46F8-96B3-8D231DD0564A}" dt="2022-09-11T11:17:53.597" v="1058" actId="255"/>
          <ac:spMkLst>
            <pc:docMk/>
            <pc:sldMk cId="2312206979" sldId="261"/>
            <ac:spMk id="2" creationId="{08F7F3E9-D9E3-593C-7651-C7631F75A6EF}"/>
          </ac:spMkLst>
        </pc:spChg>
        <pc:spChg chg="add mod ord">
          <ac:chgData name="ankit chhikara" userId="474fdf2c2fa12f48" providerId="LiveId" clId="{6812FB54-F107-46F8-96B3-8D231DD0564A}" dt="2022-09-11T11:42:09.829" v="1509" actId="20577"/>
          <ac:spMkLst>
            <pc:docMk/>
            <pc:sldMk cId="2312206979" sldId="261"/>
            <ac:spMk id="3" creationId="{8F6BF0D3-E3AC-9C06-125E-6FA6DF7D3250}"/>
          </ac:spMkLst>
        </pc:spChg>
      </pc:sldChg>
      <pc:sldChg chg="addSp modSp mod modClrScheme chgLayout">
        <pc:chgData name="ankit chhikara" userId="474fdf2c2fa12f48" providerId="LiveId" clId="{6812FB54-F107-46F8-96B3-8D231DD0564A}" dt="2022-09-11T12:06:28.372" v="1972" actId="20577"/>
        <pc:sldMkLst>
          <pc:docMk/>
          <pc:sldMk cId="1247258983" sldId="262"/>
        </pc:sldMkLst>
        <pc:spChg chg="mod ord">
          <ac:chgData name="ankit chhikara" userId="474fdf2c2fa12f48" providerId="LiveId" clId="{6812FB54-F107-46F8-96B3-8D231DD0564A}" dt="2022-09-11T11:44:38.285" v="1527" actId="255"/>
          <ac:spMkLst>
            <pc:docMk/>
            <pc:sldMk cId="1247258983" sldId="262"/>
            <ac:spMk id="2" creationId="{08F7F3E9-D9E3-593C-7651-C7631F75A6EF}"/>
          </ac:spMkLst>
        </pc:spChg>
        <pc:spChg chg="add mod ord">
          <ac:chgData name="ankit chhikara" userId="474fdf2c2fa12f48" providerId="LiveId" clId="{6812FB54-F107-46F8-96B3-8D231DD0564A}" dt="2022-09-11T12:06:28.372" v="1972" actId="20577"/>
          <ac:spMkLst>
            <pc:docMk/>
            <pc:sldMk cId="1247258983" sldId="262"/>
            <ac:spMk id="3" creationId="{050A4A0A-E101-DD71-3447-A6DCC4231FC9}"/>
          </ac:spMkLst>
        </pc:spChg>
      </pc:sldChg>
      <pc:sldChg chg="addSp delSp modSp mod modClrScheme chgLayout">
        <pc:chgData name="ankit chhikara" userId="474fdf2c2fa12f48" providerId="LiveId" clId="{6812FB54-F107-46F8-96B3-8D231DD0564A}" dt="2022-09-11T12:27:58.402" v="2411" actId="313"/>
        <pc:sldMkLst>
          <pc:docMk/>
          <pc:sldMk cId="3499748120" sldId="263"/>
        </pc:sldMkLst>
        <pc:spChg chg="mod ord">
          <ac:chgData name="ankit chhikara" userId="474fdf2c2fa12f48" providerId="LiveId" clId="{6812FB54-F107-46F8-96B3-8D231DD0564A}" dt="2022-09-11T12:09:49.215" v="1988" actId="255"/>
          <ac:spMkLst>
            <pc:docMk/>
            <pc:sldMk cId="3499748120" sldId="263"/>
            <ac:spMk id="2" creationId="{41C5F617-66C7-B23F-81EA-75D13A859CF3}"/>
          </ac:spMkLst>
        </pc:spChg>
        <pc:spChg chg="add mod ord">
          <ac:chgData name="ankit chhikara" userId="474fdf2c2fa12f48" providerId="LiveId" clId="{6812FB54-F107-46F8-96B3-8D231DD0564A}" dt="2022-09-11T12:27:58.402" v="2411" actId="313"/>
          <ac:spMkLst>
            <pc:docMk/>
            <pc:sldMk cId="3499748120" sldId="263"/>
            <ac:spMk id="3" creationId="{3BE7CFE5-17EA-1C6C-69CE-1014FBB02616}"/>
          </ac:spMkLst>
        </pc:spChg>
        <pc:graphicFrameChg chg="add del mod">
          <ac:chgData name="ankit chhikara" userId="474fdf2c2fa12f48" providerId="LiveId" clId="{6812FB54-F107-46F8-96B3-8D231DD0564A}" dt="2022-09-11T12:11:40.242" v="2066"/>
          <ac:graphicFrameMkLst>
            <pc:docMk/>
            <pc:sldMk cId="3499748120" sldId="263"/>
            <ac:graphicFrameMk id="5" creationId="{5639F851-F519-2D60-61A5-8C4DC9475866}"/>
          </ac:graphicFrameMkLst>
        </pc:graphicFrameChg>
        <pc:graphicFrameChg chg="add del mod">
          <ac:chgData name="ankit chhikara" userId="474fdf2c2fa12f48" providerId="LiveId" clId="{6812FB54-F107-46F8-96B3-8D231DD0564A}" dt="2022-09-11T12:15:54.708" v="2260"/>
          <ac:graphicFrameMkLst>
            <pc:docMk/>
            <pc:sldMk cId="3499748120" sldId="263"/>
            <ac:graphicFrameMk id="6" creationId="{237717AA-510A-49F6-561E-CB2389AEE248}"/>
          </ac:graphicFrameMkLst>
        </pc:graphicFrameChg>
        <pc:graphicFrameChg chg="add del mod">
          <ac:chgData name="ankit chhikara" userId="474fdf2c2fa12f48" providerId="LiveId" clId="{6812FB54-F107-46F8-96B3-8D231DD0564A}" dt="2022-09-11T12:16:46.174" v="2283"/>
          <ac:graphicFrameMkLst>
            <pc:docMk/>
            <pc:sldMk cId="3499748120" sldId="263"/>
            <ac:graphicFrameMk id="7" creationId="{3E32EEB0-C152-E43D-F91F-FF897B2CC053}"/>
          </ac:graphicFrameMkLst>
        </pc:graphicFrameChg>
      </pc:sldChg>
      <pc:sldChg chg="addSp modSp mod modClrScheme chgLayout">
        <pc:chgData name="ankit chhikara" userId="474fdf2c2fa12f48" providerId="LiveId" clId="{6812FB54-F107-46F8-96B3-8D231DD0564A}" dt="2022-09-11T12:50:10.506" v="2805" actId="20577"/>
        <pc:sldMkLst>
          <pc:docMk/>
          <pc:sldMk cId="1149671467" sldId="264"/>
        </pc:sldMkLst>
        <pc:spChg chg="mod ord">
          <ac:chgData name="ankit chhikara" userId="474fdf2c2fa12f48" providerId="LiveId" clId="{6812FB54-F107-46F8-96B3-8D231DD0564A}" dt="2022-09-11T12:31:46.935" v="2419" actId="255"/>
          <ac:spMkLst>
            <pc:docMk/>
            <pc:sldMk cId="1149671467" sldId="264"/>
            <ac:spMk id="2" creationId="{41C5F617-66C7-B23F-81EA-75D13A859CF3}"/>
          </ac:spMkLst>
        </pc:spChg>
        <pc:spChg chg="add mod ord">
          <ac:chgData name="ankit chhikara" userId="474fdf2c2fa12f48" providerId="LiveId" clId="{6812FB54-F107-46F8-96B3-8D231DD0564A}" dt="2022-09-11T12:50:10.506" v="2805" actId="20577"/>
          <ac:spMkLst>
            <pc:docMk/>
            <pc:sldMk cId="1149671467" sldId="264"/>
            <ac:spMk id="3" creationId="{5C8C2848-0845-FF95-8448-CE0EC252EB00}"/>
          </ac:spMkLst>
        </pc:spChg>
      </pc:sldChg>
      <pc:sldChg chg="addSp modSp mod modClrScheme chgLayout">
        <pc:chgData name="ankit chhikara" userId="474fdf2c2fa12f48" providerId="LiveId" clId="{6812FB54-F107-46F8-96B3-8D231DD0564A}" dt="2022-09-11T14:16:31.218" v="3386" actId="20577"/>
        <pc:sldMkLst>
          <pc:docMk/>
          <pc:sldMk cId="61750788" sldId="265"/>
        </pc:sldMkLst>
        <pc:spChg chg="mod ord">
          <ac:chgData name="ankit chhikara" userId="474fdf2c2fa12f48" providerId="LiveId" clId="{6812FB54-F107-46F8-96B3-8D231DD0564A}" dt="2022-09-11T12:57:51.200" v="2852" actId="20577"/>
          <ac:spMkLst>
            <pc:docMk/>
            <pc:sldMk cId="61750788" sldId="265"/>
            <ac:spMk id="2" creationId="{41C5F617-66C7-B23F-81EA-75D13A859CF3}"/>
          </ac:spMkLst>
        </pc:spChg>
        <pc:spChg chg="add mod ord">
          <ac:chgData name="ankit chhikara" userId="474fdf2c2fa12f48" providerId="LiveId" clId="{6812FB54-F107-46F8-96B3-8D231DD0564A}" dt="2022-09-11T14:16:31.218" v="3386" actId="20577"/>
          <ac:spMkLst>
            <pc:docMk/>
            <pc:sldMk cId="61750788" sldId="265"/>
            <ac:spMk id="3" creationId="{96D0BF0E-FBCD-A5F7-032E-92CBEE9CE934}"/>
          </ac:spMkLst>
        </pc:spChg>
      </pc:sldChg>
      <pc:sldChg chg="addSp delSp modSp new mod setBg chgLayout">
        <pc:chgData name="ankit chhikara" userId="474fdf2c2fa12f48" providerId="LiveId" clId="{6812FB54-F107-46F8-96B3-8D231DD0564A}" dt="2022-09-11T14:27:47.095" v="3811" actId="20577"/>
        <pc:sldMkLst>
          <pc:docMk/>
          <pc:sldMk cId="4261447856" sldId="266"/>
        </pc:sldMkLst>
        <pc:spChg chg="mod ord">
          <ac:chgData name="ankit chhikara" userId="474fdf2c2fa12f48" providerId="LiveId" clId="{6812FB54-F107-46F8-96B3-8D231DD0564A}" dt="2022-09-11T14:17:09.463" v="3399"/>
          <ac:spMkLst>
            <pc:docMk/>
            <pc:sldMk cId="4261447856" sldId="266"/>
            <ac:spMk id="2" creationId="{126AD2B7-EE4E-C70F-CF98-3ACCF8904B77}"/>
          </ac:spMkLst>
        </pc:spChg>
        <pc:spChg chg="del">
          <ac:chgData name="ankit chhikara" userId="474fdf2c2fa12f48" providerId="LiveId" clId="{6812FB54-F107-46F8-96B3-8D231DD0564A}" dt="2022-09-11T14:09:19.848" v="3286" actId="700"/>
          <ac:spMkLst>
            <pc:docMk/>
            <pc:sldMk cId="4261447856" sldId="266"/>
            <ac:spMk id="3" creationId="{CA84AD5F-0771-BDBF-3970-5E7A59716995}"/>
          </ac:spMkLst>
        </pc:spChg>
        <pc:spChg chg="add mod">
          <ac:chgData name="ankit chhikara" userId="474fdf2c2fa12f48" providerId="LiveId" clId="{6812FB54-F107-46F8-96B3-8D231DD0564A}" dt="2022-09-11T14:07:03.765" v="3276"/>
          <ac:spMkLst>
            <pc:docMk/>
            <pc:sldMk cId="4261447856" sldId="266"/>
            <ac:spMk id="4" creationId="{44FC6D63-9251-460D-E59F-D205EAF474C6}"/>
          </ac:spMkLst>
        </pc:spChg>
        <pc:spChg chg="add mod ord">
          <ac:chgData name="ankit chhikara" userId="474fdf2c2fa12f48" providerId="LiveId" clId="{6812FB54-F107-46F8-96B3-8D231DD0564A}" dt="2022-09-11T14:27:47.095" v="3811" actId="20577"/>
          <ac:spMkLst>
            <pc:docMk/>
            <pc:sldMk cId="4261447856" sldId="266"/>
            <ac:spMk id="5" creationId="{997E35E1-DE4A-D90B-150D-551EC6862878}"/>
          </ac:spMkLst>
        </pc:spChg>
      </pc:sldChg>
      <pc:sldChg chg="modSp new mod setBg">
        <pc:chgData name="ankit chhikara" userId="474fdf2c2fa12f48" providerId="LiveId" clId="{6812FB54-F107-46F8-96B3-8D231DD0564A}" dt="2022-09-11T14:58:01.196" v="4095" actId="20577"/>
        <pc:sldMkLst>
          <pc:docMk/>
          <pc:sldMk cId="3570054703" sldId="267"/>
        </pc:sldMkLst>
        <pc:spChg chg="mod">
          <ac:chgData name="ankit chhikara" userId="474fdf2c2fa12f48" providerId="LiveId" clId="{6812FB54-F107-46F8-96B3-8D231DD0564A}" dt="2022-09-11T14:37:42.408" v="3837"/>
          <ac:spMkLst>
            <pc:docMk/>
            <pc:sldMk cId="3570054703" sldId="267"/>
            <ac:spMk id="2" creationId="{2A04FDAB-C810-F85C-4086-88BD13AAE7D4}"/>
          </ac:spMkLst>
        </pc:spChg>
        <pc:spChg chg="mod">
          <ac:chgData name="ankit chhikara" userId="474fdf2c2fa12f48" providerId="LiveId" clId="{6812FB54-F107-46F8-96B3-8D231DD0564A}" dt="2022-09-11T14:58:01.196" v="4095" actId="20577"/>
          <ac:spMkLst>
            <pc:docMk/>
            <pc:sldMk cId="3570054703" sldId="267"/>
            <ac:spMk id="3" creationId="{B3079A76-688A-4CD1-B31B-D8894DDBE762}"/>
          </ac:spMkLst>
        </pc:spChg>
      </pc:sldChg>
      <pc:sldChg chg="modSp new mod setBg">
        <pc:chgData name="ankit chhikara" userId="474fdf2c2fa12f48" providerId="LiveId" clId="{6812FB54-F107-46F8-96B3-8D231DD0564A}" dt="2022-09-11T15:15:33.667" v="4304" actId="20577"/>
        <pc:sldMkLst>
          <pc:docMk/>
          <pc:sldMk cId="1648751960" sldId="268"/>
        </pc:sldMkLst>
        <pc:spChg chg="mod">
          <ac:chgData name="ankit chhikara" userId="474fdf2c2fa12f48" providerId="LiveId" clId="{6812FB54-F107-46F8-96B3-8D231DD0564A}" dt="2022-09-11T15:00:16.616" v="4152" actId="20577"/>
          <ac:spMkLst>
            <pc:docMk/>
            <pc:sldMk cId="1648751960" sldId="268"/>
            <ac:spMk id="2" creationId="{630A00A3-F543-046D-0CEC-98434E460197}"/>
          </ac:spMkLst>
        </pc:spChg>
        <pc:spChg chg="mod">
          <ac:chgData name="ankit chhikara" userId="474fdf2c2fa12f48" providerId="LiveId" clId="{6812FB54-F107-46F8-96B3-8D231DD0564A}" dt="2022-09-11T15:15:33.667" v="4304" actId="20577"/>
          <ac:spMkLst>
            <pc:docMk/>
            <pc:sldMk cId="1648751960" sldId="268"/>
            <ac:spMk id="3" creationId="{2B6B050E-E5B2-282A-8336-97EC28AAD381}"/>
          </ac:spMkLst>
        </pc:spChg>
      </pc:sldChg>
      <pc:sldChg chg="addSp delSp modSp new mod modClrScheme chgLayout">
        <pc:chgData name="ankit chhikara" userId="474fdf2c2fa12f48" providerId="LiveId" clId="{6812FB54-F107-46F8-96B3-8D231DD0564A}" dt="2022-09-11T15:11:54.026" v="4220" actId="207"/>
        <pc:sldMkLst>
          <pc:docMk/>
          <pc:sldMk cId="3901727663" sldId="269"/>
        </pc:sldMkLst>
        <pc:spChg chg="del mod ord">
          <ac:chgData name="ankit chhikara" userId="474fdf2c2fa12f48" providerId="LiveId" clId="{6812FB54-F107-46F8-96B3-8D231DD0564A}" dt="2022-09-11T15:10:47.216" v="4200" actId="700"/>
          <ac:spMkLst>
            <pc:docMk/>
            <pc:sldMk cId="3901727663" sldId="269"/>
            <ac:spMk id="2" creationId="{39F91053-85BE-3391-EF94-F8EFE8FBC57E}"/>
          </ac:spMkLst>
        </pc:spChg>
        <pc:spChg chg="del">
          <ac:chgData name="ankit chhikara" userId="474fdf2c2fa12f48" providerId="LiveId" clId="{6812FB54-F107-46F8-96B3-8D231DD0564A}" dt="2022-09-11T15:10:47.216" v="4200" actId="700"/>
          <ac:spMkLst>
            <pc:docMk/>
            <pc:sldMk cId="3901727663" sldId="269"/>
            <ac:spMk id="3" creationId="{DC9D07DF-8DEF-D363-2C9D-8862EC362E5D}"/>
          </ac:spMkLst>
        </pc:spChg>
        <pc:spChg chg="add mod ord">
          <ac:chgData name="ankit chhikara" userId="474fdf2c2fa12f48" providerId="LiveId" clId="{6812FB54-F107-46F8-96B3-8D231DD0564A}" dt="2022-09-11T15:11:54.026" v="4220" actId="207"/>
          <ac:spMkLst>
            <pc:docMk/>
            <pc:sldMk cId="3901727663" sldId="269"/>
            <ac:spMk id="4" creationId="{6FE57DD7-C360-94A7-D2D0-51341C378A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1B38-07DE-4FA1-8984-4AD36CD55C19}" type="datetimeFigureOut">
              <a:rPr lang="en-IN" smtClean="0"/>
              <a:t>11-09-2022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28A0A-2F2B-4423-953E-E85F55A67135}" type="slidenum">
              <a:rPr lang="en-IN" smtClean="0"/>
              <a:t>‹#›</a:t>
            </a:fld>
            <a:endParaRPr lang="en-IN"/>
          </a:p>
        </p:txBody>
      </p:sp>
    </p:spTree>
    <p:extLst>
      <p:ext uri="{BB962C8B-B14F-4D97-AF65-F5344CB8AC3E}">
        <p14:creationId xmlns:p14="http://schemas.microsoft.com/office/powerpoint/2010/main" val="37206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C28A0A-2F2B-4423-953E-E85F55A67135}" type="slidenum">
              <a:rPr lang="en-IN" smtClean="0"/>
              <a:t>1</a:t>
            </a:fld>
            <a:endParaRPr lang="en-IN"/>
          </a:p>
        </p:txBody>
      </p:sp>
    </p:spTree>
    <p:extLst>
      <p:ext uri="{BB962C8B-B14F-4D97-AF65-F5344CB8AC3E}">
        <p14:creationId xmlns:p14="http://schemas.microsoft.com/office/powerpoint/2010/main" val="1342707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46195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32075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64850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646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876016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8C180A-EE95-4C5C-9A5B-0F6F4B1B65A8}"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974165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8C180A-EE95-4C5C-9A5B-0F6F4B1B65A8}"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6676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21814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328875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143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79962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C180A-EE95-4C5C-9A5B-0F6F4B1B65A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74597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45239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C180A-EE95-4C5C-9A5B-0F6F4B1B65A8}"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8987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C180A-EE95-4C5C-9A5B-0F6F4B1B65A8}"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400970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8C180A-EE95-4C5C-9A5B-0F6F4B1B65A8}"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05552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4121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54661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8C180A-EE95-4C5C-9A5B-0F6F4B1B65A8}" type="datetimeFigureOut">
              <a:rPr lang="en-IN" smtClean="0"/>
              <a:t>11-09-2022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2043EE5-605C-4893-B4ED-986D6D3A0A7B}" type="slidenum">
              <a:rPr lang="en-IN" smtClean="0"/>
              <a:t>‹#›</a:t>
            </a:fld>
            <a:endParaRPr lang="en-IN"/>
          </a:p>
        </p:txBody>
      </p:sp>
    </p:spTree>
    <p:extLst>
      <p:ext uri="{BB962C8B-B14F-4D97-AF65-F5344CB8AC3E}">
        <p14:creationId xmlns:p14="http://schemas.microsoft.com/office/powerpoint/2010/main" val="3076380068"/>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slide" Target="slide11.xml"/><Relationship Id="rId1" Type="http://schemas.openxmlformats.org/officeDocument/2006/relationships/slideLayout" Target="../slideLayouts/slideLayout18.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9.xml"/><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AC1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FED8-F06B-4CE9-0D35-484F90491CD7}"/>
              </a:ext>
            </a:extLst>
          </p:cNvPr>
          <p:cNvSpPr>
            <a:spLocks noGrp="1"/>
          </p:cNvSpPr>
          <p:nvPr>
            <p:ph type="ctrTitle"/>
          </p:nvPr>
        </p:nvSpPr>
        <p:spPr/>
        <p:txBody>
          <a:bodyPr numCol="3">
            <a:normAutofit/>
          </a:bodyPr>
          <a:lstStyle/>
          <a:p>
            <a:pPr algn="ctr"/>
            <a:r>
              <a:rPr lang="en-IN" i="1" dirty="0">
                <a:solidFill>
                  <a:schemeClr val="bg2">
                    <a:lumMod val="50000"/>
                  </a:schemeClr>
                </a:solidFill>
                <a:latin typeface="Algerian" panose="04020705040A02060702" pitchFamily="82" charset="0"/>
              </a:rPr>
              <a:t>Project</a:t>
            </a:r>
          </a:p>
        </p:txBody>
      </p:sp>
      <p:sp>
        <p:nvSpPr>
          <p:cNvPr id="7" name="Subtitle 6">
            <a:extLst>
              <a:ext uri="{FF2B5EF4-FFF2-40B4-BE49-F238E27FC236}">
                <a16:creationId xmlns:a16="http://schemas.microsoft.com/office/drawing/2014/main" id="{C5D1603A-3AF2-1A4C-4D2F-23E580441E0A}"/>
              </a:ext>
            </a:extLst>
          </p:cNvPr>
          <p:cNvSpPr>
            <a:spLocks noGrp="1"/>
          </p:cNvSpPr>
          <p:nvPr>
            <p:ph type="subTitle" idx="1"/>
          </p:nvPr>
        </p:nvSpPr>
        <p:spPr/>
        <p:txBody>
          <a:bodyPr>
            <a:normAutofit/>
          </a:bodyPr>
          <a:lstStyle/>
          <a:p>
            <a:r>
              <a:rPr lang="en-IN" sz="3600" i="1" dirty="0">
                <a:solidFill>
                  <a:srgbClr val="CC66FF"/>
                </a:solidFill>
                <a:latin typeface="Algerian" panose="04020705040A02060702" pitchFamily="82" charset="0"/>
              </a:rPr>
              <a:t>Acquisitions and IPOs</a:t>
            </a:r>
          </a:p>
        </p:txBody>
      </p:sp>
    </p:spTree>
    <p:extLst>
      <p:ext uri="{BB962C8B-B14F-4D97-AF65-F5344CB8AC3E}">
        <p14:creationId xmlns:p14="http://schemas.microsoft.com/office/powerpoint/2010/main" val="306861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F617-66C7-B23F-81EA-75D13A859CF3}"/>
              </a:ext>
            </a:extLst>
          </p:cNvPr>
          <p:cNvSpPr>
            <a:spLocks noGrp="1"/>
          </p:cNvSpPr>
          <p:nvPr>
            <p:ph type="title"/>
          </p:nvPr>
        </p:nvSpPr>
        <p:spPr/>
        <p:txBody>
          <a:bodyPr>
            <a:normAutofit/>
          </a:bodyPr>
          <a:lstStyle/>
          <a:p>
            <a:r>
              <a:rPr lang="en-IN" sz="2000" dirty="0">
                <a:latin typeface="Arial Rounded MT Bold" panose="020F0704030504030204" pitchFamily="34" charset="0"/>
              </a:rPr>
              <a:t>Amount Raised by region</a:t>
            </a:r>
          </a:p>
        </p:txBody>
      </p:sp>
      <p:sp>
        <p:nvSpPr>
          <p:cNvPr id="3" name="Content Placeholder 2">
            <a:extLst>
              <a:ext uri="{FF2B5EF4-FFF2-40B4-BE49-F238E27FC236}">
                <a16:creationId xmlns:a16="http://schemas.microsoft.com/office/drawing/2014/main" id="{96D0BF0E-FBCD-A5F7-032E-92CBEE9CE934}"/>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The maximum amount was raised by currency code USD, and AUD the least. Particularly, in USD California raised the most amount when we looked at it by region, but Illinois, Texas, and Victoria didn't raise any money.</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9A5BC1FB-6C6F-DE0A-8ED5-87F62494CF40}"/>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75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D2B7-EE4E-C70F-CF98-3ACCF8904B77}"/>
              </a:ext>
            </a:extLst>
          </p:cNvPr>
          <p:cNvSpPr>
            <a:spLocks noGrp="1"/>
          </p:cNvSpPr>
          <p:nvPr>
            <p:ph type="title"/>
          </p:nvPr>
        </p:nvSpPr>
        <p:spPr/>
        <p:txBody>
          <a:bodyPr>
            <a:normAutofit/>
          </a:bodyPr>
          <a:lstStyle/>
          <a:p>
            <a:r>
              <a:rPr lang="en-IN" sz="2000" cap="none" dirty="0">
                <a:latin typeface="Arial Rounded MT Bold" panose="020F0704030504030204" pitchFamily="34" charset="0"/>
              </a:rPr>
              <a:t>FUND RAISED BY THE REGION</a:t>
            </a:r>
          </a:p>
        </p:txBody>
      </p:sp>
      <p:sp>
        <p:nvSpPr>
          <p:cNvPr id="5" name="Content Placeholder 4">
            <a:extLst>
              <a:ext uri="{FF2B5EF4-FFF2-40B4-BE49-F238E27FC236}">
                <a16:creationId xmlns:a16="http://schemas.microsoft.com/office/drawing/2014/main" id="{997E35E1-DE4A-D90B-150D-551EC6862878}"/>
              </a:ext>
            </a:extLst>
          </p:cNvPr>
          <p:cNvSpPr>
            <a:spLocks noGrp="1"/>
          </p:cNvSpPr>
          <p:nvPr>
            <p:ph sz="quarter" idx="13"/>
          </p:nvPr>
        </p:nvSpPr>
        <p:spPr/>
        <p:txBody>
          <a:bodyPr>
            <a:normAutofit/>
          </a:bodyPr>
          <a:lstStyle/>
          <a:p>
            <a:pPr marL="0" indent="0">
              <a:buNone/>
            </a:pPr>
            <a:r>
              <a:rPr lang="en-US" cap="none" dirty="0">
                <a:latin typeface="Arial" panose="020B0604020202020204" pitchFamily="34" charset="0"/>
                <a:cs typeface="Arial" panose="020B0604020202020204" pitchFamily="34" charset="0"/>
              </a:rPr>
              <a:t>Tamil Nadu raised the least amount of money region-wise and California raised the most.</a:t>
            </a:r>
          </a:p>
          <a:p>
            <a:pPr marL="0" indent="0">
              <a:buNone/>
            </a:pPr>
            <a:r>
              <a:rPr lang="en-US" cap="none" dirty="0" err="1">
                <a:latin typeface="Arial" panose="020B0604020202020204" pitchFamily="34" charset="0"/>
                <a:cs typeface="Arial" panose="020B0604020202020204" pitchFamily="34" charset="0"/>
              </a:rPr>
              <a:t>Series_c</a:t>
            </a:r>
            <a:r>
              <a:rPr lang="en-US" cap="none" dirty="0">
                <a:latin typeface="Arial" panose="020B0604020202020204" pitchFamily="34" charset="0"/>
                <a:cs typeface="Arial" panose="020B0604020202020204" pitchFamily="34" charset="0"/>
              </a:rPr>
              <a:t> investments raised the most money out of all investment kinds, while grant investments brought in the least.</a:t>
            </a:r>
          </a:p>
          <a:p>
            <a:pPr marL="0" indent="0">
              <a:buNone/>
            </a:pPr>
            <a:r>
              <a:rPr lang="en-US" cap="none" dirty="0">
                <a:latin typeface="Arial" panose="020B0604020202020204" pitchFamily="34" charset="0"/>
                <a:cs typeface="Arial" panose="020B0604020202020204" pitchFamily="34" charset="0"/>
              </a:rPr>
              <a:t>Additionally, the minimum amount raised in ASX and the maximum amount raised in </a:t>
            </a:r>
            <a:r>
              <a:rPr lang="en-US" cap="none" dirty="0" err="1">
                <a:latin typeface="Arial" panose="020B0604020202020204" pitchFamily="34" charset="0"/>
                <a:cs typeface="Arial" panose="020B0604020202020204" pitchFamily="34" charset="0"/>
              </a:rPr>
              <a:t>ebr</a:t>
            </a:r>
            <a:r>
              <a:rPr lang="en-US" cap="none" dirty="0">
                <a:latin typeface="Arial" panose="020B0604020202020204" pitchFamily="34" charset="0"/>
                <a:cs typeface="Arial" panose="020B0604020202020204" pitchFamily="34" charset="0"/>
              </a:rPr>
              <a:t> on the stock exchange in USD.</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44FC6D63-9251-460D-E59F-D205EAF474C6}"/>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144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6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FDAB-C810-F85C-4086-88BD13AAE7D4}"/>
              </a:ext>
            </a:extLst>
          </p:cNvPr>
          <p:cNvSpPr>
            <a:spLocks noGrp="1"/>
          </p:cNvSpPr>
          <p:nvPr>
            <p:ph type="title"/>
          </p:nvPr>
        </p:nvSpPr>
        <p:spPr/>
        <p:txBody>
          <a:bodyPr>
            <a:normAutofit/>
          </a:bodyPr>
          <a:lstStyle/>
          <a:p>
            <a:r>
              <a:rPr lang="en-IN" sz="2000" cap="none" dirty="0">
                <a:latin typeface="Arial Rounded MT Bold" panose="020F0704030504030204" pitchFamily="34" charset="0"/>
              </a:rPr>
              <a:t>UNIQUE FINDINGS</a:t>
            </a:r>
          </a:p>
        </p:txBody>
      </p:sp>
      <p:sp>
        <p:nvSpPr>
          <p:cNvPr id="3" name="Content Placeholder 2">
            <a:extLst>
              <a:ext uri="{FF2B5EF4-FFF2-40B4-BE49-F238E27FC236}">
                <a16:creationId xmlns:a16="http://schemas.microsoft.com/office/drawing/2014/main" id="{B3079A76-688A-4CD1-B31B-D8894DDBE762}"/>
              </a:ext>
            </a:extLst>
          </p:cNvPr>
          <p:cNvSpPr>
            <a:spLocks noGrp="1"/>
          </p:cNvSpPr>
          <p:nvPr>
            <p:ph sz="quarter" idx="13"/>
          </p:nvPr>
        </p:nvSpPr>
        <p:spPr/>
        <p:txBody>
          <a:bodyPr>
            <a:normAutofit fontScale="92500" lnSpcReduction="10000"/>
          </a:bodyPr>
          <a:lstStyle/>
          <a:p>
            <a:r>
              <a:rPr lang="en-IN" cap="none" dirty="0">
                <a:latin typeface="Arial" panose="020B0604020202020204" pitchFamily="34" charset="0"/>
                <a:cs typeface="Arial" panose="020B0604020202020204" pitchFamily="34" charset="0"/>
              </a:rPr>
              <a:t>By seeing the data, we can see that there is no IPO or Acquisition being registered in the month of December.</a:t>
            </a:r>
          </a:p>
          <a:p>
            <a:r>
              <a:rPr lang="en-US" b="0" i="0" cap="none" dirty="0">
                <a:solidFill>
                  <a:srgbClr val="1D1C1D"/>
                </a:solidFill>
                <a:effectLst/>
                <a:latin typeface="Arial" panose="020B0604020202020204" pitchFamily="34" charset="0"/>
                <a:cs typeface="Arial" panose="020B0604020202020204" pitchFamily="34" charset="0"/>
              </a:rPr>
              <a:t>As per analysis, overall most of the acquirer and acquiree companies are from the North American region, and if we particularly see by region, then California is the region where the highest number of acquiree and acquirers resides.</a:t>
            </a:r>
          </a:p>
          <a:p>
            <a:r>
              <a:rPr lang="en-US" sz="2200" b="0" i="0" cap="none" dirty="0">
                <a:solidFill>
                  <a:srgbClr val="1D1C1D"/>
                </a:solidFill>
                <a:effectLst/>
                <a:latin typeface="Arial" panose="020B0604020202020204" pitchFamily="34" charset="0"/>
                <a:cs typeface="Arial" panose="020B0604020202020204" pitchFamily="34" charset="0"/>
              </a:rPr>
              <a:t>As viewing the data, it can be analyzed that, most numbers of IPOs and acquisitions took place in the month of November and September is the month where the least number of IPOs and acquisitions happened.</a:t>
            </a:r>
          </a:p>
          <a:p>
            <a:r>
              <a:rPr lang="en-US" sz="2200" b="0" i="0" cap="none" dirty="0">
                <a:solidFill>
                  <a:srgbClr val="202124"/>
                </a:solidFill>
                <a:effectLst/>
                <a:latin typeface="Arial" panose="020B0604020202020204" pitchFamily="34" charset="0"/>
                <a:cs typeface="Arial" panose="020B0604020202020204" pitchFamily="34" charset="0"/>
              </a:rPr>
              <a:t>We can see from the insights that the maximum fund which is raised is in USD currency.</a:t>
            </a:r>
          </a:p>
        </p:txBody>
      </p:sp>
    </p:spTree>
    <p:extLst>
      <p:ext uri="{BB962C8B-B14F-4D97-AF65-F5344CB8AC3E}">
        <p14:creationId xmlns:p14="http://schemas.microsoft.com/office/powerpoint/2010/main" val="357005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C99"/>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00A3-F543-046D-0CEC-98434E460197}"/>
              </a:ext>
            </a:extLst>
          </p:cNvPr>
          <p:cNvSpPr>
            <a:spLocks noGrp="1"/>
          </p:cNvSpPr>
          <p:nvPr>
            <p:ph type="title"/>
          </p:nvPr>
        </p:nvSpPr>
        <p:spPr/>
        <p:txBody>
          <a:bodyPr>
            <a:normAutofit/>
          </a:bodyPr>
          <a:lstStyle/>
          <a:p>
            <a:r>
              <a:rPr lang="en-IN" sz="2000" dirty="0">
                <a:latin typeface="Arial Rounded MT Bold" panose="020F0704030504030204" pitchFamily="34" charset="0"/>
              </a:rPr>
              <a:t>Challenges and learning</a:t>
            </a:r>
          </a:p>
        </p:txBody>
      </p:sp>
      <p:sp>
        <p:nvSpPr>
          <p:cNvPr id="3" name="Content Placeholder 2">
            <a:extLst>
              <a:ext uri="{FF2B5EF4-FFF2-40B4-BE49-F238E27FC236}">
                <a16:creationId xmlns:a16="http://schemas.microsoft.com/office/drawing/2014/main" id="{2B6B050E-E5B2-282A-8336-97EC28AAD381}"/>
              </a:ext>
            </a:extLst>
          </p:cNvPr>
          <p:cNvSpPr>
            <a:spLocks noGrp="1"/>
          </p:cNvSpPr>
          <p:nvPr>
            <p:ph sz="quarter" idx="13"/>
          </p:nvPr>
        </p:nvSpPr>
        <p:spPr/>
        <p:txBody>
          <a:bodyPr>
            <a:normAutofit fontScale="92500"/>
          </a:bodyPr>
          <a:lstStyle/>
          <a:p>
            <a:r>
              <a:rPr lang="en-US" b="0" i="0" cap="none" dirty="0">
                <a:solidFill>
                  <a:srgbClr val="202124"/>
                </a:solidFill>
                <a:effectLst/>
                <a:latin typeface="Arial" panose="020B0604020202020204" pitchFamily="34" charset="0"/>
                <a:cs typeface="Arial" panose="020B0604020202020204" pitchFamily="34" charset="0"/>
              </a:rPr>
              <a:t>Less knowledge of acquisition and IPO domain was the first and major hurdle for our team.</a:t>
            </a:r>
          </a:p>
          <a:p>
            <a:r>
              <a:rPr lang="en-US" b="0" i="0" cap="none" dirty="0">
                <a:solidFill>
                  <a:srgbClr val="202124"/>
                </a:solidFill>
                <a:effectLst/>
                <a:latin typeface="Arial" panose="020B0604020202020204" pitchFamily="34" charset="0"/>
                <a:cs typeface="Arial" panose="020B0604020202020204" pitchFamily="34" charset="0"/>
              </a:rPr>
              <a:t>Dataset was huge and the foreign key and the primary key were not named correctly was difficult for our team to analyze it properly and find its outcome for our project.</a:t>
            </a:r>
          </a:p>
          <a:p>
            <a:r>
              <a:rPr lang="en-US" b="0" i="0" cap="none" dirty="0">
                <a:solidFill>
                  <a:srgbClr val="202124"/>
                </a:solidFill>
                <a:effectLst/>
                <a:latin typeface="Arial" panose="020B0604020202020204" pitchFamily="34" charset="0"/>
                <a:cs typeface="Arial" panose="020B0604020202020204" pitchFamily="34" charset="0"/>
              </a:rPr>
              <a:t>Had learned how to filter and cleaned the data in SQL. Also got great knowledge in the acquisition and IPO domain.</a:t>
            </a:r>
          </a:p>
          <a:p>
            <a:r>
              <a:rPr lang="en-US" b="0" i="0" cap="none" dirty="0">
                <a:solidFill>
                  <a:srgbClr val="202124"/>
                </a:solidFill>
                <a:effectLst/>
                <a:latin typeface="Arial" panose="020B0604020202020204" pitchFamily="34" charset="0"/>
                <a:cs typeface="Arial" panose="020B0604020202020204" pitchFamily="34" charset="0"/>
              </a:rPr>
              <a:t>Had faced and learned that we should acquaint ourselves with time and prepare for it as per time management.</a:t>
            </a:r>
          </a:p>
          <a:p>
            <a:r>
              <a:rPr lang="en-US" cap="none" dirty="0">
                <a:solidFill>
                  <a:srgbClr val="202124"/>
                </a:solidFill>
                <a:latin typeface="Arial" panose="020B0604020202020204" pitchFamily="34" charset="0"/>
                <a:cs typeface="Arial" panose="020B0604020202020204" pitchFamily="34" charset="0"/>
              </a:rPr>
              <a:t>We also learned how to work in a team and coordinate with each other.</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75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E57DD7-C360-94A7-D2D0-51341C378A6C}"/>
              </a:ext>
            </a:extLst>
          </p:cNvPr>
          <p:cNvSpPr>
            <a:spLocks noGrp="1"/>
          </p:cNvSpPr>
          <p:nvPr>
            <p:ph type="title"/>
          </p:nvPr>
        </p:nvSpPr>
        <p:spPr>
          <a:xfrm>
            <a:off x="913775" y="618517"/>
            <a:ext cx="10364451" cy="4376270"/>
          </a:xfrm>
        </p:spPr>
        <p:txBody>
          <a:bodyPr/>
          <a:lstStyle/>
          <a:p>
            <a:r>
              <a:rPr lang="en-IN" cap="none" dirty="0">
                <a:solidFill>
                  <a:schemeClr val="accent2">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390172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A2F5D-F5FB-2C2F-5D6F-A8131328A44B}"/>
              </a:ext>
            </a:extLst>
          </p:cNvPr>
          <p:cNvSpPr>
            <a:spLocks noGrp="1"/>
          </p:cNvSpPr>
          <p:nvPr>
            <p:ph type="title"/>
          </p:nvPr>
        </p:nvSpPr>
        <p:spPr/>
        <p:txBody>
          <a:bodyPr/>
          <a:lstStyle/>
          <a:p>
            <a:pPr algn="l"/>
            <a:r>
              <a:rPr lang="en-IN" dirty="0"/>
              <a:t> </a:t>
            </a:r>
            <a:r>
              <a:rPr lang="en-IN" i="1" dirty="0">
                <a:solidFill>
                  <a:schemeClr val="tx1">
                    <a:lumMod val="65000"/>
                    <a:lumOff val="35000"/>
                  </a:schemeClr>
                </a:solidFill>
                <a:latin typeface="Arial Narrow" panose="020B0606020202030204" pitchFamily="34" charset="0"/>
              </a:rPr>
              <a:t>Made by</a:t>
            </a:r>
            <a:endParaRPr lang="en-IN" dirty="0">
              <a:solidFill>
                <a:schemeClr val="tx1">
                  <a:lumMod val="65000"/>
                  <a:lumOff val="35000"/>
                </a:schemeClr>
              </a:solidFill>
              <a:latin typeface="Arial Narrow" panose="020B0606020202030204" pitchFamily="34" charset="0"/>
            </a:endParaRPr>
          </a:p>
        </p:txBody>
      </p:sp>
      <p:sp>
        <p:nvSpPr>
          <p:cNvPr id="5" name="Content Placeholder 4">
            <a:extLst>
              <a:ext uri="{FF2B5EF4-FFF2-40B4-BE49-F238E27FC236}">
                <a16:creationId xmlns:a16="http://schemas.microsoft.com/office/drawing/2014/main" id="{D99747FB-941F-0AE4-5BCA-5845D2484D8A}"/>
              </a:ext>
            </a:extLst>
          </p:cNvPr>
          <p:cNvSpPr>
            <a:spLocks noGrp="1"/>
          </p:cNvSpPr>
          <p:nvPr>
            <p:ph sz="quarter" idx="13"/>
          </p:nvPr>
        </p:nvSpPr>
        <p:spPr/>
        <p:txBody>
          <a:bodyPr/>
          <a:lstStyle/>
          <a:p>
            <a:pPr>
              <a:buFont typeface="Wingdings" panose="05000000000000000000" pitchFamily="2" charset="2"/>
              <a:buChar char="Ø"/>
            </a:pPr>
            <a:r>
              <a:rPr lang="en-IN" dirty="0">
                <a:solidFill>
                  <a:schemeClr val="bg2">
                    <a:lumMod val="50000"/>
                  </a:schemeClr>
                </a:solidFill>
              </a:rPr>
              <a:t>Amit Singh (pd</a:t>
            </a:r>
            <a:r>
              <a:rPr lang="en-IN" cap="none" dirty="0">
                <a:solidFill>
                  <a:schemeClr val="bg2">
                    <a:lumMod val="50000"/>
                  </a:schemeClr>
                </a:solidFill>
              </a:rPr>
              <a:t>15_260</a:t>
            </a:r>
            <a:r>
              <a:rPr lang="en-IN" dirty="0">
                <a:solidFill>
                  <a:schemeClr val="bg2">
                    <a:lumMod val="50000"/>
                  </a:schemeClr>
                </a:solidFill>
              </a:rPr>
              <a:t>)</a:t>
            </a:r>
          </a:p>
          <a:p>
            <a:pPr>
              <a:buFont typeface="Wingdings" panose="05000000000000000000" pitchFamily="2" charset="2"/>
              <a:buChar char="Ø"/>
            </a:pPr>
            <a:r>
              <a:rPr lang="en-IN" dirty="0" err="1">
                <a:solidFill>
                  <a:schemeClr val="bg2">
                    <a:lumMod val="50000"/>
                  </a:schemeClr>
                </a:solidFill>
              </a:rPr>
              <a:t>Apurba</a:t>
            </a:r>
            <a:r>
              <a:rPr lang="en-IN" dirty="0">
                <a:solidFill>
                  <a:schemeClr val="bg2">
                    <a:lumMod val="50000"/>
                  </a:schemeClr>
                </a:solidFill>
              </a:rPr>
              <a:t> Goswami (pd15_285)</a:t>
            </a:r>
          </a:p>
          <a:p>
            <a:pPr>
              <a:buFont typeface="Wingdings" panose="05000000000000000000" pitchFamily="2" charset="2"/>
              <a:buChar char="Ø"/>
            </a:pPr>
            <a:r>
              <a:rPr lang="en-IN">
                <a:solidFill>
                  <a:schemeClr val="bg2">
                    <a:lumMod val="50000"/>
                  </a:schemeClr>
                </a:solidFill>
              </a:rPr>
              <a:t>Aarti (pd15_325)</a:t>
            </a:r>
            <a:endParaRPr lang="en-IN" dirty="0">
              <a:solidFill>
                <a:schemeClr val="bg2">
                  <a:lumMod val="50000"/>
                </a:schemeClr>
              </a:solidFill>
            </a:endParaRPr>
          </a:p>
        </p:txBody>
      </p:sp>
    </p:spTree>
    <p:extLst>
      <p:ext uri="{BB962C8B-B14F-4D97-AF65-F5344CB8AC3E}">
        <p14:creationId xmlns:p14="http://schemas.microsoft.com/office/powerpoint/2010/main" val="41727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AC1D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0D5DEE-0137-F18F-5011-4C6442011EBC}"/>
              </a:ext>
            </a:extLst>
          </p:cNvPr>
          <p:cNvGrpSpPr/>
          <p:nvPr/>
        </p:nvGrpSpPr>
        <p:grpSpPr>
          <a:xfrm>
            <a:off x="5819780" y="17385"/>
            <a:ext cx="1276350" cy="6858000"/>
            <a:chOff x="4991112" y="-5795"/>
            <a:chExt cx="1276350" cy="6858000"/>
          </a:xfrm>
          <a:solidFill>
            <a:schemeClr val="accent1">
              <a:lumMod val="40000"/>
              <a:lumOff val="60000"/>
            </a:schemeClr>
          </a:solidFill>
        </p:grpSpPr>
        <p:sp>
          <p:nvSpPr>
            <p:cNvPr id="4" name="Freeform: Shape 3">
              <a:extLst>
                <a:ext uri="{FF2B5EF4-FFF2-40B4-BE49-F238E27FC236}">
                  <a16:creationId xmlns:a16="http://schemas.microsoft.com/office/drawing/2014/main" id="{6C5F84F8-3054-76B2-7241-D835E5CDEA8A}"/>
                </a:ext>
              </a:extLst>
            </p:cNvPr>
            <p:cNvSpPr/>
            <p:nvPr/>
          </p:nvSpPr>
          <p:spPr>
            <a:xfrm>
              <a:off x="4991112" y="-5795"/>
              <a:ext cx="1276350" cy="6858000"/>
            </a:xfrm>
            <a:custGeom>
              <a:avLst/>
              <a:gdLst>
                <a:gd name="connsiteX0" fmla="*/ 857250 w 1276350"/>
                <a:gd name="connsiteY0" fmla="*/ 6045200 h 6858000"/>
                <a:gd name="connsiteX1" fmla="*/ 1206499 w 1276350"/>
                <a:gd name="connsiteY1" fmla="*/ 6045200 h 6858000"/>
                <a:gd name="connsiteX2" fmla="*/ 1276350 w 1276350"/>
                <a:gd name="connsiteY2" fmla="*/ 6115051 h 6858000"/>
                <a:gd name="connsiteX3" fmla="*/ 1276350 w 1276350"/>
                <a:gd name="connsiteY3" fmla="*/ 6584949 h 6858000"/>
                <a:gd name="connsiteX4" fmla="*/ 1206499 w 1276350"/>
                <a:gd name="connsiteY4" fmla="*/ 6654800 h 6858000"/>
                <a:gd name="connsiteX5" fmla="*/ 857250 w 1276350"/>
                <a:gd name="connsiteY5" fmla="*/ 6654800 h 6858000"/>
                <a:gd name="connsiteX6" fmla="*/ 0 w 1276350"/>
                <a:gd name="connsiteY6" fmla="*/ 0 h 6858000"/>
                <a:gd name="connsiteX7" fmla="*/ 847725 w 1276350"/>
                <a:gd name="connsiteY7" fmla="*/ 0 h 6858000"/>
                <a:gd name="connsiteX8" fmla="*/ 847725 w 1276350"/>
                <a:gd name="connsiteY8" fmla="*/ 6858000 h 6858000"/>
                <a:gd name="connsiteX9" fmla="*/ 0 w 127635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350" h="6858000">
                  <a:moveTo>
                    <a:pt x="857250" y="6045200"/>
                  </a:moveTo>
                  <a:lnTo>
                    <a:pt x="1206499" y="6045200"/>
                  </a:lnTo>
                  <a:cubicBezTo>
                    <a:pt x="1245077" y="6045200"/>
                    <a:pt x="1276350" y="6076473"/>
                    <a:pt x="1276350" y="6115051"/>
                  </a:cubicBezTo>
                  <a:lnTo>
                    <a:pt x="1276350" y="6584949"/>
                  </a:lnTo>
                  <a:cubicBezTo>
                    <a:pt x="1276350" y="6623527"/>
                    <a:pt x="1245077" y="6654800"/>
                    <a:pt x="1206499" y="6654800"/>
                  </a:cubicBezTo>
                  <a:lnTo>
                    <a:pt x="857250" y="6654800"/>
                  </a:lnTo>
                  <a:close/>
                  <a:moveTo>
                    <a:pt x="0" y="0"/>
                  </a:moveTo>
                  <a:lnTo>
                    <a:pt x="847725" y="0"/>
                  </a:lnTo>
                  <a:lnTo>
                    <a:pt x="847725" y="6858000"/>
                  </a:lnTo>
                  <a:lnTo>
                    <a:pt x="0" y="6858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TextBox 4">
              <a:hlinkClick r:id="rId2" action="ppaction://hlinksldjump"/>
              <a:extLst>
                <a:ext uri="{FF2B5EF4-FFF2-40B4-BE49-F238E27FC236}">
                  <a16:creationId xmlns:a16="http://schemas.microsoft.com/office/drawing/2014/main" id="{69D3D36F-1A0A-A3BD-78F8-03FB0E5257BA}"/>
                </a:ext>
              </a:extLst>
            </p:cNvPr>
            <p:cNvSpPr txBox="1"/>
            <p:nvPr/>
          </p:nvSpPr>
          <p:spPr>
            <a:xfrm flipH="1">
              <a:off x="5915050" y="6123543"/>
              <a:ext cx="333374" cy="369332"/>
            </a:xfrm>
            <a:prstGeom prst="rect">
              <a:avLst/>
            </a:prstGeom>
            <a:grpFill/>
            <a:ln>
              <a:noFill/>
            </a:ln>
          </p:spPr>
          <p:txBody>
            <a:bodyPr wrap="square" rtlCol="0">
              <a:spAutoFit/>
            </a:bodyPr>
            <a:lstStyle/>
            <a:p>
              <a:r>
                <a:rPr lang="en-IN" dirty="0"/>
                <a:t>8</a:t>
              </a:r>
            </a:p>
          </p:txBody>
        </p:sp>
      </p:grpSp>
      <p:grpSp>
        <p:nvGrpSpPr>
          <p:cNvPr id="59" name="Group 58">
            <a:extLst>
              <a:ext uri="{FF2B5EF4-FFF2-40B4-BE49-F238E27FC236}">
                <a16:creationId xmlns:a16="http://schemas.microsoft.com/office/drawing/2014/main" id="{658B32C2-75DB-6F9F-1758-70A4B9CF5211}"/>
              </a:ext>
            </a:extLst>
          </p:cNvPr>
          <p:cNvGrpSpPr/>
          <p:nvPr/>
        </p:nvGrpSpPr>
        <p:grpSpPr>
          <a:xfrm>
            <a:off x="4991112" y="-5795"/>
            <a:ext cx="1276350" cy="6858000"/>
            <a:chOff x="4991112" y="-5795"/>
            <a:chExt cx="1276350" cy="6858000"/>
          </a:xfrm>
        </p:grpSpPr>
        <p:sp>
          <p:nvSpPr>
            <p:cNvPr id="42" name="Freeform: Shape 41">
              <a:extLst>
                <a:ext uri="{FF2B5EF4-FFF2-40B4-BE49-F238E27FC236}">
                  <a16:creationId xmlns:a16="http://schemas.microsoft.com/office/drawing/2014/main" id="{B24C81AE-C458-1945-41A4-91193E58F614}"/>
                </a:ext>
              </a:extLst>
            </p:cNvPr>
            <p:cNvSpPr/>
            <p:nvPr/>
          </p:nvSpPr>
          <p:spPr>
            <a:xfrm>
              <a:off x="4991112" y="-5795"/>
              <a:ext cx="1276350" cy="6858000"/>
            </a:xfrm>
            <a:custGeom>
              <a:avLst/>
              <a:gdLst>
                <a:gd name="connsiteX0" fmla="*/ 857250 w 1276350"/>
                <a:gd name="connsiteY0" fmla="*/ 6045200 h 6858000"/>
                <a:gd name="connsiteX1" fmla="*/ 1206499 w 1276350"/>
                <a:gd name="connsiteY1" fmla="*/ 6045200 h 6858000"/>
                <a:gd name="connsiteX2" fmla="*/ 1276350 w 1276350"/>
                <a:gd name="connsiteY2" fmla="*/ 6115051 h 6858000"/>
                <a:gd name="connsiteX3" fmla="*/ 1276350 w 1276350"/>
                <a:gd name="connsiteY3" fmla="*/ 6584949 h 6858000"/>
                <a:gd name="connsiteX4" fmla="*/ 1206499 w 1276350"/>
                <a:gd name="connsiteY4" fmla="*/ 6654800 h 6858000"/>
                <a:gd name="connsiteX5" fmla="*/ 857250 w 1276350"/>
                <a:gd name="connsiteY5" fmla="*/ 6654800 h 6858000"/>
                <a:gd name="connsiteX6" fmla="*/ 0 w 1276350"/>
                <a:gd name="connsiteY6" fmla="*/ 0 h 6858000"/>
                <a:gd name="connsiteX7" fmla="*/ 847725 w 1276350"/>
                <a:gd name="connsiteY7" fmla="*/ 0 h 6858000"/>
                <a:gd name="connsiteX8" fmla="*/ 847725 w 1276350"/>
                <a:gd name="connsiteY8" fmla="*/ 6858000 h 6858000"/>
                <a:gd name="connsiteX9" fmla="*/ 0 w 127635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350" h="6858000">
                  <a:moveTo>
                    <a:pt x="857250" y="6045200"/>
                  </a:moveTo>
                  <a:lnTo>
                    <a:pt x="1206499" y="6045200"/>
                  </a:lnTo>
                  <a:cubicBezTo>
                    <a:pt x="1245077" y="6045200"/>
                    <a:pt x="1276350" y="6076473"/>
                    <a:pt x="1276350" y="6115051"/>
                  </a:cubicBezTo>
                  <a:lnTo>
                    <a:pt x="1276350" y="6584949"/>
                  </a:lnTo>
                  <a:cubicBezTo>
                    <a:pt x="1276350" y="6623527"/>
                    <a:pt x="1245077" y="6654800"/>
                    <a:pt x="1206499" y="6654800"/>
                  </a:cubicBezTo>
                  <a:lnTo>
                    <a:pt x="857250" y="6654800"/>
                  </a:lnTo>
                  <a:close/>
                  <a:moveTo>
                    <a:pt x="0" y="0"/>
                  </a:moveTo>
                  <a:lnTo>
                    <a:pt x="847725" y="0"/>
                  </a:lnTo>
                  <a:lnTo>
                    <a:pt x="847725" y="6858000"/>
                  </a:lnTo>
                  <a:lnTo>
                    <a:pt x="0" y="6858000"/>
                  </a:lnTo>
                  <a:close/>
                </a:path>
              </a:pathLst>
            </a:cu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TextBox 48">
              <a:hlinkClick r:id="rId3" action="ppaction://hlinksldjump"/>
              <a:extLst>
                <a:ext uri="{FF2B5EF4-FFF2-40B4-BE49-F238E27FC236}">
                  <a16:creationId xmlns:a16="http://schemas.microsoft.com/office/drawing/2014/main" id="{291516DC-666F-3D68-ED34-0ED894F67DFF}"/>
                </a:ext>
              </a:extLst>
            </p:cNvPr>
            <p:cNvSpPr txBox="1"/>
            <p:nvPr/>
          </p:nvSpPr>
          <p:spPr>
            <a:xfrm flipH="1">
              <a:off x="5915050" y="6123543"/>
              <a:ext cx="333374" cy="369332"/>
            </a:xfrm>
            <a:prstGeom prst="rect">
              <a:avLst/>
            </a:prstGeom>
            <a:noFill/>
            <a:ln>
              <a:noFill/>
            </a:ln>
          </p:spPr>
          <p:txBody>
            <a:bodyPr wrap="square" rtlCol="0">
              <a:spAutoFit/>
            </a:bodyPr>
            <a:lstStyle/>
            <a:p>
              <a:r>
                <a:rPr lang="en-IN" dirty="0"/>
                <a:t>7</a:t>
              </a:r>
            </a:p>
          </p:txBody>
        </p:sp>
      </p:grpSp>
      <p:sp>
        <p:nvSpPr>
          <p:cNvPr id="2" name="Title 1">
            <a:extLst>
              <a:ext uri="{FF2B5EF4-FFF2-40B4-BE49-F238E27FC236}">
                <a16:creationId xmlns:a16="http://schemas.microsoft.com/office/drawing/2014/main" id="{5918ADD2-700E-C942-DEC1-0A2F1A852F50}"/>
              </a:ext>
            </a:extLst>
          </p:cNvPr>
          <p:cNvSpPr>
            <a:spLocks noGrp="1"/>
          </p:cNvSpPr>
          <p:nvPr>
            <p:ph type="title"/>
          </p:nvPr>
        </p:nvSpPr>
        <p:spPr/>
        <p:txBody>
          <a:bodyPr/>
          <a:lstStyle/>
          <a:p>
            <a:pPr algn="r"/>
            <a:r>
              <a:rPr lang="en-IN" i="1" dirty="0"/>
              <a:t>Insights</a:t>
            </a:r>
          </a:p>
        </p:txBody>
      </p:sp>
      <p:sp>
        <p:nvSpPr>
          <p:cNvPr id="58" name="Content Placeholder 57">
            <a:extLst>
              <a:ext uri="{FF2B5EF4-FFF2-40B4-BE49-F238E27FC236}">
                <a16:creationId xmlns:a16="http://schemas.microsoft.com/office/drawing/2014/main" id="{DFAEE4B6-8678-F5BF-B9AE-A5CE4A88A30B}"/>
              </a:ext>
            </a:extLst>
          </p:cNvPr>
          <p:cNvSpPr>
            <a:spLocks noGrp="1"/>
          </p:cNvSpPr>
          <p:nvPr>
            <p:ph idx="1"/>
          </p:nvPr>
        </p:nvSpPr>
        <p:spPr>
          <a:xfrm>
            <a:off x="7077092" y="1825625"/>
            <a:ext cx="4905358" cy="4351338"/>
          </a:xfrm>
        </p:spPr>
        <p:txBody>
          <a:bodyPr>
            <a:normAutofit fontScale="85000" lnSpcReduction="20000"/>
          </a:bodyPr>
          <a:lstStyle/>
          <a:p>
            <a:pPr>
              <a:buFont typeface="Wingdings" panose="05000000000000000000" pitchFamily="2" charset="2"/>
              <a:buChar char="v"/>
            </a:pPr>
            <a:r>
              <a:rPr lang="en-IN" dirty="0"/>
              <a:t> </a:t>
            </a:r>
            <a:r>
              <a:rPr lang="en-US" cap="none" dirty="0"/>
              <a:t>Distribution of acquirers who already did IPO vs who didn’t</a:t>
            </a:r>
            <a:endParaRPr lang="en-IN" cap="none" dirty="0"/>
          </a:p>
          <a:p>
            <a:pPr>
              <a:buFont typeface="Wingdings" panose="05000000000000000000" pitchFamily="2" charset="2"/>
              <a:buChar char="v"/>
            </a:pPr>
            <a:r>
              <a:rPr lang="en-IN" dirty="0"/>
              <a:t> </a:t>
            </a:r>
            <a:r>
              <a:rPr lang="en-US" cap="none" dirty="0"/>
              <a:t>Regional analysis of acquirers and acquirees</a:t>
            </a:r>
            <a:endParaRPr lang="en-IN" cap="none" dirty="0"/>
          </a:p>
          <a:p>
            <a:pPr>
              <a:buFont typeface="Wingdings" panose="05000000000000000000" pitchFamily="2" charset="2"/>
              <a:buChar char="v"/>
            </a:pPr>
            <a:r>
              <a:rPr lang="en-IN" dirty="0"/>
              <a:t> </a:t>
            </a:r>
            <a:r>
              <a:rPr lang="en-US" cap="none" dirty="0"/>
              <a:t>Monthly analysis of the number of acquisitions and IPOs</a:t>
            </a:r>
            <a:endParaRPr lang="en-IN" cap="none" dirty="0"/>
          </a:p>
          <a:p>
            <a:pPr>
              <a:buFont typeface="Wingdings" panose="05000000000000000000" pitchFamily="2" charset="2"/>
              <a:buChar char="v"/>
            </a:pPr>
            <a:r>
              <a:rPr lang="en-IN" dirty="0"/>
              <a:t> </a:t>
            </a:r>
            <a:r>
              <a:rPr lang="en-US" cap="none" dirty="0"/>
              <a:t>Analysis of social media presence of acquirers vs acquirees</a:t>
            </a:r>
            <a:endParaRPr lang="en-IN" cap="none" dirty="0"/>
          </a:p>
          <a:p>
            <a:pPr>
              <a:buFont typeface="Wingdings" panose="05000000000000000000" pitchFamily="2" charset="2"/>
              <a:buChar char="v"/>
            </a:pPr>
            <a:r>
              <a:rPr lang="en-IN" dirty="0"/>
              <a:t> </a:t>
            </a:r>
            <a:r>
              <a:rPr lang="en-US" cap="none" dirty="0"/>
              <a:t>Qualification (degree) and institution analysis of directors of acquirers vs acquirees</a:t>
            </a:r>
            <a:endParaRPr lang="en-IN" cap="none" dirty="0"/>
          </a:p>
          <a:p>
            <a:pPr>
              <a:buFont typeface="Wingdings" panose="05000000000000000000" pitchFamily="2" charset="2"/>
              <a:buChar char="v"/>
            </a:pPr>
            <a:r>
              <a:rPr lang="en-IN" dirty="0"/>
              <a:t> </a:t>
            </a:r>
            <a:r>
              <a:rPr lang="en-US" cap="none" dirty="0">
                <a:cs typeface="Arial" panose="020B0604020202020204" pitchFamily="34" charset="0"/>
              </a:rPr>
              <a:t>Both directors of acquirer and acquiree are from the same institute</a:t>
            </a:r>
            <a:endParaRPr lang="en-IN" dirty="0">
              <a:cs typeface="Arial" panose="020B0604020202020204" pitchFamily="34" charset="0"/>
            </a:endParaRPr>
          </a:p>
          <a:p>
            <a:pPr>
              <a:buFont typeface="Wingdings" panose="05000000000000000000" pitchFamily="2" charset="2"/>
              <a:buChar char="v"/>
            </a:pPr>
            <a:r>
              <a:rPr lang="en-IN" cap="none" dirty="0"/>
              <a:t> Amount raised by the region in USD</a:t>
            </a:r>
          </a:p>
          <a:p>
            <a:pPr>
              <a:buFont typeface="Wingdings" panose="05000000000000000000" pitchFamily="2" charset="2"/>
              <a:buChar char="v"/>
            </a:pPr>
            <a:r>
              <a:rPr lang="en-IN" cap="none" dirty="0"/>
              <a:t> Fund raised by the region</a:t>
            </a:r>
          </a:p>
          <a:p>
            <a:pPr marL="0" indent="0">
              <a:buNone/>
            </a:pPr>
            <a:endParaRPr lang="en-IN" dirty="0"/>
          </a:p>
        </p:txBody>
      </p:sp>
      <p:grpSp>
        <p:nvGrpSpPr>
          <p:cNvPr id="65" name="Group 64">
            <a:extLst>
              <a:ext uri="{FF2B5EF4-FFF2-40B4-BE49-F238E27FC236}">
                <a16:creationId xmlns:a16="http://schemas.microsoft.com/office/drawing/2014/main" id="{8687903E-7A41-3D4D-07A9-F7DDFA1E8E71}"/>
              </a:ext>
            </a:extLst>
          </p:cNvPr>
          <p:cNvGrpSpPr/>
          <p:nvPr/>
        </p:nvGrpSpPr>
        <p:grpSpPr>
          <a:xfrm>
            <a:off x="4152902" y="-5795"/>
            <a:ext cx="1276348" cy="6858000"/>
            <a:chOff x="4152902" y="-5795"/>
            <a:chExt cx="1276348" cy="6858000"/>
          </a:xfrm>
        </p:grpSpPr>
        <p:sp>
          <p:nvSpPr>
            <p:cNvPr id="43" name="Freeform: Shape 42">
              <a:extLst>
                <a:ext uri="{FF2B5EF4-FFF2-40B4-BE49-F238E27FC236}">
                  <a16:creationId xmlns:a16="http://schemas.microsoft.com/office/drawing/2014/main" id="{8E88254D-EB5F-A9EC-A691-B07B792459CA}"/>
                </a:ext>
              </a:extLst>
            </p:cNvPr>
            <p:cNvSpPr/>
            <p:nvPr/>
          </p:nvSpPr>
          <p:spPr>
            <a:xfrm>
              <a:off x="4152902" y="-5795"/>
              <a:ext cx="1266825" cy="6858000"/>
            </a:xfrm>
            <a:custGeom>
              <a:avLst/>
              <a:gdLst>
                <a:gd name="connsiteX0" fmla="*/ 0 w 1266825"/>
                <a:gd name="connsiteY0" fmla="*/ 0 h 6858000"/>
                <a:gd name="connsiteX1" fmla="*/ 847725 w 1266825"/>
                <a:gd name="connsiteY1" fmla="*/ 0 h 6858000"/>
                <a:gd name="connsiteX2" fmla="*/ 847725 w 1266825"/>
                <a:gd name="connsiteY2" fmla="*/ 5095876 h 6858000"/>
                <a:gd name="connsiteX3" fmla="*/ 1196974 w 1266825"/>
                <a:gd name="connsiteY3" fmla="*/ 5095876 h 6858000"/>
                <a:gd name="connsiteX4" fmla="*/ 1266825 w 1266825"/>
                <a:gd name="connsiteY4" fmla="*/ 5165727 h 6858000"/>
                <a:gd name="connsiteX5" fmla="*/ 1266825 w 1266825"/>
                <a:gd name="connsiteY5" fmla="*/ 5635625 h 6858000"/>
                <a:gd name="connsiteX6" fmla="*/ 1196974 w 1266825"/>
                <a:gd name="connsiteY6" fmla="*/ 5705476 h 6858000"/>
                <a:gd name="connsiteX7" fmla="*/ 847725 w 1266825"/>
                <a:gd name="connsiteY7" fmla="*/ 5705476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5095876"/>
                  </a:lnTo>
                  <a:lnTo>
                    <a:pt x="1196974" y="5095876"/>
                  </a:lnTo>
                  <a:cubicBezTo>
                    <a:pt x="1235552" y="5095876"/>
                    <a:pt x="1266825" y="5127149"/>
                    <a:pt x="1266825" y="5165727"/>
                  </a:cubicBezTo>
                  <a:lnTo>
                    <a:pt x="1266825" y="5635625"/>
                  </a:lnTo>
                  <a:cubicBezTo>
                    <a:pt x="1266825" y="5674203"/>
                    <a:pt x="1235552" y="5705476"/>
                    <a:pt x="1196974" y="5705476"/>
                  </a:cubicBezTo>
                  <a:lnTo>
                    <a:pt x="847725" y="5705476"/>
                  </a:lnTo>
                  <a:lnTo>
                    <a:pt x="847725" y="6858000"/>
                  </a:lnTo>
                  <a:lnTo>
                    <a:pt x="0" y="6858000"/>
                  </a:lnTo>
                  <a:close/>
                </a:path>
              </a:pathLst>
            </a:cu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1" name="TextBox 50">
              <a:hlinkClick r:id="rId4" action="ppaction://hlinksldjump"/>
              <a:extLst>
                <a:ext uri="{FF2B5EF4-FFF2-40B4-BE49-F238E27FC236}">
                  <a16:creationId xmlns:a16="http://schemas.microsoft.com/office/drawing/2014/main" id="{384B02CF-5032-C246-C283-5704300C953A}"/>
                </a:ext>
              </a:extLst>
            </p:cNvPr>
            <p:cNvSpPr txBox="1"/>
            <p:nvPr/>
          </p:nvSpPr>
          <p:spPr>
            <a:xfrm flipH="1">
              <a:off x="5095876" y="5186363"/>
              <a:ext cx="333374" cy="369332"/>
            </a:xfrm>
            <a:prstGeom prst="rect">
              <a:avLst/>
            </a:prstGeom>
            <a:noFill/>
            <a:ln>
              <a:noFill/>
            </a:ln>
          </p:spPr>
          <p:txBody>
            <a:bodyPr wrap="square" rtlCol="0">
              <a:spAutoFit/>
            </a:bodyPr>
            <a:lstStyle/>
            <a:p>
              <a:r>
                <a:rPr lang="en-IN" dirty="0"/>
                <a:t>6</a:t>
              </a:r>
            </a:p>
          </p:txBody>
        </p:sp>
      </p:grpSp>
      <p:grpSp>
        <p:nvGrpSpPr>
          <p:cNvPr id="64" name="Group 63">
            <a:extLst>
              <a:ext uri="{FF2B5EF4-FFF2-40B4-BE49-F238E27FC236}">
                <a16:creationId xmlns:a16="http://schemas.microsoft.com/office/drawing/2014/main" id="{41691323-073A-BBE0-448C-23D3EA4D073D}"/>
              </a:ext>
            </a:extLst>
          </p:cNvPr>
          <p:cNvGrpSpPr/>
          <p:nvPr/>
        </p:nvGrpSpPr>
        <p:grpSpPr>
          <a:xfrm>
            <a:off x="3343271" y="5795"/>
            <a:ext cx="1266825" cy="6858000"/>
            <a:chOff x="3343271" y="5795"/>
            <a:chExt cx="1266825" cy="6858000"/>
          </a:xfrm>
        </p:grpSpPr>
        <p:sp>
          <p:nvSpPr>
            <p:cNvPr id="44" name="Freeform: Shape 43">
              <a:extLst>
                <a:ext uri="{FF2B5EF4-FFF2-40B4-BE49-F238E27FC236}">
                  <a16:creationId xmlns:a16="http://schemas.microsoft.com/office/drawing/2014/main" id="{DD7F865F-3F40-779A-40CF-A8C0772A50F2}"/>
                </a:ext>
              </a:extLst>
            </p:cNvPr>
            <p:cNvSpPr/>
            <p:nvPr/>
          </p:nvSpPr>
          <p:spPr>
            <a:xfrm>
              <a:off x="3343271" y="5795"/>
              <a:ext cx="1266825" cy="6858000"/>
            </a:xfrm>
            <a:custGeom>
              <a:avLst/>
              <a:gdLst>
                <a:gd name="connsiteX0" fmla="*/ 0 w 1266825"/>
                <a:gd name="connsiteY0" fmla="*/ 0 h 6858000"/>
                <a:gd name="connsiteX1" fmla="*/ 847725 w 1266825"/>
                <a:gd name="connsiteY1" fmla="*/ 0 h 6858000"/>
                <a:gd name="connsiteX2" fmla="*/ 847725 w 1266825"/>
                <a:gd name="connsiteY2" fmla="*/ 4184651 h 6858000"/>
                <a:gd name="connsiteX3" fmla="*/ 1196974 w 1266825"/>
                <a:gd name="connsiteY3" fmla="*/ 4184651 h 6858000"/>
                <a:gd name="connsiteX4" fmla="*/ 1266825 w 1266825"/>
                <a:gd name="connsiteY4" fmla="*/ 4254502 h 6858000"/>
                <a:gd name="connsiteX5" fmla="*/ 1266825 w 1266825"/>
                <a:gd name="connsiteY5" fmla="*/ 4724400 h 6858000"/>
                <a:gd name="connsiteX6" fmla="*/ 1196974 w 1266825"/>
                <a:gd name="connsiteY6" fmla="*/ 4794251 h 6858000"/>
                <a:gd name="connsiteX7" fmla="*/ 847725 w 1266825"/>
                <a:gd name="connsiteY7" fmla="*/ 4794251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4184651"/>
                  </a:lnTo>
                  <a:lnTo>
                    <a:pt x="1196974" y="4184651"/>
                  </a:lnTo>
                  <a:cubicBezTo>
                    <a:pt x="1235552" y="4184651"/>
                    <a:pt x="1266825" y="4215924"/>
                    <a:pt x="1266825" y="4254502"/>
                  </a:cubicBezTo>
                  <a:lnTo>
                    <a:pt x="1266825" y="4724400"/>
                  </a:lnTo>
                  <a:cubicBezTo>
                    <a:pt x="1266825" y="4762978"/>
                    <a:pt x="1235552" y="4794251"/>
                    <a:pt x="1196974" y="4794251"/>
                  </a:cubicBezTo>
                  <a:lnTo>
                    <a:pt x="847725" y="4794251"/>
                  </a:lnTo>
                  <a:lnTo>
                    <a:pt x="847725" y="6858000"/>
                  </a:lnTo>
                  <a:lnTo>
                    <a:pt x="0" y="6858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2" name="TextBox 51">
              <a:hlinkClick r:id="rId5" action="ppaction://hlinksldjump"/>
              <a:extLst>
                <a:ext uri="{FF2B5EF4-FFF2-40B4-BE49-F238E27FC236}">
                  <a16:creationId xmlns:a16="http://schemas.microsoft.com/office/drawing/2014/main" id="{C053BF09-E66E-44A0-27F5-00D2F49EB4BB}"/>
                </a:ext>
              </a:extLst>
            </p:cNvPr>
            <p:cNvSpPr txBox="1"/>
            <p:nvPr/>
          </p:nvSpPr>
          <p:spPr>
            <a:xfrm flipH="1">
              <a:off x="4238627" y="4310063"/>
              <a:ext cx="333374" cy="369332"/>
            </a:xfrm>
            <a:prstGeom prst="rect">
              <a:avLst/>
            </a:prstGeom>
            <a:noFill/>
            <a:ln>
              <a:noFill/>
            </a:ln>
          </p:spPr>
          <p:txBody>
            <a:bodyPr wrap="square" rtlCol="0">
              <a:spAutoFit/>
            </a:bodyPr>
            <a:lstStyle/>
            <a:p>
              <a:r>
                <a:rPr lang="en-IN" dirty="0"/>
                <a:t>5</a:t>
              </a:r>
            </a:p>
          </p:txBody>
        </p:sp>
      </p:grpSp>
      <p:grpSp>
        <p:nvGrpSpPr>
          <p:cNvPr id="63" name="Group 62">
            <a:extLst>
              <a:ext uri="{FF2B5EF4-FFF2-40B4-BE49-F238E27FC236}">
                <a16:creationId xmlns:a16="http://schemas.microsoft.com/office/drawing/2014/main" id="{533D155D-A839-7025-7F53-08FCB535EE0C}"/>
              </a:ext>
            </a:extLst>
          </p:cNvPr>
          <p:cNvGrpSpPr/>
          <p:nvPr/>
        </p:nvGrpSpPr>
        <p:grpSpPr>
          <a:xfrm>
            <a:off x="2505059" y="17385"/>
            <a:ext cx="1257300" cy="6858000"/>
            <a:chOff x="2495554" y="-5795"/>
            <a:chExt cx="1257300" cy="6858000"/>
          </a:xfrm>
        </p:grpSpPr>
        <p:sp>
          <p:nvSpPr>
            <p:cNvPr id="45" name="Freeform: Shape 44">
              <a:extLst>
                <a:ext uri="{FF2B5EF4-FFF2-40B4-BE49-F238E27FC236}">
                  <a16:creationId xmlns:a16="http://schemas.microsoft.com/office/drawing/2014/main" id="{28E28F49-9C70-1DDF-3EBA-16155901F8FC}"/>
                </a:ext>
              </a:extLst>
            </p:cNvPr>
            <p:cNvSpPr/>
            <p:nvPr/>
          </p:nvSpPr>
          <p:spPr>
            <a:xfrm>
              <a:off x="2495554" y="-5795"/>
              <a:ext cx="1257300" cy="6858000"/>
            </a:xfrm>
            <a:custGeom>
              <a:avLst/>
              <a:gdLst>
                <a:gd name="connsiteX0" fmla="*/ 0 w 1257300"/>
                <a:gd name="connsiteY0" fmla="*/ 0 h 6858000"/>
                <a:gd name="connsiteX1" fmla="*/ 847725 w 1257300"/>
                <a:gd name="connsiteY1" fmla="*/ 0 h 6858000"/>
                <a:gd name="connsiteX2" fmla="*/ 847725 w 1257300"/>
                <a:gd name="connsiteY2" fmla="*/ 3273426 h 6858000"/>
                <a:gd name="connsiteX3" fmla="*/ 1187449 w 1257300"/>
                <a:gd name="connsiteY3" fmla="*/ 3273426 h 6858000"/>
                <a:gd name="connsiteX4" fmla="*/ 1257300 w 1257300"/>
                <a:gd name="connsiteY4" fmla="*/ 3343277 h 6858000"/>
                <a:gd name="connsiteX5" fmla="*/ 1257300 w 1257300"/>
                <a:gd name="connsiteY5" fmla="*/ 3813175 h 6858000"/>
                <a:gd name="connsiteX6" fmla="*/ 1187449 w 1257300"/>
                <a:gd name="connsiteY6" fmla="*/ 3883026 h 6858000"/>
                <a:gd name="connsiteX7" fmla="*/ 847725 w 1257300"/>
                <a:gd name="connsiteY7" fmla="*/ 3883026 h 6858000"/>
                <a:gd name="connsiteX8" fmla="*/ 847725 w 1257300"/>
                <a:gd name="connsiteY8" fmla="*/ 6858000 h 6858000"/>
                <a:gd name="connsiteX9" fmla="*/ 0 w 12573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6858000">
                  <a:moveTo>
                    <a:pt x="0" y="0"/>
                  </a:moveTo>
                  <a:lnTo>
                    <a:pt x="847725" y="0"/>
                  </a:lnTo>
                  <a:lnTo>
                    <a:pt x="847725" y="3273426"/>
                  </a:lnTo>
                  <a:lnTo>
                    <a:pt x="1187449" y="3273426"/>
                  </a:lnTo>
                  <a:cubicBezTo>
                    <a:pt x="1226027" y="3273426"/>
                    <a:pt x="1257300" y="3304699"/>
                    <a:pt x="1257300" y="3343277"/>
                  </a:cubicBezTo>
                  <a:lnTo>
                    <a:pt x="1257300" y="3813175"/>
                  </a:lnTo>
                  <a:cubicBezTo>
                    <a:pt x="1257300" y="3851753"/>
                    <a:pt x="1226027" y="3883026"/>
                    <a:pt x="1187449" y="3883026"/>
                  </a:cubicBezTo>
                  <a:lnTo>
                    <a:pt x="847725" y="3883026"/>
                  </a:lnTo>
                  <a:lnTo>
                    <a:pt x="847725" y="6858000"/>
                  </a:lnTo>
                  <a:lnTo>
                    <a:pt x="0" y="68580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3" name="TextBox 52">
              <a:hlinkClick r:id="rId6" action="ppaction://hlinksldjump"/>
              <a:extLst>
                <a:ext uri="{FF2B5EF4-FFF2-40B4-BE49-F238E27FC236}">
                  <a16:creationId xmlns:a16="http://schemas.microsoft.com/office/drawing/2014/main" id="{8E50CDA5-8DB9-8EB5-ED17-BEBE75CE7DCC}"/>
                </a:ext>
              </a:extLst>
            </p:cNvPr>
            <p:cNvSpPr txBox="1"/>
            <p:nvPr/>
          </p:nvSpPr>
          <p:spPr>
            <a:xfrm flipH="1">
              <a:off x="3381376" y="3429000"/>
              <a:ext cx="333374" cy="369332"/>
            </a:xfrm>
            <a:prstGeom prst="rect">
              <a:avLst/>
            </a:prstGeom>
            <a:noFill/>
            <a:ln>
              <a:noFill/>
            </a:ln>
          </p:spPr>
          <p:txBody>
            <a:bodyPr wrap="square" rtlCol="0">
              <a:spAutoFit/>
            </a:bodyPr>
            <a:lstStyle/>
            <a:p>
              <a:r>
                <a:rPr lang="en-IN" dirty="0"/>
                <a:t>4</a:t>
              </a:r>
            </a:p>
          </p:txBody>
        </p:sp>
      </p:grpSp>
      <p:grpSp>
        <p:nvGrpSpPr>
          <p:cNvPr id="62" name="Group 61">
            <a:extLst>
              <a:ext uri="{FF2B5EF4-FFF2-40B4-BE49-F238E27FC236}">
                <a16:creationId xmlns:a16="http://schemas.microsoft.com/office/drawing/2014/main" id="{0909FE09-A792-7DC5-5DC4-7AB84A99775E}"/>
              </a:ext>
            </a:extLst>
          </p:cNvPr>
          <p:cNvGrpSpPr/>
          <p:nvPr/>
        </p:nvGrpSpPr>
        <p:grpSpPr>
          <a:xfrm>
            <a:off x="1647825" y="5795"/>
            <a:ext cx="1276349" cy="6858000"/>
            <a:chOff x="1647825" y="5795"/>
            <a:chExt cx="1276349" cy="6858000"/>
          </a:xfrm>
        </p:grpSpPr>
        <p:sp>
          <p:nvSpPr>
            <p:cNvPr id="46" name="Freeform: Shape 45">
              <a:extLst>
                <a:ext uri="{FF2B5EF4-FFF2-40B4-BE49-F238E27FC236}">
                  <a16:creationId xmlns:a16="http://schemas.microsoft.com/office/drawing/2014/main" id="{CCBD1606-AC31-0E0C-31BB-F9D83869B6E6}"/>
                </a:ext>
              </a:extLst>
            </p:cNvPr>
            <p:cNvSpPr/>
            <p:nvPr/>
          </p:nvSpPr>
          <p:spPr>
            <a:xfrm>
              <a:off x="1647825" y="5795"/>
              <a:ext cx="1266825" cy="6858000"/>
            </a:xfrm>
            <a:custGeom>
              <a:avLst/>
              <a:gdLst>
                <a:gd name="connsiteX0" fmla="*/ 0 w 1266825"/>
                <a:gd name="connsiteY0" fmla="*/ 0 h 6858000"/>
                <a:gd name="connsiteX1" fmla="*/ 847725 w 1266825"/>
                <a:gd name="connsiteY1" fmla="*/ 0 h 6858000"/>
                <a:gd name="connsiteX2" fmla="*/ 847725 w 1266825"/>
                <a:gd name="connsiteY2" fmla="*/ 2362201 h 6858000"/>
                <a:gd name="connsiteX3" fmla="*/ 1196974 w 1266825"/>
                <a:gd name="connsiteY3" fmla="*/ 2362201 h 6858000"/>
                <a:gd name="connsiteX4" fmla="*/ 1266825 w 1266825"/>
                <a:gd name="connsiteY4" fmla="*/ 2432052 h 6858000"/>
                <a:gd name="connsiteX5" fmla="*/ 1266825 w 1266825"/>
                <a:gd name="connsiteY5" fmla="*/ 2901950 h 6858000"/>
                <a:gd name="connsiteX6" fmla="*/ 1196974 w 1266825"/>
                <a:gd name="connsiteY6" fmla="*/ 2971801 h 6858000"/>
                <a:gd name="connsiteX7" fmla="*/ 847725 w 1266825"/>
                <a:gd name="connsiteY7" fmla="*/ 2971801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2362201"/>
                  </a:lnTo>
                  <a:lnTo>
                    <a:pt x="1196974" y="2362201"/>
                  </a:lnTo>
                  <a:cubicBezTo>
                    <a:pt x="1235552" y="2362201"/>
                    <a:pt x="1266825" y="2393474"/>
                    <a:pt x="1266825" y="2432052"/>
                  </a:cubicBezTo>
                  <a:lnTo>
                    <a:pt x="1266825" y="2901950"/>
                  </a:lnTo>
                  <a:cubicBezTo>
                    <a:pt x="1266825" y="2940528"/>
                    <a:pt x="1235552" y="2971801"/>
                    <a:pt x="1196974" y="2971801"/>
                  </a:cubicBezTo>
                  <a:lnTo>
                    <a:pt x="847725" y="2971801"/>
                  </a:lnTo>
                  <a:lnTo>
                    <a:pt x="847725" y="6858000"/>
                  </a:lnTo>
                  <a:lnTo>
                    <a:pt x="0" y="68580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4" name="TextBox 53">
              <a:hlinkClick r:id="rId7" action="ppaction://hlinksldjump"/>
              <a:extLst>
                <a:ext uri="{FF2B5EF4-FFF2-40B4-BE49-F238E27FC236}">
                  <a16:creationId xmlns:a16="http://schemas.microsoft.com/office/drawing/2014/main" id="{4C367E25-4F95-27B9-691D-E62BC20A2F03}"/>
                </a:ext>
              </a:extLst>
            </p:cNvPr>
            <p:cNvSpPr txBox="1"/>
            <p:nvPr/>
          </p:nvSpPr>
          <p:spPr>
            <a:xfrm flipH="1">
              <a:off x="2590800" y="2462213"/>
              <a:ext cx="333374" cy="369332"/>
            </a:xfrm>
            <a:prstGeom prst="rect">
              <a:avLst/>
            </a:prstGeom>
            <a:noFill/>
            <a:ln>
              <a:noFill/>
            </a:ln>
          </p:spPr>
          <p:txBody>
            <a:bodyPr wrap="square" rtlCol="0">
              <a:spAutoFit/>
            </a:bodyPr>
            <a:lstStyle/>
            <a:p>
              <a:r>
                <a:rPr lang="en-IN" dirty="0"/>
                <a:t>3</a:t>
              </a:r>
            </a:p>
          </p:txBody>
        </p:sp>
      </p:grpSp>
      <p:grpSp>
        <p:nvGrpSpPr>
          <p:cNvPr id="61" name="Group 60">
            <a:extLst>
              <a:ext uri="{FF2B5EF4-FFF2-40B4-BE49-F238E27FC236}">
                <a16:creationId xmlns:a16="http://schemas.microsoft.com/office/drawing/2014/main" id="{6E758B51-BCC4-4C3D-06CD-7150E46C939F}"/>
              </a:ext>
            </a:extLst>
          </p:cNvPr>
          <p:cNvGrpSpPr/>
          <p:nvPr/>
        </p:nvGrpSpPr>
        <p:grpSpPr>
          <a:xfrm>
            <a:off x="819149" y="5795"/>
            <a:ext cx="1257300" cy="6858000"/>
            <a:chOff x="819149" y="5795"/>
            <a:chExt cx="1257300" cy="6858000"/>
          </a:xfrm>
        </p:grpSpPr>
        <p:sp>
          <p:nvSpPr>
            <p:cNvPr id="47" name="Freeform: Shape 46">
              <a:extLst>
                <a:ext uri="{FF2B5EF4-FFF2-40B4-BE49-F238E27FC236}">
                  <a16:creationId xmlns:a16="http://schemas.microsoft.com/office/drawing/2014/main" id="{DAD6E85A-7717-47B3-D380-F4EB0AB1CDBE}"/>
                </a:ext>
              </a:extLst>
            </p:cNvPr>
            <p:cNvSpPr/>
            <p:nvPr/>
          </p:nvSpPr>
          <p:spPr>
            <a:xfrm>
              <a:off x="819149" y="5795"/>
              <a:ext cx="1257300" cy="6858000"/>
            </a:xfrm>
            <a:custGeom>
              <a:avLst/>
              <a:gdLst>
                <a:gd name="connsiteX0" fmla="*/ 0 w 1257300"/>
                <a:gd name="connsiteY0" fmla="*/ 0 h 6858000"/>
                <a:gd name="connsiteX1" fmla="*/ 847725 w 1257300"/>
                <a:gd name="connsiteY1" fmla="*/ 0 h 6858000"/>
                <a:gd name="connsiteX2" fmla="*/ 847725 w 1257300"/>
                <a:gd name="connsiteY2" fmla="*/ 1450976 h 6858000"/>
                <a:gd name="connsiteX3" fmla="*/ 1187449 w 1257300"/>
                <a:gd name="connsiteY3" fmla="*/ 1450976 h 6858000"/>
                <a:gd name="connsiteX4" fmla="*/ 1257300 w 1257300"/>
                <a:gd name="connsiteY4" fmla="*/ 1520827 h 6858000"/>
                <a:gd name="connsiteX5" fmla="*/ 1257300 w 1257300"/>
                <a:gd name="connsiteY5" fmla="*/ 1990725 h 6858000"/>
                <a:gd name="connsiteX6" fmla="*/ 1187449 w 1257300"/>
                <a:gd name="connsiteY6" fmla="*/ 2060576 h 6858000"/>
                <a:gd name="connsiteX7" fmla="*/ 847725 w 1257300"/>
                <a:gd name="connsiteY7" fmla="*/ 2060576 h 6858000"/>
                <a:gd name="connsiteX8" fmla="*/ 847725 w 1257300"/>
                <a:gd name="connsiteY8" fmla="*/ 6858000 h 6858000"/>
                <a:gd name="connsiteX9" fmla="*/ 0 w 12573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6858000">
                  <a:moveTo>
                    <a:pt x="0" y="0"/>
                  </a:moveTo>
                  <a:lnTo>
                    <a:pt x="847725" y="0"/>
                  </a:lnTo>
                  <a:lnTo>
                    <a:pt x="847725" y="1450976"/>
                  </a:lnTo>
                  <a:lnTo>
                    <a:pt x="1187449" y="1450976"/>
                  </a:lnTo>
                  <a:cubicBezTo>
                    <a:pt x="1226027" y="1450976"/>
                    <a:pt x="1257300" y="1482249"/>
                    <a:pt x="1257300" y="1520827"/>
                  </a:cubicBezTo>
                  <a:lnTo>
                    <a:pt x="1257300" y="1990725"/>
                  </a:lnTo>
                  <a:cubicBezTo>
                    <a:pt x="1257300" y="2029303"/>
                    <a:pt x="1226027" y="2060576"/>
                    <a:pt x="1187449" y="2060576"/>
                  </a:cubicBezTo>
                  <a:lnTo>
                    <a:pt x="847725" y="2060576"/>
                  </a:lnTo>
                  <a:lnTo>
                    <a:pt x="847725" y="6858000"/>
                  </a:lnTo>
                  <a:lnTo>
                    <a:pt x="0" y="6858000"/>
                  </a:lnTo>
                  <a:close/>
                </a:path>
              </a:pathLst>
            </a:cu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5" name="TextBox 54">
              <a:hlinkClick r:id="rId8" action="ppaction://hlinksldjump"/>
              <a:extLst>
                <a:ext uri="{FF2B5EF4-FFF2-40B4-BE49-F238E27FC236}">
                  <a16:creationId xmlns:a16="http://schemas.microsoft.com/office/drawing/2014/main" id="{33A0DAFB-B5F2-F680-C74F-9B4A54AF6385}"/>
                </a:ext>
              </a:extLst>
            </p:cNvPr>
            <p:cNvSpPr txBox="1"/>
            <p:nvPr/>
          </p:nvSpPr>
          <p:spPr>
            <a:xfrm flipH="1">
              <a:off x="1724025" y="1573491"/>
              <a:ext cx="333374" cy="369332"/>
            </a:xfrm>
            <a:prstGeom prst="rect">
              <a:avLst/>
            </a:prstGeom>
            <a:noFill/>
            <a:ln>
              <a:noFill/>
            </a:ln>
          </p:spPr>
          <p:txBody>
            <a:bodyPr wrap="square" rtlCol="0">
              <a:spAutoFit/>
            </a:bodyPr>
            <a:lstStyle/>
            <a:p>
              <a:r>
                <a:rPr lang="en-IN" dirty="0"/>
                <a:t>2</a:t>
              </a:r>
            </a:p>
          </p:txBody>
        </p:sp>
      </p:grpSp>
      <p:grpSp>
        <p:nvGrpSpPr>
          <p:cNvPr id="60" name="Group 59">
            <a:extLst>
              <a:ext uri="{FF2B5EF4-FFF2-40B4-BE49-F238E27FC236}">
                <a16:creationId xmlns:a16="http://schemas.microsoft.com/office/drawing/2014/main" id="{F30F375E-1EC7-A734-FF2D-0E31CB88429C}"/>
              </a:ext>
            </a:extLst>
          </p:cNvPr>
          <p:cNvGrpSpPr/>
          <p:nvPr/>
        </p:nvGrpSpPr>
        <p:grpSpPr>
          <a:xfrm>
            <a:off x="-9529" y="5795"/>
            <a:ext cx="1266825" cy="6858000"/>
            <a:chOff x="-9529" y="5795"/>
            <a:chExt cx="1266825" cy="6858000"/>
          </a:xfrm>
        </p:grpSpPr>
        <p:sp>
          <p:nvSpPr>
            <p:cNvPr id="48" name="Freeform: Shape 47">
              <a:extLst>
                <a:ext uri="{FF2B5EF4-FFF2-40B4-BE49-F238E27FC236}">
                  <a16:creationId xmlns:a16="http://schemas.microsoft.com/office/drawing/2014/main" id="{36B415F3-2B85-E218-AFAF-FA31BEB95767}"/>
                </a:ext>
              </a:extLst>
            </p:cNvPr>
            <p:cNvSpPr/>
            <p:nvPr/>
          </p:nvSpPr>
          <p:spPr>
            <a:xfrm>
              <a:off x="-9529" y="5795"/>
              <a:ext cx="1266825" cy="6858000"/>
            </a:xfrm>
            <a:custGeom>
              <a:avLst/>
              <a:gdLst>
                <a:gd name="connsiteX0" fmla="*/ 0 w 1266825"/>
                <a:gd name="connsiteY0" fmla="*/ 0 h 6858000"/>
                <a:gd name="connsiteX1" fmla="*/ 847725 w 1266825"/>
                <a:gd name="connsiteY1" fmla="*/ 0 h 6858000"/>
                <a:gd name="connsiteX2" fmla="*/ 847725 w 1266825"/>
                <a:gd name="connsiteY2" fmla="*/ 539751 h 6858000"/>
                <a:gd name="connsiteX3" fmla="*/ 1196974 w 1266825"/>
                <a:gd name="connsiteY3" fmla="*/ 539751 h 6858000"/>
                <a:gd name="connsiteX4" fmla="*/ 1266825 w 1266825"/>
                <a:gd name="connsiteY4" fmla="*/ 609602 h 6858000"/>
                <a:gd name="connsiteX5" fmla="*/ 1266825 w 1266825"/>
                <a:gd name="connsiteY5" fmla="*/ 1079500 h 6858000"/>
                <a:gd name="connsiteX6" fmla="*/ 1196974 w 1266825"/>
                <a:gd name="connsiteY6" fmla="*/ 1149351 h 6858000"/>
                <a:gd name="connsiteX7" fmla="*/ 847725 w 1266825"/>
                <a:gd name="connsiteY7" fmla="*/ 1149351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539751"/>
                  </a:lnTo>
                  <a:lnTo>
                    <a:pt x="1196974" y="539751"/>
                  </a:lnTo>
                  <a:cubicBezTo>
                    <a:pt x="1235552" y="539751"/>
                    <a:pt x="1266825" y="571024"/>
                    <a:pt x="1266825" y="609602"/>
                  </a:cubicBezTo>
                  <a:lnTo>
                    <a:pt x="1266825" y="1079500"/>
                  </a:lnTo>
                  <a:cubicBezTo>
                    <a:pt x="1266825" y="1118078"/>
                    <a:pt x="1235552" y="1149351"/>
                    <a:pt x="1196974" y="1149351"/>
                  </a:cubicBezTo>
                  <a:lnTo>
                    <a:pt x="847725" y="1149351"/>
                  </a:lnTo>
                  <a:lnTo>
                    <a:pt x="847725" y="6858000"/>
                  </a:lnTo>
                  <a:lnTo>
                    <a:pt x="0" y="6858000"/>
                  </a:lnTo>
                  <a:close/>
                </a:path>
              </a:pathLst>
            </a:custGeom>
            <a:solidFill>
              <a:srgbClr val="CAC1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6" name="TextBox 55">
              <a:hlinkClick r:id="rId9" action="ppaction://hlinksldjump"/>
              <a:extLst>
                <a:ext uri="{FF2B5EF4-FFF2-40B4-BE49-F238E27FC236}">
                  <a16:creationId xmlns:a16="http://schemas.microsoft.com/office/drawing/2014/main" id="{7DB6995B-B855-7FD8-A7E9-55EFDE47AB95}"/>
                </a:ext>
              </a:extLst>
            </p:cNvPr>
            <p:cNvSpPr txBox="1"/>
            <p:nvPr/>
          </p:nvSpPr>
          <p:spPr>
            <a:xfrm flipH="1">
              <a:off x="828674" y="651431"/>
              <a:ext cx="333374" cy="369332"/>
            </a:xfrm>
            <a:prstGeom prst="rect">
              <a:avLst/>
            </a:prstGeom>
            <a:noFill/>
            <a:ln>
              <a:noFill/>
            </a:ln>
          </p:spPr>
          <p:txBody>
            <a:bodyPr wrap="square" rtlCol="0">
              <a:spAutoFit/>
            </a:bodyPr>
            <a:lstStyle/>
            <a:p>
              <a:r>
                <a:rPr lang="en-IN" dirty="0"/>
                <a:t>1</a:t>
              </a:r>
            </a:p>
          </p:txBody>
        </p:sp>
      </p:grpSp>
    </p:spTree>
    <p:extLst>
      <p:ext uri="{BB962C8B-B14F-4D97-AF65-F5344CB8AC3E}">
        <p14:creationId xmlns:p14="http://schemas.microsoft.com/office/powerpoint/2010/main" val="30322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animEffect transition="in" filter="fade">
                                      <p:cBhvr>
                                        <p:cTn id="11" dur="500"/>
                                        <p:tgtEl>
                                          <p:spTgt spid="58">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8">
                                            <p:txEl>
                                              <p:pRg st="1" end="1"/>
                                            </p:txEl>
                                          </p:spTgt>
                                        </p:tgtEl>
                                        <p:attrNameLst>
                                          <p:attrName>style.visibility</p:attrName>
                                        </p:attrNameLst>
                                      </p:cBhvr>
                                      <p:to>
                                        <p:strVal val="visible"/>
                                      </p:to>
                                    </p:set>
                                    <p:animEffect transition="in" filter="fade">
                                      <p:cBhvr>
                                        <p:cTn id="14" dur="500"/>
                                        <p:tgtEl>
                                          <p:spTgt spid="58">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xEl>
                                              <p:pRg st="3" end="3"/>
                                            </p:txEl>
                                          </p:spTgt>
                                        </p:tgtEl>
                                        <p:attrNameLst>
                                          <p:attrName>style.visibility</p:attrName>
                                        </p:attrNameLst>
                                      </p:cBhvr>
                                      <p:to>
                                        <p:strVal val="visible"/>
                                      </p:to>
                                    </p:set>
                                    <p:animEffect transition="in" filter="fade">
                                      <p:cBhvr>
                                        <p:cTn id="20" dur="500"/>
                                        <p:tgtEl>
                                          <p:spTgt spid="5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xEl>
                                              <p:pRg st="5" end="5"/>
                                            </p:txEl>
                                          </p:spTgt>
                                        </p:tgtEl>
                                        <p:attrNameLst>
                                          <p:attrName>style.visibility</p:attrName>
                                        </p:attrNameLst>
                                      </p:cBhvr>
                                      <p:to>
                                        <p:strVal val="visible"/>
                                      </p:to>
                                    </p:set>
                                    <p:animEffect transition="in" filter="fade">
                                      <p:cBhvr>
                                        <p:cTn id="26" dur="500"/>
                                        <p:tgtEl>
                                          <p:spTgt spid="58">
                                            <p:txEl>
                                              <p:pRg st="5" end="5"/>
                                            </p:txEl>
                                          </p:spTgt>
                                        </p:tgtEl>
                                      </p:cBhvr>
                                    </p:animEffect>
                                  </p:childTnLst>
                                </p:cTn>
                              </p:par>
                              <p:par>
                                <p:cTn id="27" presetID="2" presetClass="entr" presetSubtype="8"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additive="base">
                                        <p:cTn id="29" dur="500" fill="hold"/>
                                        <p:tgtEl>
                                          <p:spTgt spid="61"/>
                                        </p:tgtEl>
                                        <p:attrNameLst>
                                          <p:attrName>ppt_x</p:attrName>
                                        </p:attrNameLst>
                                      </p:cBhvr>
                                      <p:tavLst>
                                        <p:tav tm="0">
                                          <p:val>
                                            <p:strVal val="0-#ppt_w/2"/>
                                          </p:val>
                                        </p:tav>
                                        <p:tav tm="100000">
                                          <p:val>
                                            <p:strVal val="#ppt_x"/>
                                          </p:val>
                                        </p:tav>
                                      </p:tavLst>
                                    </p:anim>
                                    <p:anim calcmode="lin" valueType="num">
                                      <p:cBhvr additive="base">
                                        <p:cTn id="30" dur="500" fill="hold"/>
                                        <p:tgtEl>
                                          <p:spTgt spid="61"/>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0-#ppt_w/2"/>
                                          </p:val>
                                        </p:tav>
                                        <p:tav tm="100000">
                                          <p:val>
                                            <p:strVal val="#ppt_x"/>
                                          </p:val>
                                        </p:tav>
                                      </p:tavLst>
                                    </p:anim>
                                    <p:anim calcmode="lin" valueType="num">
                                      <p:cBhvr additive="base">
                                        <p:cTn id="34" dur="500" fill="hold"/>
                                        <p:tgtEl>
                                          <p:spTgt spid="62"/>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0-#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500" fill="hold"/>
                                        <p:tgtEl>
                                          <p:spTgt spid="64"/>
                                        </p:tgtEl>
                                        <p:attrNameLst>
                                          <p:attrName>ppt_x</p:attrName>
                                        </p:attrNameLst>
                                      </p:cBhvr>
                                      <p:tavLst>
                                        <p:tav tm="0">
                                          <p:val>
                                            <p:strVal val="0-#ppt_w/2"/>
                                          </p:val>
                                        </p:tav>
                                        <p:tav tm="100000">
                                          <p:val>
                                            <p:strVal val="#ppt_x"/>
                                          </p:val>
                                        </p:tav>
                                      </p:tavLst>
                                    </p:anim>
                                    <p:anim calcmode="lin" valueType="num">
                                      <p:cBhvr additive="base">
                                        <p:cTn id="42" dur="500" fill="hold"/>
                                        <p:tgtEl>
                                          <p:spTgt spid="6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additive="base">
                                        <p:cTn id="45" dur="500" fill="hold"/>
                                        <p:tgtEl>
                                          <p:spTgt spid="59"/>
                                        </p:tgtEl>
                                        <p:attrNameLst>
                                          <p:attrName>ppt_x</p:attrName>
                                        </p:attrNameLst>
                                      </p:cBhvr>
                                      <p:tavLst>
                                        <p:tav tm="0">
                                          <p:val>
                                            <p:strVal val="0-#ppt_w/2"/>
                                          </p:val>
                                        </p:tav>
                                        <p:tav tm="100000">
                                          <p:val>
                                            <p:strVal val="#ppt_x"/>
                                          </p:val>
                                        </p:tav>
                                      </p:tavLst>
                                    </p:anim>
                                    <p:anim calcmode="lin" valueType="num">
                                      <p:cBhvr additive="base">
                                        <p:cTn id="46" dur="500" fill="hold"/>
                                        <p:tgtEl>
                                          <p:spTgt spid="59"/>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0-#ppt_w/2"/>
                                          </p:val>
                                        </p:tav>
                                        <p:tav tm="100000">
                                          <p:val>
                                            <p:strVal val="#ppt_x"/>
                                          </p:val>
                                        </p:tav>
                                      </p:tavLst>
                                    </p:anim>
                                    <p:anim calcmode="lin" valueType="num">
                                      <p:cBhvr additive="base">
                                        <p:cTn id="50" dur="500" fill="hold"/>
                                        <p:tgtEl>
                                          <p:spTgt spid="65"/>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0-#ppt_w/2"/>
                                          </p:val>
                                        </p:tav>
                                        <p:tav tm="100000">
                                          <p:val>
                                            <p:strVal val="#ppt_x"/>
                                          </p:val>
                                        </p:tav>
                                      </p:tavLst>
                                    </p:anim>
                                    <p:anim calcmode="lin" valueType="num">
                                      <p:cBhvr additive="base">
                                        <p:cTn id="5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AC1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pPr algn="l"/>
            <a:r>
              <a:rPr lang="en-US" sz="2400" dirty="0">
                <a:latin typeface="Arial Rounded MT Bold" panose="020F0704030504030204" pitchFamily="34" charset="0"/>
              </a:rPr>
              <a:t>Distribution of acquirers who already did IPO vs who didn't</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D64383B-D52D-463F-12C8-B4223A307B1C}"/>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There are 70 acquirers listed in the acquisition table. Only 20 acquirers have completed an IPO; the remaining acquirers have not.</a:t>
            </a:r>
          </a:p>
          <a:p>
            <a:pPr marL="0" indent="0">
              <a:buNone/>
            </a:pPr>
            <a:r>
              <a:rPr lang="en-US" cap="none" dirty="0">
                <a:latin typeface="Arial" panose="020B0604020202020204" pitchFamily="34" charset="0"/>
                <a:cs typeface="Arial" panose="020B0604020202020204" pitchFamily="34" charset="0"/>
              </a:rPr>
              <a:t>Except for CVC Capital Partners, which has three directors, all have 69 acquirers only have one director.</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C2763793-71D2-F430-A798-D2BAACD0FEED}"/>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633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r>
              <a:rPr lang="en-US" sz="2400" dirty="0">
                <a:latin typeface="Arial Rounded MT Bold" panose="020F0704030504030204" pitchFamily="34" charset="0"/>
              </a:rPr>
              <a:t>Regional Analysis of Acquirers and acquirees</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529169B-10EA-459F-9D92-B81C43CC626B}"/>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North America and Australia are the two continents with the most acquirers and acquirees, respectively. When discussing a specific location, California has the most acquirers and acquirees. When it comes to both acquirers and acquirees, England comes in second. Texas has the third-highest proportion of Acquirers, whereas Pennsylvania has the third-highest proportion of Acquirees.</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D4379C82-196C-A989-1207-EC57CBA488B4}"/>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61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r>
              <a:rPr lang="en-US" sz="2400" dirty="0">
                <a:latin typeface="Arial Rounded MT Bold" panose="020F0704030504030204" pitchFamily="34" charset="0"/>
              </a:rPr>
              <a:t>Monthly analysis of number of acquisitions and IPOs</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F6BF0D3-E3AC-9C06-125E-6FA6DF7D3250}"/>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In a given year, January and November are the months that have the most initial public offerings, with September and April having the fewest.</a:t>
            </a:r>
          </a:p>
          <a:p>
            <a:pPr marL="0" indent="0">
              <a:buNone/>
            </a:pPr>
            <a:r>
              <a:rPr lang="en-US" cap="none" dirty="0">
                <a:latin typeface="Arial" panose="020B0604020202020204" pitchFamily="34" charset="0"/>
                <a:cs typeface="Arial" panose="020B0604020202020204" pitchFamily="34" charset="0"/>
              </a:rPr>
              <a:t>Similarly, the months of November and January have the highest percentage of acquisitions, while September and April see the lowest percentage.</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27274E0B-8E64-C047-2885-CAD892AA04B4}"/>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220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r>
              <a:rPr lang="en-US" sz="2000" dirty="0">
                <a:latin typeface="Arial Rounded MT Bold" panose="020F0704030504030204" pitchFamily="34" charset="0"/>
              </a:rPr>
              <a:t>Analysis of social media presence of acquirers vs acquirees</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50A4A0A-E101-DD71-3447-A6DCC4231FC9}"/>
              </a:ext>
            </a:extLst>
          </p:cNvPr>
          <p:cNvSpPr>
            <a:spLocks noGrp="1"/>
          </p:cNvSpPr>
          <p:nvPr>
            <p:ph sz="quarter" idx="13"/>
          </p:nvPr>
        </p:nvSpPr>
        <p:spPr/>
        <p:txBody>
          <a:bodyPr>
            <a:normAutofit/>
          </a:bodyPr>
          <a:lstStyle/>
          <a:p>
            <a:pPr marL="0" indent="0">
              <a:buNone/>
            </a:pPr>
            <a:r>
              <a:rPr lang="en-US" cap="none" dirty="0">
                <a:latin typeface="Arial" panose="020B0604020202020204" pitchFamily="34" charset="0"/>
                <a:cs typeface="Arial" panose="020B0604020202020204" pitchFamily="34" charset="0"/>
              </a:rPr>
              <a:t>It is evident from the provided data that 47 acquirers make use of social media, whereas the remaining 23 do not. And only 42 acquirees use social media, while the remaining 28 of acquirees don’t utilize any social media platforms.</a:t>
            </a:r>
          </a:p>
          <a:p>
            <a:pPr marL="0" indent="0">
              <a:buNone/>
            </a:pPr>
            <a:r>
              <a:rPr lang="en-US" cap="none" dirty="0">
                <a:latin typeface="Arial" panose="020B0604020202020204" pitchFamily="34" charset="0"/>
                <a:cs typeface="Arial" panose="020B0604020202020204" pitchFamily="34" charset="0"/>
              </a:rPr>
              <a:t>Comparatively speaking, social media is used by acquirers more frequently than acquirers.</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4AF456BA-55A9-4704-EE97-D16FDEBFE52E}"/>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725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F617-66C7-B23F-81EA-75D13A859CF3}"/>
              </a:ext>
            </a:extLst>
          </p:cNvPr>
          <p:cNvSpPr>
            <a:spLocks noGrp="1"/>
          </p:cNvSpPr>
          <p:nvPr>
            <p:ph type="title"/>
          </p:nvPr>
        </p:nvSpPr>
        <p:spPr/>
        <p:txBody>
          <a:bodyPr>
            <a:normAutofit/>
          </a:bodyPr>
          <a:lstStyle/>
          <a:p>
            <a:r>
              <a:rPr lang="en-US" sz="2000" dirty="0">
                <a:latin typeface="Arial Rounded MT Bold" panose="020F0704030504030204" pitchFamily="34" charset="0"/>
              </a:rPr>
              <a:t>Qualification (Degree) and Institution Analysis of directors of acquirers vs acquirees</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BE7CFE5-17EA-1C6C-69CE-1014FBB02616}"/>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While other directors haven't attended the same university, just two acquirer directors have earned their degrees from the University of North Texas. And the majority of the directors were Ph.D. and MBA graduates.</a:t>
            </a:r>
          </a:p>
          <a:p>
            <a:pPr marL="0" indent="0">
              <a:buNone/>
            </a:pPr>
            <a:r>
              <a:rPr lang="en-US" cap="none" dirty="0">
                <a:latin typeface="Arial" panose="020B0604020202020204" pitchFamily="34" charset="0"/>
                <a:cs typeface="Arial" panose="020B0604020202020204" pitchFamily="34" charset="0"/>
              </a:rPr>
              <a:t>Three directors of acquirees had graduated from Macomb Community College and four had earned their degrees from Stanford University. Similar to the acquirers, the majority of the acquirees’ directors were Ph.D. and MBA graduates.</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A49BF940-A6C8-3D44-B2B3-42600D9EE61C}"/>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974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F617-66C7-B23F-81EA-75D13A859CF3}"/>
              </a:ext>
            </a:extLst>
          </p:cNvPr>
          <p:cNvSpPr>
            <a:spLocks noGrp="1"/>
          </p:cNvSpPr>
          <p:nvPr>
            <p:ph type="title"/>
          </p:nvPr>
        </p:nvSpPr>
        <p:spPr/>
        <p:txBody>
          <a:bodyPr>
            <a:normAutofit/>
          </a:bodyPr>
          <a:lstStyle/>
          <a:p>
            <a:r>
              <a:rPr lang="en-US" sz="2000" dirty="0">
                <a:latin typeface="Arial Rounded MT Bold" panose="020F0704030504030204" pitchFamily="34" charset="0"/>
              </a:rPr>
              <a:t>both directors of acquirer and acquiree are from the same institute</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C8C2848-0845-FF95-8448-CE0EC252EB00}"/>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Some directors of acquirers and acquirees attended the same institution. From Which the majority of acquirees directors had  MBA and  MSc, while the majority of acquirers directors had a BS and a Ph.D.</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CE2A750E-2AFD-DF23-A956-CE052A45EAD2}"/>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6714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291</TotalTime>
  <Words>847</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Narrow</vt:lpstr>
      <vt:lpstr>Arial Rounded MT Bold</vt:lpstr>
      <vt:lpstr>Calibri</vt:lpstr>
      <vt:lpstr>Tw Cen MT</vt:lpstr>
      <vt:lpstr>Wingdings</vt:lpstr>
      <vt:lpstr>Droplet</vt:lpstr>
      <vt:lpstr>Project</vt:lpstr>
      <vt:lpstr> Made by</vt:lpstr>
      <vt:lpstr>Insights</vt:lpstr>
      <vt:lpstr>Distribution of acquirers who already did IPO vs who didn't</vt:lpstr>
      <vt:lpstr>Regional Analysis of Acquirers and acquirees</vt:lpstr>
      <vt:lpstr>Monthly analysis of number of acquisitions and IPOs</vt:lpstr>
      <vt:lpstr>Analysis of social media presence of acquirers vs acquirees</vt:lpstr>
      <vt:lpstr>Qualification (Degree) and Institution Analysis of directors of acquirers vs acquirees</vt:lpstr>
      <vt:lpstr>both directors of acquirer and acquiree are from the same institute</vt:lpstr>
      <vt:lpstr>Amount Raised by region</vt:lpstr>
      <vt:lpstr>FUND RAISED BY THE REGION</vt:lpstr>
      <vt:lpstr>UNIQUE FINDINGS</vt:lpstr>
      <vt:lpstr>Challenges and 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ankit chhikara</dc:creator>
  <cp:lastModifiedBy>ankit chhikara</cp:lastModifiedBy>
  <cp:revision>1</cp:revision>
  <dcterms:created xsi:type="dcterms:W3CDTF">2022-09-11T07:52:23Z</dcterms:created>
  <dcterms:modified xsi:type="dcterms:W3CDTF">2022-09-11T15:17:23Z</dcterms:modified>
</cp:coreProperties>
</file>