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Play"/>
      <p:regular r:id="rId47"/>
      <p:bold r:id="rId48"/>
    </p:embeddedFont>
    <p:embeddedFont>
      <p:font typeface="Arim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g0QG7WrlD7siHIt618d7wCWeg/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0D894A-E2C0-4EB4-9A80-317F8BC7597E}">
  <a:tblStyle styleId="{980D894A-E2C0-4EB4-9A80-317F8BC7597E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lay-bold.fntdata"/><Relationship Id="rId47" Type="http://schemas.openxmlformats.org/officeDocument/2006/relationships/font" Target="fonts/Play-regular.fntdata"/><Relationship Id="rId49" Type="http://schemas.openxmlformats.org/officeDocument/2006/relationships/font" Target="fonts/Arim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mo-italic.fntdata"/><Relationship Id="rId50" Type="http://schemas.openxmlformats.org/officeDocument/2006/relationships/font" Target="fonts/Arimo-bold.fntdata"/><Relationship Id="rId53" Type="http://customschemas.google.com/relationships/presentationmetadata" Target="metadata"/><Relationship Id="rId52" Type="http://schemas.openxmlformats.org/officeDocument/2006/relationships/font" Target="fonts/Arim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IN"/>
              <a:t>Advanced Programming Using Python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Anjali Kulkarni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Sept 2024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9582" y="2786440"/>
            <a:ext cx="1236199" cy="110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First things first!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Setup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Anaconda.com/download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Enter email id and get download link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Download windows installer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Follow instructions on installer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PyCharm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Visual Studio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Jupyter Notebook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IDLE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Spyder</a:t>
            </a:r>
            <a:endParaRPr/>
          </a:p>
        </p:txBody>
      </p:sp>
      <p:sp>
        <p:nvSpPr>
          <p:cNvPr id="171" name="Google Shape;1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444" y="1718239"/>
            <a:ext cx="4167422" cy="81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5906" y="2743649"/>
            <a:ext cx="3543607" cy="11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3400" y="4095569"/>
            <a:ext cx="1912321" cy="193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Test your installation!</a:t>
            </a:r>
            <a:endParaRPr/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Hello world !!</a:t>
            </a:r>
            <a:endParaRPr/>
          </a:p>
        </p:txBody>
      </p:sp>
      <p:sp>
        <p:nvSpPr>
          <p:cNvPr id="182" name="Google Shape;18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Python Basics </a:t>
            </a:r>
            <a:r>
              <a:rPr lang="en-I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(mainExplain1.py, mainExplain2.py)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963561" y="1746968"/>
            <a:ext cx="40744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Indentation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Case sensitive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_ _main_ _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2614" y="1452734"/>
            <a:ext cx="5561193" cy="464557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Datatypes</a:t>
            </a:r>
            <a:endParaRPr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Fundamental datatypes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Custom Types - Classes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Specialized types - Modules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None</a:t>
            </a:r>
            <a:endParaRPr/>
          </a:p>
        </p:txBody>
      </p:sp>
      <p:sp>
        <p:nvSpPr>
          <p:cNvPr id="199" name="Google Shape;19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Fundamental Datatypes </a:t>
            </a:r>
            <a:r>
              <a:rPr lang="en-IN" sz="1800">
                <a:solidFill>
                  <a:schemeClr val="lt2"/>
                </a:solidFill>
              </a:rPr>
              <a:t>(Variables.py)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1005349" y="1942741"/>
            <a:ext cx="26190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Numeric Types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Integer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Floating-point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Complex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7798211" y="1942741"/>
            <a:ext cx="25342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Type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4117258" y="1942740"/>
            <a:ext cx="3188109" cy="2972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I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Types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I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I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I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I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b="0" i="0" sz="3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700">
                <a:solidFill>
                  <a:schemeClr val="dk1"/>
                </a:solidFill>
              </a:rPr>
              <a:t>Frozen set</a:t>
            </a:r>
            <a:endParaRPr sz="3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I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  <a:p>
            <a:pPr indent="-7747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047749" y="4175023"/>
            <a:ext cx="25342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Type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7798209" y="3589697"/>
            <a:ext cx="25342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 Type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 (null)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12" name="Google Shape;21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4269650" y="4665450"/>
            <a:ext cx="556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lang="en-IN" sz="3400">
                <a:solidFill>
                  <a:schemeClr val="dk1"/>
                </a:solidFill>
              </a:rPr>
              <a:t>binary</a:t>
            </a:r>
            <a:r>
              <a:rPr b="1" i="0" lang="en-I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t/>
            </a:r>
            <a:endParaRPr/>
          </a:p>
          <a:p>
            <a:pPr indent="-7747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Variables </a:t>
            </a:r>
            <a:r>
              <a:rPr lang="en-IN" sz="1600">
                <a:solidFill>
                  <a:schemeClr val="lt2"/>
                </a:solidFill>
              </a:rPr>
              <a:t>(Variables.py)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Placeholders that allow you to store, modify, retrieve data during execution of a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Variable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Dynamic Typing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Reassigning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Multiple assignments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Constants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Dunder variables</a:t>
            </a:r>
            <a:endParaRPr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2027" y="3018188"/>
            <a:ext cx="4313294" cy="246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22" name="Google Shape;2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Naming conventions</a:t>
            </a:r>
            <a:endParaRPr/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Variable names must start with a letter or an underscore (_), but not a number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Variable names can contain letters, numbers, and underscores (_)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Variable names are case-sensitive: myVar and myvar are different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Avoid using Python keywords (like if, for, while) as variable names</a:t>
            </a:r>
            <a:endParaRPr/>
          </a:p>
        </p:txBody>
      </p:sp>
      <p:sp>
        <p:nvSpPr>
          <p:cNvPr id="229" name="Google Shape;2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Assignment 1: </a:t>
            </a:r>
            <a:r>
              <a:rPr lang="en-IN"/>
              <a:t>Declare variables of integer, float, boolean and String type and print their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Assignment 2: </a:t>
            </a:r>
            <a:r>
              <a:rPr lang="en-IN"/>
              <a:t>Swap values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38" name="Google Shape;23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Operators </a:t>
            </a:r>
            <a:r>
              <a:rPr lang="en-IN" sz="1800">
                <a:solidFill>
                  <a:schemeClr val="lt2"/>
                </a:solidFill>
              </a:rPr>
              <a:t>(Operators.py)</a:t>
            </a:r>
            <a:endParaRPr/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838200" y="1825625"/>
            <a:ext cx="10515600" cy="927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Special symbols or keywords used to perform operations on variables and values</a:t>
            </a:r>
            <a:endParaRPr b="1" i="1" u="sng">
              <a:solidFill>
                <a:srgbClr val="4892DC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1409700" y="2753032"/>
            <a:ext cx="452038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+, -, *, /, %, //, **, BODMAS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=, +=,-=,*=,/=,%=,**=,//=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Bitwise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&amp;,|,^, ~, &lt;&lt;,&gt;&gt;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 – Boolean values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and, or, not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6501581" y="2753032"/>
            <a:ext cx="452038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(Relational)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==, !=, &gt;,&lt;, &gt;=, &lt;=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Membership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 not in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Is, not is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Ternary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‘value_if_true’ if condition else ‘value_if_false’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48" name="Google Shape;2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3: </a:t>
            </a:r>
            <a:r>
              <a:rPr lang="en-IN"/>
              <a:t>Try out Arithmetic and Assignment operators</a:t>
            </a:r>
            <a:endParaRPr/>
          </a:p>
        </p:txBody>
      </p:sp>
      <p:sp>
        <p:nvSpPr>
          <p:cNvPr id="255" name="Google Shape;25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56" name="Google Shape;25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IN"/>
              <a:t>Day 1</a:t>
            </a:r>
            <a:br>
              <a:rPr lang="en-IN"/>
            </a:br>
            <a:endParaRPr/>
          </a:p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2 Sept 2024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7900" y="2874360"/>
            <a:ext cx="1236199" cy="110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Input/output from console </a:t>
            </a:r>
            <a:r>
              <a:rPr lang="en-IN" sz="1800">
                <a:solidFill>
                  <a:schemeClr val="lt2"/>
                </a:solidFill>
              </a:rPr>
              <a:t>(inputOutput.py)</a:t>
            </a:r>
            <a:endParaRPr/>
          </a:p>
        </p:txBody>
      </p:sp>
      <p:sp>
        <p:nvSpPr>
          <p:cNvPr id="262" name="Google Shape;26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Interface between end users and programs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Input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Reads a line of text from end user / console and returns it as a string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Syntax : input(“prompt”)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Output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Simple print statement - </a:t>
            </a:r>
            <a:r>
              <a:rPr b="1" lang="en-IN" sz="2000">
                <a:solidFill>
                  <a:srgbClr val="CC0066"/>
                </a:solidFill>
              </a:rPr>
              <a:t>print(“ …… ”)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Multiple arguments to print statement - </a:t>
            </a:r>
            <a:r>
              <a:rPr b="1" lang="en-IN">
                <a:solidFill>
                  <a:srgbClr val="CC0066"/>
                </a:solidFill>
              </a:rPr>
              <a:t>print(“….”, “….”, “….”)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Custom separators - </a:t>
            </a:r>
            <a:r>
              <a:rPr b="1" lang="en-IN">
                <a:solidFill>
                  <a:srgbClr val="CC0066"/>
                </a:solidFill>
              </a:rPr>
              <a:t>‘sep’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Custom endings  - </a:t>
            </a:r>
            <a:r>
              <a:rPr b="1" lang="en-IN">
                <a:solidFill>
                  <a:srgbClr val="CC0066"/>
                </a:solidFill>
              </a:rPr>
              <a:t>‘end’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Formatted output - </a:t>
            </a:r>
            <a:r>
              <a:rPr b="1" lang="en-IN">
                <a:solidFill>
                  <a:srgbClr val="CC0066"/>
                </a:solidFill>
              </a:rPr>
              <a:t>format() or f-strings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Truncate a float number to 2 decimal places</a:t>
            </a:r>
            <a:r>
              <a:rPr b="1" lang="en-IN">
                <a:solidFill>
                  <a:srgbClr val="CC0066"/>
                </a:solidFill>
              </a:rPr>
              <a:t> </a:t>
            </a:r>
            <a:r>
              <a:rPr lang="en-IN"/>
              <a:t>–</a:t>
            </a:r>
            <a:r>
              <a:rPr b="1" lang="en-IN">
                <a:solidFill>
                  <a:srgbClr val="CC0066"/>
                </a:solidFill>
              </a:rPr>
              <a:t> {var_name:.2f}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64" name="Google Shape;2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4: </a:t>
            </a:r>
            <a:r>
              <a:rPr lang="en-IN"/>
              <a:t>Accept 2 strings from user and print them with format and f-strings.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72" name="Google Shape;27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838200" y="501226"/>
            <a:ext cx="10515600" cy="1018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Type casting </a:t>
            </a:r>
            <a:r>
              <a:rPr lang="en-IN" sz="1800">
                <a:solidFill>
                  <a:schemeClr val="lt2"/>
                </a:solidFill>
              </a:rPr>
              <a:t>(inputOutput.py)</a:t>
            </a:r>
            <a:endParaRPr sz="1800"/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807" y="2112124"/>
            <a:ext cx="6457335" cy="4244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8654844" y="2464734"/>
            <a:ext cx="170835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int()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float()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str()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bool()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list()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tuple()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set()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dict() 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907026" y="1451999"/>
            <a:ext cx="10515600" cy="59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Font typeface="Arial"/>
              <a:buNone/>
            </a:pPr>
            <a:r>
              <a:rPr b="1" i="1" lang="en-IN" sz="2800" u="sng" cap="none" strike="noStrike">
                <a:solidFill>
                  <a:srgbClr val="4892DC"/>
                </a:solidFill>
                <a:latin typeface="Arial"/>
                <a:ea typeface="Arial"/>
                <a:cs typeface="Arial"/>
                <a:sym typeface="Arial"/>
              </a:rPr>
              <a:t>Process of converting one datatype to another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82" name="Google Shape;28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 </a:t>
            </a:r>
            <a:endParaRPr/>
          </a:p>
        </p:txBody>
      </p:sp>
      <p:sp>
        <p:nvSpPr>
          <p:cNvPr id="288" name="Google Shape;28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5: </a:t>
            </a:r>
            <a:r>
              <a:rPr lang="en-IN"/>
              <a:t>Accept 2 numbers from user add them, print them.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6: </a:t>
            </a:r>
            <a:r>
              <a:rPr lang="en-IN"/>
              <a:t>Add an integer and a float, print result and type of result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7: </a:t>
            </a:r>
            <a:r>
              <a:rPr lang="en-IN"/>
              <a:t>Accept a float value from console typecast it to float and print its square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8: </a:t>
            </a:r>
            <a:r>
              <a:rPr lang="en-IN"/>
              <a:t>Add a string and a number, print result and type of result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 </a:t>
            </a:r>
            <a:endParaRPr/>
          </a:p>
        </p:txBody>
      </p:sp>
      <p:sp>
        <p:nvSpPr>
          <p:cNvPr id="296" name="Google Shape;29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Assignment 9: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Calculate area of a circle – constant PI = 3.14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Assignment 10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: Objective : Calculate savings of a person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Prompt the user to enter their monthly income (as a float).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Prompt the user to enter their total monthly expenses (as a float), which include rent, groceries, utilities, and other expenses.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Calculation: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Calculate the total savings by subtracting the total expenses from the income.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Calculate the percentage of income saved and the percentage of income spent.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Display the total savings.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Display the percentage of income saved and spent, formatted to two decimal places.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98" name="Google Shape;29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687" y="1624395"/>
            <a:ext cx="5670654" cy="339203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305" name="Google Shape;30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Conditional statements </a:t>
            </a:r>
            <a:r>
              <a:rPr lang="en-IN" sz="1600">
                <a:solidFill>
                  <a:schemeClr val="lt2"/>
                </a:solidFill>
              </a:rPr>
              <a:t>(</a:t>
            </a:r>
            <a:r>
              <a:rPr b="0" i="0" lang="en-IN" sz="1600" u="none" cap="none" strike="noStrike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rPr>
              <a:t>ifElseControlStructure.py</a:t>
            </a:r>
            <a:r>
              <a:rPr lang="en-IN" sz="1600">
                <a:solidFill>
                  <a:schemeClr val="lt2"/>
                </a:solidFill>
              </a:rPr>
              <a:t>), (elif.py), (nestedifElse.py)</a:t>
            </a:r>
            <a:endParaRPr/>
          </a:p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400"/>
              <a:buNone/>
            </a:pPr>
            <a:r>
              <a:rPr b="1" i="1" lang="en-IN" sz="2400" u="sng">
                <a:solidFill>
                  <a:srgbClr val="4892DC"/>
                </a:solidFill>
              </a:rPr>
              <a:t>Fundamental control structure used to make decisions based on conditions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Evaluates to ‘true’ or ‘false’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else condition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– elif condition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Nested if-else condition</a:t>
            </a:r>
            <a:endParaRPr/>
          </a:p>
        </p:txBody>
      </p:sp>
      <p:pic>
        <p:nvPicPr>
          <p:cNvPr id="312" name="Google Shape;3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292" y="2785769"/>
            <a:ext cx="3330229" cy="33911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Operators </a:t>
            </a:r>
            <a:r>
              <a:rPr lang="en-IN" sz="1800">
                <a:solidFill>
                  <a:schemeClr val="lt2"/>
                </a:solidFill>
              </a:rPr>
              <a:t>(Operators.py)</a:t>
            </a:r>
            <a:endParaRPr/>
          </a:p>
        </p:txBody>
      </p:sp>
      <p:sp>
        <p:nvSpPr>
          <p:cNvPr id="318" name="Google Shape;318;p27"/>
          <p:cNvSpPr txBox="1"/>
          <p:nvPr>
            <p:ph idx="1" type="body"/>
          </p:nvPr>
        </p:nvSpPr>
        <p:spPr>
          <a:xfrm>
            <a:off x="838200" y="1825625"/>
            <a:ext cx="10515600" cy="927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Special symbols or keywords used to perform operations on variables and values</a:t>
            </a:r>
            <a:endParaRPr b="1" i="1" u="sng">
              <a:solidFill>
                <a:srgbClr val="4892DC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1409700" y="2753032"/>
            <a:ext cx="452038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+, -, *, /, %, //, **, BODMAS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=, +=,-=,*=,/=,%=,**=,//=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Bitwise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&amp;,|,^, ~, &lt;&lt;,&gt;&gt;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 – Boolean values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and, or, not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6501581" y="2753032"/>
            <a:ext cx="452038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(Relational)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==, !=, &gt;,&lt;, &gt;=, &lt;=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Membership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 not in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 Operators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Is, not is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Ternary Operator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‘value_if_true’ if condition else ‘value_if_false’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 </a:t>
            </a:r>
            <a:endParaRPr/>
          </a:p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IN" sz="2400"/>
              <a:t>Assignment 11: </a:t>
            </a:r>
            <a:r>
              <a:rPr lang="en-IN" sz="2400"/>
              <a:t>Implement all comparison operators 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IN" sz="2400"/>
              <a:t>Assignment 12: </a:t>
            </a:r>
            <a:r>
              <a:rPr lang="en-IN" sz="2400"/>
              <a:t>Build a calculator for +, -, * and / operations using if and else condition statements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Assignment 13:</a:t>
            </a:r>
            <a:r>
              <a:rPr lang="en-IN" sz="2000"/>
              <a:t> Build a program that calculates the ticket price based on the age of the customer.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Input:</a:t>
            </a:r>
            <a:r>
              <a:rPr lang="en-IN" sz="2000"/>
              <a:t> Prompt the user to enter their 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Logic:</a:t>
            </a:r>
            <a:endParaRPr b="1"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Use if-else statements to determine the ticket price based on age: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Under 5 years: Free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5 to 12 years: Rs 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13 to 60 years: Rs 10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Over 60 years: Rs 7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Use nested if-else statements if necessary for more granular control.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Output: </a:t>
            </a:r>
            <a:r>
              <a:rPr lang="en-IN" sz="2000"/>
              <a:t>Display the ticket price based on the user's age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A bit about myself ☺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Education - B.E. - Cummins College of Engineering, Pune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18 years of industry experience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Writing code to test code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Technologies - Java, Python, perl, various tools for QA Automation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Domains - Healthcare, Banking, Security, Advertising, Genomics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Actively exploring and pursuing my passion</a:t>
            </a:r>
            <a:endParaRPr/>
          </a:p>
        </p:txBody>
      </p:sp>
      <p:sp>
        <p:nvSpPr>
          <p:cNvPr id="104" name="Google Shape;10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 </a:t>
            </a:r>
            <a:endParaRPr/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</a:rPr>
              <a:t>Assignment 14:</a:t>
            </a:r>
            <a:r>
              <a:rPr b="0" i="0" lang="en-IN" sz="2400" u="none" cap="none" strike="noStrike">
                <a:solidFill>
                  <a:schemeClr val="dk1"/>
                </a:solidFill>
              </a:rPr>
              <a:t> Create a program that determines whether a given year is a leap year.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</a:rPr>
              <a:t>Input: </a:t>
            </a:r>
            <a:r>
              <a:rPr b="0" i="0" lang="en-IN" sz="2400" u="none" cap="none" strike="noStrike">
                <a:solidFill>
                  <a:schemeClr val="dk1"/>
                </a:solidFill>
              </a:rPr>
              <a:t>Prompt the user to enter a year (integer).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</a:rPr>
              <a:t>Logic: </a:t>
            </a:r>
            <a:r>
              <a:rPr b="0" i="0" lang="en-IN" sz="2400" u="none" cap="none" strike="noStrike">
                <a:solidFill>
                  <a:schemeClr val="dk1"/>
                </a:solidFill>
              </a:rPr>
              <a:t>A year is a leap year if: It is divisible by 4, and It is not divisible by 100 unless it is also divisible by 400. Use nested </a:t>
            </a:r>
            <a:r>
              <a:rPr lang="en-IN" sz="2400"/>
              <a:t>if-else</a:t>
            </a:r>
            <a:r>
              <a:rPr b="0" i="0" lang="en-IN" sz="2400" u="none" cap="none" strike="noStrike">
                <a:solidFill>
                  <a:schemeClr val="dk1"/>
                </a:solidFill>
              </a:rPr>
              <a:t> statements to implement this logic.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</a:rPr>
              <a:t>Output: </a:t>
            </a:r>
            <a:r>
              <a:rPr b="0" i="0" lang="en-IN" sz="2400" u="none" cap="none" strike="noStrike">
                <a:solidFill>
                  <a:schemeClr val="dk1"/>
                </a:solidFill>
              </a:rPr>
              <a:t>Display whether the year is a leap year or not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6524" y="1435330"/>
            <a:ext cx="3283250" cy="472933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Loops </a:t>
            </a:r>
            <a:r>
              <a:rPr lang="en-IN" sz="1400">
                <a:solidFill>
                  <a:schemeClr val="lt2"/>
                </a:solidFill>
              </a:rPr>
              <a:t>(forLoop.py), (whileLoop.py)</a:t>
            </a:r>
            <a:endParaRPr/>
          </a:p>
        </p:txBody>
      </p:sp>
      <p:sp>
        <p:nvSpPr>
          <p:cNvPr id="345" name="Google Shape;345;p31"/>
          <p:cNvSpPr txBox="1"/>
          <p:nvPr>
            <p:ph idx="1" type="body"/>
          </p:nvPr>
        </p:nvSpPr>
        <p:spPr>
          <a:xfrm>
            <a:off x="838200" y="15579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400"/>
              <a:buNone/>
            </a:pPr>
            <a:r>
              <a:rPr b="1" i="1" lang="en-IN" sz="2400" u="sng">
                <a:solidFill>
                  <a:srgbClr val="4892DC"/>
                </a:solidFill>
              </a:rPr>
              <a:t>Execute a block of code repeatedly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Execute for specific number of times - for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Iterate over a sequence (list, tuple, string, range)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Until specific condition is met – while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As long as the condition is true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 </a:t>
            </a:r>
            <a:endParaRPr/>
          </a:p>
        </p:txBody>
      </p:sp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/>
              <a:t>Assignment 15: </a:t>
            </a:r>
            <a:r>
              <a:rPr lang="en-IN" sz="1800"/>
              <a:t>Factorial of a number: using for loop, while loop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/>
              <a:t>Assignment 16:</a:t>
            </a:r>
            <a:r>
              <a:rPr lang="en-IN"/>
              <a:t> </a:t>
            </a:r>
            <a:r>
              <a:rPr lang="en-IN" sz="1800"/>
              <a:t>Write a program to calculate the sum of the digits of a given positive integer.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Input: Prompt the user to enter a positive integer.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Logic: Use a for loop to iterate through each digit of the number and calculate the sum.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Output: Display the sum of the digits.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/>
              <a:t>Assignment 17:  </a:t>
            </a:r>
            <a:r>
              <a:rPr lang="en-IN" sz="1800"/>
              <a:t>Write a program to generate and display the multiplication table of a given number up to 12.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Input: Prompt the user to enter a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Logic: Use a for loop to calculate and display the multiplication table for the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Output: Display the multiplication table.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Debugging</a:t>
            </a:r>
            <a:endParaRPr/>
          </a:p>
        </p:txBody>
      </p:sp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Debugging helps identify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Syntax Errors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Runtime Errors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Logical Errors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Infinite Loops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Print Statements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Use Debugger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Set Break point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Step through code line by 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Inspect variables</a:t>
            </a:r>
            <a:endParaRPr/>
          </a:p>
        </p:txBody>
      </p:sp>
      <p:pic>
        <p:nvPicPr>
          <p:cNvPr id="358" name="Google Shape;3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6067" y="2458565"/>
            <a:ext cx="4023709" cy="26291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Loop control statements </a:t>
            </a:r>
            <a:r>
              <a:rPr lang="en-IN" sz="1400">
                <a:solidFill>
                  <a:schemeClr val="lt2"/>
                </a:solidFill>
              </a:rPr>
              <a:t>(breakStatement.py)</a:t>
            </a:r>
            <a:endParaRPr/>
          </a:p>
        </p:txBody>
      </p:sp>
      <p:sp>
        <p:nvSpPr>
          <p:cNvPr id="364" name="Google Shape;364;p34"/>
          <p:cNvSpPr txBox="1"/>
          <p:nvPr>
            <p:ph idx="1" type="body"/>
          </p:nvPr>
        </p:nvSpPr>
        <p:spPr>
          <a:xfrm>
            <a:off x="602225" y="15876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Break – exits loop completely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Continue – skips current iteration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5" name="Google Shape;3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516" y="3637503"/>
            <a:ext cx="5531803" cy="202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 </a:t>
            </a:r>
            <a:endParaRPr/>
          </a:p>
        </p:txBody>
      </p:sp>
      <p:sp>
        <p:nvSpPr>
          <p:cNvPr id="371" name="Google Shape;37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Assignment 18: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Create a simple guessing game where the user has to guess a secret number. The game continues until the user guesses the correct number, at which point the loop should terminate using break.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This should continue until the user gets 10 chances.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Assignment 19: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Develop a program that simulates an ATM withdrawal process.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Prompt the user to enter their account balance and the amount they wish to withdraw.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Logic: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Check if the withdrawal amount is greater than the account balance. If so, display an error message.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If the withdrawal amount is valid, subtract it from the balance.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Ensure the withdrawal amount is a multiple of 10 (as ATMs typically dispense money in multiples of 10).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Display the remaining balance if the withdrawal is successful.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If not, display an appropriate error message (e.g., "Insufficient balance" or "Amount must be a multiple of 10").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Check if user wishes to withdraw more money, else exit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379" name="Google Shape;3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385" name="Google Shape;38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IN" sz="7200"/>
              <a:t>Assignment 20: </a:t>
            </a:r>
            <a:r>
              <a:rPr lang="en-IN" sz="7200"/>
              <a:t>Write a program that evaluates the strength of a user's password based on specific criteria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7200"/>
              <a:t>Input</a:t>
            </a:r>
            <a:r>
              <a:rPr lang="en-IN" sz="7200"/>
              <a:t>: Prompt the user to enter a password.</a:t>
            </a:r>
            <a:endParaRPr b="1" sz="7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7200"/>
              <a:t>Logic</a:t>
            </a:r>
            <a:r>
              <a:rPr lang="en-IN" sz="7200"/>
              <a:t>: Evaluate the password based on the following criteria: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7200"/>
              <a:t>Length of at least 8 characters.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7200"/>
              <a:t>Contains both uppercase and lowercase letters.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7200"/>
              <a:t>Includes at least one numeric digit.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7200"/>
              <a:t>Includes at least one special character (e.g., !, @, #, $, etc.).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7200"/>
              <a:t>Use nested if-else statements to check each criterion and determine the strength of the password.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7200"/>
              <a:t>Output</a:t>
            </a:r>
            <a:r>
              <a:rPr lang="en-IN" sz="7200"/>
              <a:t>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7200"/>
              <a:t>Display one of the following messages based on the criteria met:</a:t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7200"/>
              <a:t>"Weak" if the password meets only one criterion.</a:t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7200"/>
              <a:t>"Moderate" if the password meets two or three criteria.</a:t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7200"/>
              <a:t>"Strong" if the password meets all four criteria.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687" y="1624395"/>
            <a:ext cx="5670654" cy="339203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392" name="Google Shape;39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IN" sz="5400"/>
              <a:t>Thank You !!</a:t>
            </a:r>
            <a:endParaRPr/>
          </a:p>
        </p:txBody>
      </p:sp>
      <p:sp>
        <p:nvSpPr>
          <p:cNvPr id="398" name="Google Shape;39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99" name="Google Shape;39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Introduction - Python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Setup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Install 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Install IDE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Python Basic Syntax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Quiz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781" y="2110761"/>
            <a:ext cx="3711262" cy="33302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Homework </a:t>
            </a:r>
            <a:endParaRPr/>
          </a:p>
        </p:txBody>
      </p:sp>
      <p:sp>
        <p:nvSpPr>
          <p:cNvPr id="405" name="Google Shape;405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Assignment 1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: Objective</a:t>
            </a: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Create a program that converts inches to feet, meters and centimeters and continue until the user wishes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Prompt the user to enter a value (float) and the unit of measurement (e.g. inches).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Prompt the user to select the target unit for conversion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Prompt the user to press ‘Yes’ or ‘No’ to repeat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Calculation: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Convert the input value to the target unit using appropriate conversion factors.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Use typecasting where necessary to handle different types of input.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Use a while loop to repeat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Use break statement to stop calculations one user enters ‘No’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Display the converted value along with its unit.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Continue until the user presses No.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Conversion Options: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Inches to feet, meters, and centimeters.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407" name="Google Shape;40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Homework</a:t>
            </a:r>
            <a:endParaRPr/>
          </a:p>
        </p:txBody>
      </p:sp>
      <p:sp>
        <p:nvSpPr>
          <p:cNvPr id="413" name="Google Shape;413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2: 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Build a calculator for +, -, * and / operations using if and else condition statements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3: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Print a Fibonacci series of numbers starting from 2 go until 100</a:t>
            </a:r>
            <a:endParaRPr/>
          </a:p>
        </p:txBody>
      </p:sp>
      <p:sp>
        <p:nvSpPr>
          <p:cNvPr id="414" name="Google Shape;41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415" name="Google Shape;41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Introduction - Python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by </a:t>
            </a:r>
            <a:r>
              <a:rPr b="1" i="0" lang="en-IN" sz="2800" u="none" cap="none" strike="noStrike">
                <a:solidFill>
                  <a:srgbClr val="4892DC"/>
                </a:solidFill>
                <a:latin typeface="Arial"/>
                <a:ea typeface="Arial"/>
                <a:cs typeface="Arial"/>
                <a:sym typeface="Arial"/>
              </a:rPr>
              <a:t>Guido van Rossum</a:t>
            </a:r>
            <a:r>
              <a:rPr b="0" i="0" lang="en-IN" sz="2800" u="none" cap="none" strike="noStrike">
                <a:solidFill>
                  <a:srgbClr val="4892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1991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800"/>
              <a:t>Open Source, Free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and readable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Minimalist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800"/>
              <a:t>Cross-Platform compatible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Dynamically Typed variables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800"/>
              <a:t>Object-Oriented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H</a:t>
            </a:r>
            <a:r>
              <a:rPr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h-level, interpreted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Execution of programming languages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Translates source code into machine code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u="sng"/>
              <a:t>Compiler</a:t>
            </a:r>
            <a:r>
              <a:rPr lang="en-IN"/>
              <a:t> : Translation before program is run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Eg: C, C++, C#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u="sng"/>
              <a:t>Interpreter</a:t>
            </a:r>
            <a:r>
              <a:rPr lang="en-IN"/>
              <a:t> : Translation line-by-line, executing each line as it goes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Eg: Python, Javascript, Ruby, PHP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u="sng"/>
              <a:t>Hybrid / JIT</a:t>
            </a:r>
            <a:r>
              <a:rPr lang="en-IN"/>
              <a:t> : Translation to bytecode, interpretation at runtime, by JVM.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Eg: JavaA</a:t>
            </a:r>
            <a:endParaRPr/>
          </a:p>
        </p:txBody>
      </p:sp>
      <p:sp>
        <p:nvSpPr>
          <p:cNvPr id="129" name="Google Shape;1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30" name="Google Shape;1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Compiler  vs Interpreter</a:t>
            </a:r>
            <a:endParaRPr/>
          </a:p>
        </p:txBody>
      </p:sp>
      <p:graphicFrame>
        <p:nvGraphicFramePr>
          <p:cNvPr id="136" name="Google Shape;136;p7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{980D894A-E2C0-4EB4-9A80-317F8BC7597E}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Compiled Languages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Interpreted Languages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Translate directly to machine codes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Translation and execution on the fly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Needs entire program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Line by line execution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Can start executing as soon as it starts reading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Creates an exe, native and fast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Slower than compiled languages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Usually statically typed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Types known during compilation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Usually dynamically typed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Change in type : recompilation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Non-syntax errors are detected only in run-time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Ideal for compute-heavy and efficiency-intensive tasks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Ideal for small tasks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C, C++, FORTRAN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Python, Perl, PHP, Bash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System Software, games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Scripting, Web development, Data Analytics, visualisations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7" name="Google Shape;1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Python Applications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2324" y="4471836"/>
            <a:ext cx="1921239" cy="167937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8457" y="1948776"/>
            <a:ext cx="3014106" cy="186302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0401" y="2070592"/>
            <a:ext cx="2807001" cy="16193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8"/>
          <p:cNvSpPr txBox="1"/>
          <p:nvPr/>
        </p:nvSpPr>
        <p:spPr>
          <a:xfrm>
            <a:off x="4228457" y="3893951"/>
            <a:ext cx="3014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Visualisation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7610529" y="3867929"/>
            <a:ext cx="3587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Complex Maths Problems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6722324" y="6231739"/>
            <a:ext cx="1921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</a:t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380" y="1805028"/>
            <a:ext cx="1921239" cy="20182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8"/>
          <p:cNvSpPr txBox="1"/>
          <p:nvPr/>
        </p:nvSpPr>
        <p:spPr>
          <a:xfrm>
            <a:off x="1559379" y="3980975"/>
            <a:ext cx="1921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Applications</a:t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69553" y="4492963"/>
            <a:ext cx="2561208" cy="18286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8"/>
          <p:cNvSpPr txBox="1"/>
          <p:nvPr/>
        </p:nvSpPr>
        <p:spPr>
          <a:xfrm>
            <a:off x="2780118" y="6321599"/>
            <a:ext cx="2340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Websites </a:t>
            </a:r>
            <a:endParaRPr/>
          </a:p>
        </p:txBody>
      </p:sp>
      <p:sp>
        <p:nvSpPr>
          <p:cNvPr id="154" name="Google Shape;1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Words of the author!!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838200" y="2555833"/>
            <a:ext cx="5985387" cy="2677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“Python is an experiment in how much freedom programmers need. Too much freedom and nobody can read another’s code; too little and expressiveness is endangered.”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- </a:t>
            </a:r>
            <a:r>
              <a:rPr b="1" lang="en-IN">
                <a:solidFill>
                  <a:srgbClr val="4892DC"/>
                </a:solidFill>
              </a:rPr>
              <a:t>Guido van Rossum</a:t>
            </a:r>
            <a:endParaRPr b="1">
              <a:solidFill>
                <a:srgbClr val="4892DC"/>
              </a:solidFill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4190" y="1825625"/>
            <a:ext cx="2814210" cy="413796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2024-08-02T07:52:07Z</dcterms:created>
  <dc:creator>Anjali Kulkarni</dc:creator>
</cp:coreProperties>
</file>