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352" r:id="rId3"/>
    <p:sldId id="353" r:id="rId4"/>
    <p:sldId id="405" r:id="rId5"/>
    <p:sldId id="406" r:id="rId6"/>
    <p:sldId id="409" r:id="rId7"/>
    <p:sldId id="410" r:id="rId8"/>
    <p:sldId id="417" r:id="rId9"/>
    <p:sldId id="411" r:id="rId10"/>
    <p:sldId id="413" r:id="rId11"/>
    <p:sldId id="292" r:id="rId12"/>
    <p:sldId id="294" r:id="rId13"/>
    <p:sldId id="401" r:id="rId14"/>
    <p:sldId id="433" r:id="rId15"/>
    <p:sldId id="427" r:id="rId16"/>
    <p:sldId id="290" r:id="rId17"/>
    <p:sldId id="291" r:id="rId18"/>
    <p:sldId id="428" r:id="rId19"/>
    <p:sldId id="397" r:id="rId20"/>
    <p:sldId id="429" r:id="rId21"/>
    <p:sldId id="430" r:id="rId22"/>
    <p:sldId id="296" r:id="rId23"/>
    <p:sldId id="297" r:id="rId24"/>
    <p:sldId id="418" r:id="rId25"/>
    <p:sldId id="419" r:id="rId26"/>
    <p:sldId id="420" r:id="rId27"/>
    <p:sldId id="422" r:id="rId28"/>
    <p:sldId id="423" r:id="rId29"/>
    <p:sldId id="302" r:id="rId30"/>
    <p:sldId id="424" r:id="rId31"/>
    <p:sldId id="435" r:id="rId32"/>
    <p:sldId id="392" r:id="rId33"/>
    <p:sldId id="416" r:id="rId34"/>
    <p:sldId id="436" r:id="rId35"/>
    <p:sldId id="412" r:id="rId36"/>
    <p:sldId id="432" r:id="rId37"/>
    <p:sldId id="43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7F81-2640-4C25-869C-EBB7C582F57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81977-9AE2-4C80-A2EB-9D51FB38C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186-7B10-EFD9-D7BC-B07EF4FB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4BEE2-DDBE-6234-1E5C-715E90F24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F77F-9BAE-889F-3206-76C6DFAB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5D4-DC5C-22FA-7A99-9854C828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154CF-3235-F3CD-1B80-E23DB48C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0EB5-7EFE-C106-8818-5ABA5010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B4C2B-B4AC-9CB3-E76E-19E30B6D8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1A02-095C-025F-D042-BE1E531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28B3-144A-A4D6-9D10-9FFBF8AE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EFF7-3496-821E-1DF0-DBA23A5B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5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2E866-470A-9F39-FCDD-CDDEE6CD9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7361-C8D5-FDF2-5229-50ED374AE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0050-DCA8-8ED8-4FF4-CB231D6E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18AF2-C1C2-816B-1951-68171AF6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008A-597E-C6E1-CAE1-64445ABE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7CED-1BEB-B6B6-C7BF-B9A27AE6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8D72-8661-3CC7-BFAF-13506A21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F1AE-3244-0E6B-DD85-E5BE65B9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5874-6D56-6B5E-BB83-88664469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B5273-DAC0-D5AC-48D6-87B0675E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6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BF95-4C47-B566-E701-A6BA40EC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76C3A-A00D-48C6-E79D-BCB02BF1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92B0B-41D3-5556-7ABB-D46DAE02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5719-766B-884C-F100-1EFC1ED8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A6BD6-F100-99EB-2433-98FEF708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D0F9-E01E-77DF-4E64-9D77F5C4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C770-CFE2-156F-0320-FF936DD7A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E22A5-B271-9D87-5588-6F305211D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5C3C-2A7E-5A44-E4F6-6EA13980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6B7F-CE96-93E2-69C5-91561743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D8370-1C3D-5736-DBA4-56FB316F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4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6263-6362-D4CD-DA05-B15313FE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EBEA-641C-B857-D4C1-AA1CDD78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4BA8C-0754-8F0E-F586-225EAFE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64E97-6A36-35AF-6BF9-47E7CDAB5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EE14D-5F92-971A-F177-7F2161386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EE4E8-72A6-F7E3-DBDE-AA8116EF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A5D5D-9970-BE80-6AD7-55DA1DB7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34A4A-F9E6-B40F-2155-1261E878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13F-059A-9781-28A9-A9DAD951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4445A-782D-77AB-CD15-8AAD04D0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67B7E-AAB6-9E97-9C37-100ED585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28AAB-C6E2-E373-E1EC-70DDAFD5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46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A25F2-9620-430C-731F-F2D119E8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4F7A1-0018-BF9C-85BD-08DFEE83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54FD4-F805-C25F-A7B0-C911C31B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BFAE-ABBA-1044-CB40-B285D6D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98D7-A54F-8076-AE19-BF7A16BB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5AA45-D3B6-15DE-2460-CA896049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3747-0625-7A32-FC93-7BFC350A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3E83B-8C97-15DC-73E9-A9531A7D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103E-CF46-EAC3-FA45-2550DD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24DC-4425-AD78-8F55-4F8C0485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0896-B70C-2B9E-1D26-2C92C1E1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932E1-7E92-6AB8-5A3F-5942650F8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840D-E010-E3DD-CDD9-E48FE7F6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EDF39-1B3B-B905-7C4D-AD60E80E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727D-F985-B3E3-3347-2F547FE4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2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4C6E2-2413-152B-427E-9C50D31D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346D-CE87-EE4F-F2BA-47C1CCAD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448C6-9284-EB39-3332-7743EE96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D7612-80A1-4187-B4FF-C94338A5F9D4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8431-99BA-7744-C32C-19C5761E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D45E-BAFE-419B-C2F0-E2DDE5CE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16C93-5B89-4948-A068-18D6734DFC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5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2D35-EA46-EE12-62DF-210344A1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19954-D6A5-EB0E-765B-199C6DD9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Assignment 6: </a:t>
            </a:r>
            <a:r>
              <a:rPr lang="en-IN" sz="1800" dirty="0"/>
              <a:t>Create a calculator for performing addition, subtraction, division, multiplication operations using match-case. </a:t>
            </a:r>
          </a:p>
          <a:p>
            <a:r>
              <a:rPr lang="en-IN" sz="1800" dirty="0"/>
              <a:t>Input : </a:t>
            </a:r>
          </a:p>
          <a:p>
            <a:pPr lvl="1"/>
            <a:r>
              <a:rPr lang="en-IN" sz="1800" dirty="0"/>
              <a:t>Ask user what operation needs to be performed.</a:t>
            </a:r>
          </a:p>
          <a:p>
            <a:pPr lvl="1"/>
            <a:r>
              <a:rPr lang="en-IN" sz="1800" dirty="0"/>
              <a:t>Ask user if next operation needs to be performed. Based on the answer repeat same steps or exit. </a:t>
            </a:r>
          </a:p>
        </p:txBody>
      </p:sp>
    </p:spTree>
    <p:extLst>
      <p:ext uri="{BB962C8B-B14F-4D97-AF65-F5344CB8AC3E}">
        <p14:creationId xmlns:p14="http://schemas.microsoft.com/office/powerpoint/2010/main" val="241551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F57-3294-329C-9121-809DE054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331C-C302-703A-CBA3-C92774B3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Versatile data structure that stores an ordered collection of items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Mutable</a:t>
            </a:r>
          </a:p>
          <a:p>
            <a:r>
              <a:rPr lang="en-US" dirty="0"/>
              <a:t>Can hold elements of different data types</a:t>
            </a:r>
          </a:p>
          <a:p>
            <a:r>
              <a:rPr lang="en-US" dirty="0"/>
              <a:t>Allows duplicate data</a:t>
            </a:r>
          </a:p>
          <a:p>
            <a:r>
              <a:rPr lang="en-US" dirty="0"/>
              <a:t>Maintains order of insertion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94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Operations </a:t>
            </a:r>
            <a:r>
              <a:rPr lang="en-IN" sz="1400" dirty="0">
                <a:solidFill>
                  <a:schemeClr val="bg2"/>
                </a:solidFill>
              </a:rPr>
              <a:t>(listOperations.py)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94" y="1825932"/>
            <a:ext cx="4894006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List is denoted by </a:t>
            </a:r>
          </a:p>
          <a:p>
            <a:pPr lvl="1"/>
            <a:r>
              <a:rPr lang="en-IN" dirty="0"/>
              <a:t> </a:t>
            </a:r>
            <a:r>
              <a:rPr lang="en-IN" b="1" dirty="0" err="1">
                <a:solidFill>
                  <a:srgbClr val="FF9900"/>
                </a:solidFill>
              </a:rPr>
              <a:t>empty_list</a:t>
            </a:r>
            <a:r>
              <a:rPr lang="en-IN" b="1" dirty="0">
                <a:solidFill>
                  <a:srgbClr val="FF9900"/>
                </a:solidFill>
              </a:rPr>
              <a:t> = []</a:t>
            </a:r>
          </a:p>
          <a:p>
            <a:r>
              <a:rPr lang="en-IN" dirty="0"/>
              <a:t>Accessing list Elements</a:t>
            </a:r>
          </a:p>
          <a:p>
            <a:pPr lvl="1"/>
            <a:r>
              <a:rPr lang="en-IN" dirty="0"/>
              <a:t>Indexing </a:t>
            </a:r>
          </a:p>
          <a:p>
            <a:pPr lvl="2"/>
            <a:r>
              <a:rPr lang="en-IN" sz="2400" b="1" dirty="0" err="1">
                <a:solidFill>
                  <a:srgbClr val="FF9900"/>
                </a:solidFill>
              </a:rPr>
              <a:t>my_list</a:t>
            </a:r>
            <a:r>
              <a:rPr lang="en-IN" sz="2400" b="1" dirty="0">
                <a:solidFill>
                  <a:srgbClr val="FF9900"/>
                </a:solidFill>
              </a:rPr>
              <a:t>[index]</a:t>
            </a:r>
          </a:p>
          <a:p>
            <a:pPr lvl="1"/>
            <a:r>
              <a:rPr lang="en-IN" dirty="0"/>
              <a:t>Slicing a list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my_list[strtInd:endInd]</a:t>
            </a:r>
          </a:p>
          <a:p>
            <a:r>
              <a:rPr lang="en-IN" dirty="0"/>
              <a:t>Modifying List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my_list[index] = new_value</a:t>
            </a:r>
          </a:p>
          <a:p>
            <a:r>
              <a:rPr lang="en-IN" dirty="0"/>
              <a:t>Adding Elements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append()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insert()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extend()</a:t>
            </a:r>
          </a:p>
          <a:p>
            <a:r>
              <a:rPr lang="en-IN" dirty="0"/>
              <a:t>Removing Elements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remove()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pop()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clear()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50193" y="1904590"/>
            <a:ext cx="594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Copy List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copy()</a:t>
            </a:r>
          </a:p>
          <a:p>
            <a:r>
              <a:rPr lang="en-IN" dirty="0"/>
              <a:t>Concatenation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‘+’ operator</a:t>
            </a:r>
          </a:p>
          <a:p>
            <a:r>
              <a:rPr lang="en-IN" dirty="0"/>
              <a:t>Repetition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‘*’ operator</a:t>
            </a:r>
          </a:p>
          <a:p>
            <a:r>
              <a:rPr lang="en-IN" dirty="0"/>
              <a:t>Membership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‘in’ , ‘not in’</a:t>
            </a:r>
          </a:p>
          <a:p>
            <a:r>
              <a:rPr lang="en-IN" dirty="0"/>
              <a:t>Nested Lists</a:t>
            </a:r>
          </a:p>
          <a:p>
            <a:pPr lvl="1"/>
            <a:r>
              <a:rPr lang="en-IN" b="1" dirty="0" err="1">
                <a:solidFill>
                  <a:srgbClr val="FF9900"/>
                </a:solidFill>
              </a:rPr>
              <a:t>nested_list</a:t>
            </a:r>
            <a:r>
              <a:rPr lang="en-IN" b="1" dirty="0">
                <a:solidFill>
                  <a:srgbClr val="FF9900"/>
                </a:solidFill>
              </a:rPr>
              <a:t> = [1, [2, 3], [4, 5, 6]]</a:t>
            </a:r>
          </a:p>
          <a:p>
            <a:r>
              <a:rPr lang="en-IN" dirty="0"/>
              <a:t>List Methods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sort()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reverse()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index()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127025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DD3E-3AAC-E005-69A1-65A64E86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B4843-D650-2C70-4BBE-9EFA5258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8: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Create a program that generates and stores all prime numbers up to a given number in a list.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b="1" dirty="0">
              <a:ea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Prompt the user to enter a positive integer n.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b="1" dirty="0">
              <a:ea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Write a function that checks if a number is prime.</a:t>
            </a: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loop to generate all prime numbers up to n and store them in a list.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Display the list of prime numbers.</a:t>
            </a:r>
          </a:p>
          <a:p>
            <a:endParaRPr lang="en-IN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5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8A50-16A2-C8B1-7057-F33DCFB3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9C42-2870-9684-0EAE-1C939C0D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9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Write a program that implements a basic to-do list where users can add, remove, and view tasks.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add tasks to the to-do list.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remove tasks by specifying the task name.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view the current list of tasks.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list to store the tasks.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loop that continuously prompts the user to choose an action (add, remove, view, or exit).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b="1" dirty="0">
              <a:ea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updated to-do list after each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63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EFB0-415D-9970-C15D-F14542C6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4361-D8E1-A8B6-A124-CD4750BB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Assignment 10:  </a:t>
            </a:r>
            <a:r>
              <a:rPr lang="en-US" sz="1800" dirty="0"/>
              <a:t>Write a program that rotates a given list to the right by a specified number of positions. </a:t>
            </a:r>
          </a:p>
          <a:p>
            <a:pPr marL="0" indent="0">
              <a:buNone/>
            </a:pPr>
            <a:r>
              <a:rPr lang="en-US" sz="1800" dirty="0"/>
              <a:t>For e.g. :  If list is [1, 2, 3, 4, 5] and number of positions is 2, then rotated list should be [4, 5, 1, 2, 3].</a:t>
            </a:r>
          </a:p>
          <a:p>
            <a:r>
              <a:rPr lang="en-US" sz="1800" b="1" dirty="0"/>
              <a:t>Input:</a:t>
            </a:r>
          </a:p>
          <a:p>
            <a:pPr marL="457200" lvl="1" indent="0">
              <a:buNone/>
            </a:pPr>
            <a:r>
              <a:rPr lang="en-US" sz="1800" dirty="0"/>
              <a:t>Prompt the user to enter the elements of the list, separated by spaces or commas (e.g., 1  2  3  4  5).</a:t>
            </a:r>
          </a:p>
          <a:p>
            <a:pPr marL="457200" lvl="1" indent="0">
              <a:buNone/>
            </a:pPr>
            <a:r>
              <a:rPr lang="en-US" sz="1800" dirty="0"/>
              <a:t>Prompt the user to enter the number of positions to rotate the list to the right.</a:t>
            </a:r>
          </a:p>
          <a:p>
            <a:r>
              <a:rPr lang="en-US" sz="1800" b="1" dirty="0"/>
              <a:t>Calculation:</a:t>
            </a:r>
          </a:p>
          <a:p>
            <a:pPr marL="457200" lvl="1" indent="0">
              <a:buNone/>
            </a:pPr>
            <a:r>
              <a:rPr lang="en-US" sz="1800" dirty="0"/>
              <a:t>Rotate the list to the right by the specified number of positions. If the number of positions exceeds the length of the list, use modulo operation to handle this case.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the original list and the rotated list.</a:t>
            </a:r>
          </a:p>
          <a:p>
            <a:r>
              <a:rPr lang="en-US" sz="1800" b="1" dirty="0"/>
              <a:t>Requirements:</a:t>
            </a:r>
          </a:p>
          <a:p>
            <a:pPr marL="457200" lvl="1" indent="0">
              <a:buNone/>
            </a:pPr>
            <a:r>
              <a:rPr lang="en-US" sz="1800" dirty="0"/>
              <a:t>Ensure that the rotation handles cases where the number of positions is greater than the length of the list.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2492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77D3-BEAE-7C44-C646-BB0AB385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B218C-F8AF-04FA-BB95-6D2E4C30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Stores ordered collection of elements</a:t>
            </a:r>
          </a:p>
          <a:p>
            <a:endParaRPr lang="en-IN" dirty="0"/>
          </a:p>
          <a:p>
            <a:r>
              <a:rPr lang="en-IN" dirty="0"/>
              <a:t>Immutable lists</a:t>
            </a:r>
            <a:endParaRPr lang="en-US" dirty="0"/>
          </a:p>
          <a:p>
            <a:r>
              <a:rPr lang="en-IN" dirty="0"/>
              <a:t>Ordered</a:t>
            </a:r>
            <a:endParaRPr lang="en-US" dirty="0"/>
          </a:p>
          <a:p>
            <a:r>
              <a:rPr lang="en-IN" dirty="0"/>
              <a:t>Heterogeneous</a:t>
            </a:r>
          </a:p>
          <a:p>
            <a:r>
              <a:rPr lang="en-IN" dirty="0"/>
              <a:t>Memory efficient</a:t>
            </a:r>
            <a:endParaRPr lang="en-US" dirty="0"/>
          </a:p>
          <a:p>
            <a:r>
              <a:rPr lang="en-IN" dirty="0"/>
              <a:t>Faster than lists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0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Tuple operations </a:t>
            </a:r>
            <a:r>
              <a:rPr lang="en-IN" sz="1400" dirty="0">
                <a:solidFill>
                  <a:schemeClr val="bg1">
                    <a:lumMod val="85000"/>
                  </a:schemeClr>
                </a:solidFill>
              </a:rPr>
              <a:t>(TupleFunctions.py)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32"/>
            <a:ext cx="489400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Tuple is denoted by </a:t>
            </a:r>
          </a:p>
          <a:p>
            <a:pPr lvl="1"/>
            <a:r>
              <a:rPr lang="en-IN" dirty="0"/>
              <a:t> </a:t>
            </a:r>
            <a:r>
              <a:rPr lang="en-IN" b="1" dirty="0">
                <a:solidFill>
                  <a:srgbClr val="FF9900"/>
                </a:solidFill>
              </a:rPr>
              <a:t>empty_tuple = ()</a:t>
            </a:r>
          </a:p>
          <a:p>
            <a:r>
              <a:rPr lang="en-IN" dirty="0"/>
              <a:t>Accessing Tuple Elements</a:t>
            </a:r>
          </a:p>
          <a:p>
            <a:pPr lvl="1"/>
            <a:r>
              <a:rPr lang="en-IN" dirty="0"/>
              <a:t>Indexing 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my_tuple[</a:t>
            </a:r>
            <a:r>
              <a:rPr lang="en-IN" sz="2400" b="1" dirty="0" err="1">
                <a:solidFill>
                  <a:srgbClr val="FF9900"/>
                </a:solidFill>
              </a:rPr>
              <a:t>ind</a:t>
            </a:r>
            <a:r>
              <a:rPr lang="en-IN" sz="2400" b="1" dirty="0">
                <a:solidFill>
                  <a:srgbClr val="FF9900"/>
                </a:solidFill>
              </a:rPr>
              <a:t>]</a:t>
            </a:r>
          </a:p>
          <a:p>
            <a:pPr lvl="1"/>
            <a:r>
              <a:rPr lang="en-IN" dirty="0"/>
              <a:t>Slicing a tuple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my_tuple[strtInd:endInd]</a:t>
            </a:r>
          </a:p>
          <a:p>
            <a:r>
              <a:rPr lang="en-IN" dirty="0"/>
              <a:t>Concatenation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‘+’ operator</a:t>
            </a:r>
          </a:p>
          <a:p>
            <a:r>
              <a:rPr lang="en-IN" dirty="0"/>
              <a:t>Repetition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‘*’ operator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60026" y="1825932"/>
            <a:ext cx="594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Membership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‘in’ , ‘not in’</a:t>
            </a:r>
          </a:p>
          <a:p>
            <a:r>
              <a:rPr lang="en-IN" dirty="0"/>
              <a:t>Built-in methods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Count</a:t>
            </a:r>
            <a:r>
              <a:rPr lang="en-IN" dirty="0"/>
              <a:t>(item whose occurrence is to be deduced)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Index</a:t>
            </a:r>
            <a:r>
              <a:rPr lang="en-IN" dirty="0"/>
              <a:t>(item whose index is to be deduced)</a:t>
            </a:r>
          </a:p>
          <a:p>
            <a:r>
              <a:rPr lang="en-IN" dirty="0"/>
              <a:t>Tuple Unpacking</a:t>
            </a:r>
          </a:p>
          <a:p>
            <a:pPr lvl="1"/>
            <a:r>
              <a:rPr lang="en-US" b="1" dirty="0">
                <a:solidFill>
                  <a:srgbClr val="FF9900"/>
                </a:solidFill>
              </a:rPr>
              <a:t>item1, item2, item3 = my_tuple</a:t>
            </a:r>
          </a:p>
          <a:p>
            <a:r>
              <a:rPr lang="en-IN" dirty="0"/>
              <a:t>Nested Tuples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nested_tuple = (1, (2, 3), (4, 5, 6))</a:t>
            </a:r>
          </a:p>
          <a:p>
            <a:r>
              <a:rPr lang="en-IN" dirty="0"/>
              <a:t>Converting tuples to Lists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48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26AC-09A3-450E-3B4F-2A7C79F4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BB6C-A1D8-9169-9E84-28F21451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Assignment 11</a:t>
            </a:r>
            <a:r>
              <a:rPr lang="en-US" sz="1800" dirty="0"/>
              <a:t>: Tuple Manipulation</a:t>
            </a:r>
          </a:p>
          <a:p>
            <a:r>
              <a:rPr lang="en-US" sz="1800" b="1" dirty="0"/>
              <a:t>Input:</a:t>
            </a:r>
          </a:p>
          <a:p>
            <a:pPr marL="457200" lvl="1" indent="0">
              <a:buNone/>
            </a:pPr>
            <a:r>
              <a:rPr lang="en-US" sz="1800" dirty="0"/>
              <a:t>Prompt the user to enter a list of elements separated by commas (e.g., 10, 20, 30, 40, 50).</a:t>
            </a:r>
          </a:p>
          <a:p>
            <a:r>
              <a:rPr lang="en-US" sz="1800" b="1" dirty="0"/>
              <a:t>Tasks:</a:t>
            </a:r>
          </a:p>
          <a:p>
            <a:pPr marL="457200" lvl="1" indent="0">
              <a:buNone/>
            </a:pPr>
            <a:r>
              <a:rPr lang="en-US" sz="1800" dirty="0"/>
              <a:t>Convert the input string to a tuple of integers.</a:t>
            </a:r>
          </a:p>
          <a:p>
            <a:pPr marL="457200" lvl="1" indent="0">
              <a:buNone/>
            </a:pPr>
            <a:r>
              <a:rPr lang="en-US" sz="1800" dirty="0"/>
              <a:t>Perform the following operations and display the results:</a:t>
            </a:r>
          </a:p>
          <a:p>
            <a:pPr marL="457200" lvl="1" indent="0">
              <a:buNone/>
            </a:pPr>
            <a:r>
              <a:rPr lang="en-US" sz="1800" dirty="0"/>
              <a:t>Print the first element of the tuple.</a:t>
            </a:r>
          </a:p>
          <a:p>
            <a:pPr marL="457200" lvl="1" indent="0">
              <a:buNone/>
            </a:pPr>
            <a:r>
              <a:rPr lang="en-US" sz="1800" dirty="0"/>
              <a:t>Print the last element of the tuple.</a:t>
            </a:r>
          </a:p>
          <a:p>
            <a:pPr marL="457200" lvl="1" indent="0">
              <a:buNone/>
            </a:pPr>
            <a:r>
              <a:rPr lang="en-US" sz="1800" dirty="0"/>
              <a:t>Print tuple excluding first and last elements (slice of tuple from second to second-to-last element).</a:t>
            </a:r>
          </a:p>
          <a:p>
            <a:pPr marL="457200" lvl="1" indent="0">
              <a:buNone/>
            </a:pPr>
            <a:r>
              <a:rPr lang="en-US" sz="1800" dirty="0"/>
              <a:t>Print every second element of the tuple (i.e., slicing with a step).</a:t>
            </a:r>
          </a:p>
          <a:p>
            <a:pPr marL="457200" lvl="1" indent="0">
              <a:buNone/>
            </a:pPr>
            <a:r>
              <a:rPr lang="en-US" sz="1800" dirty="0"/>
              <a:t>Print the tuple reversed (i.e., use slicing to reverse the tuple).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8437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</a:t>
            </a:r>
            <a:r>
              <a:rPr lang="en-IN" sz="1800" b="1" dirty="0">
                <a:ea typeface="Times New Roman" panose="02020603050405020304" pitchFamily="18" charset="0"/>
              </a:rPr>
              <a:t>12</a:t>
            </a:r>
            <a:r>
              <a:rPr lang="en-IN" sz="1800" b="1" dirty="0">
                <a:effectLst/>
                <a:ea typeface="Times New Roman" panose="02020603050405020304" pitchFamily="18" charset="0"/>
              </a:rPr>
              <a:t>: 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program that demonstrates tuple packing and unpacking, including nested tuple unpacking.</a:t>
            </a:r>
          </a:p>
          <a:p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three pieces of information: name (string), age (integer), and a nested tuple containing city and country (strings).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Pack these pieces of information into a single tuple.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Unpack the tuple back into individual variables.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unpacked variables, including the elements of the nested tuple.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packed tuple and the unpacked values.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3 Sept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9049-C559-4651-E594-8C0F23FF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EF4A-D3D5-2FEA-F488-E601A8F5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13: </a:t>
            </a:r>
            <a:r>
              <a:rPr lang="en-US" sz="1800" dirty="0"/>
              <a:t>Tuple Statistics</a:t>
            </a:r>
          </a:p>
          <a:p>
            <a:r>
              <a:rPr lang="en-US" sz="1800" b="1" dirty="0"/>
              <a:t>Instructions:</a:t>
            </a:r>
          </a:p>
          <a:p>
            <a:pPr marL="457200" lvl="1" indent="0">
              <a:buNone/>
            </a:pPr>
            <a:r>
              <a:rPr lang="en-US" sz="1800" dirty="0"/>
              <a:t>Perform following tasks:</a:t>
            </a:r>
          </a:p>
          <a:p>
            <a:pPr lvl="1"/>
            <a:r>
              <a:rPr lang="en-US" sz="1800" dirty="0"/>
              <a:t>Prompt the user to enter a tuple of integers separated by commas (e.g., 5, 10, 15, 20).</a:t>
            </a:r>
          </a:p>
          <a:p>
            <a:pPr lvl="1"/>
            <a:r>
              <a:rPr lang="en-US" sz="1800" dirty="0"/>
              <a:t>Convert the input string to a tuple of integers.</a:t>
            </a:r>
          </a:p>
          <a:p>
            <a:pPr lvl="1"/>
            <a:r>
              <a:rPr lang="en-US" sz="1800" dirty="0"/>
              <a:t>Calculate and display:</a:t>
            </a:r>
          </a:p>
          <a:p>
            <a:pPr lvl="1"/>
            <a:r>
              <a:rPr lang="en-US" sz="1800" dirty="0"/>
              <a:t>The sum of all elements.</a:t>
            </a:r>
          </a:p>
          <a:p>
            <a:pPr lvl="1"/>
            <a:r>
              <a:rPr lang="en-US" sz="1800" dirty="0"/>
              <a:t>The average of the elements.</a:t>
            </a:r>
          </a:p>
          <a:p>
            <a:pPr lvl="1"/>
            <a:r>
              <a:rPr lang="en-US" sz="1800" dirty="0"/>
              <a:t>The maximum and minimum values.</a:t>
            </a:r>
          </a:p>
          <a:p>
            <a:pPr lvl="1"/>
            <a:r>
              <a:rPr lang="en-US" sz="1800" dirty="0"/>
              <a:t>The number of elements in the tuple.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4719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3E80-D239-6B73-4469-FB556763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1CF8-F37D-5CD4-F936-50E09E8B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Assignment 14: </a:t>
            </a:r>
            <a:r>
              <a:rPr lang="en-US" sz="1800" dirty="0"/>
              <a:t>Tuple Sorting and Filtering</a:t>
            </a:r>
          </a:p>
          <a:p>
            <a:r>
              <a:rPr lang="en-US" sz="1800" b="1" dirty="0"/>
              <a:t>Instructions:</a:t>
            </a:r>
          </a:p>
          <a:p>
            <a:pPr marL="457200" lvl="1" indent="0">
              <a:buNone/>
            </a:pPr>
            <a:r>
              <a:rPr lang="en-US" sz="1800" dirty="0"/>
              <a:t>Perform the following tasks:</a:t>
            </a:r>
          </a:p>
          <a:p>
            <a:pPr lvl="1"/>
            <a:r>
              <a:rPr lang="en-US" sz="1800" dirty="0"/>
              <a:t>Prompt the user to enter a tuple of integers separated by commas (e.g., 8, 3, 7, 1, 4).</a:t>
            </a:r>
          </a:p>
          <a:p>
            <a:pPr lvl="1"/>
            <a:r>
              <a:rPr lang="en-US" sz="1800" dirty="0"/>
              <a:t>Convert the input string to a tuple of integers.</a:t>
            </a:r>
          </a:p>
          <a:p>
            <a:pPr lvl="1"/>
            <a:r>
              <a:rPr lang="en-US" sz="1800" dirty="0"/>
              <a:t>Sort the tuple in ascending order.</a:t>
            </a:r>
          </a:p>
          <a:p>
            <a:pPr lvl="1"/>
            <a:r>
              <a:rPr lang="en-US" sz="1800" dirty="0"/>
              <a:t>Filter out all elements greater than a specified threshold (prompt the user for this threshold).</a:t>
            </a:r>
          </a:p>
          <a:p>
            <a:pPr lvl="1"/>
            <a:r>
              <a:rPr lang="en-US" sz="1800" dirty="0"/>
              <a:t>Display the sorted tuple and the filtered elements.</a:t>
            </a:r>
          </a:p>
          <a:p>
            <a:r>
              <a:rPr lang="en-US" sz="1800" b="1" dirty="0"/>
              <a:t>Output:</a:t>
            </a:r>
          </a:p>
          <a:p>
            <a:pPr marL="457200" lvl="1" indent="0">
              <a:buNone/>
            </a:pPr>
            <a:r>
              <a:rPr lang="en-US" sz="1800" dirty="0"/>
              <a:t>Display results of the above operations in a clear format.</a:t>
            </a:r>
            <a:endParaRPr lang="en-IN" sz="1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7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9E0E-3719-ABD5-F3D9-9698F28C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B04-7092-CD2B-8F66-79A2F871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Data structures that store data in key-value pairs</a:t>
            </a:r>
          </a:p>
          <a:p>
            <a:pPr marL="0" indent="0" algn="ctr">
              <a:buNone/>
            </a:pPr>
            <a:endParaRPr lang="en-US" sz="2400" b="1" i="1" u="sng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Mutable</a:t>
            </a:r>
          </a:p>
          <a:p>
            <a:r>
              <a:rPr lang="en-IN" dirty="0"/>
              <a:t>Powerful and flexible</a:t>
            </a:r>
            <a:endParaRPr lang="en-US" dirty="0"/>
          </a:p>
          <a:p>
            <a:r>
              <a:rPr lang="en-US" dirty="0"/>
              <a:t>Storing and managing complex data</a:t>
            </a:r>
            <a:endParaRPr lang="en-IN" dirty="0"/>
          </a:p>
          <a:p>
            <a:r>
              <a:rPr lang="en-US" dirty="0"/>
              <a:t>Dictionaries are indexed by unique keys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18328-AE73-945F-C596-EF10EC1B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90B9-7FF8-05DC-A6EB-1BAF3B8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32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E19-FFCA-4A65-C290-C5B73EB3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7980-84A6-158C-9444-094BB75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994" y="1825932"/>
            <a:ext cx="4894006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Dictionary is denoted by </a:t>
            </a:r>
            <a:endParaRPr lang="en-IN" dirty="0">
              <a:solidFill>
                <a:srgbClr val="FF9900"/>
              </a:solidFill>
            </a:endParaRPr>
          </a:p>
          <a:p>
            <a:pPr lvl="1"/>
            <a:r>
              <a:rPr lang="en-IN" dirty="0">
                <a:solidFill>
                  <a:srgbClr val="FF9900"/>
                </a:solidFill>
              </a:rPr>
              <a:t> </a:t>
            </a:r>
            <a:r>
              <a:rPr lang="en-IN" b="1" dirty="0">
                <a:solidFill>
                  <a:srgbClr val="FF9900"/>
                </a:solidFill>
              </a:rPr>
              <a:t>empty_dict = {}</a:t>
            </a:r>
          </a:p>
          <a:p>
            <a:r>
              <a:rPr lang="en-IN" dirty="0"/>
              <a:t>Accessing dict Elements</a:t>
            </a:r>
          </a:p>
          <a:p>
            <a:pPr lvl="1"/>
            <a:r>
              <a:rPr lang="en-IN" dirty="0"/>
              <a:t>Using keys 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my_dict[key]</a:t>
            </a:r>
          </a:p>
          <a:p>
            <a:pPr lvl="1"/>
            <a:r>
              <a:rPr lang="en-IN" dirty="0"/>
              <a:t>Using get()</a:t>
            </a:r>
          </a:p>
          <a:p>
            <a:pPr lvl="2"/>
            <a:r>
              <a:rPr lang="en-IN" sz="2400" b="1" dirty="0">
                <a:solidFill>
                  <a:srgbClr val="FF9900"/>
                </a:solidFill>
              </a:rPr>
              <a:t>my_dict.get("age“)</a:t>
            </a:r>
          </a:p>
          <a:p>
            <a:r>
              <a:rPr lang="en-IN" dirty="0"/>
              <a:t>Removing key value pairs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pop()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popitem()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del()</a:t>
            </a:r>
          </a:p>
          <a:p>
            <a:pPr lvl="1"/>
            <a:r>
              <a:rPr lang="en-IN" sz="2100" b="1" dirty="0">
                <a:solidFill>
                  <a:srgbClr val="FF9900"/>
                </a:solidFill>
              </a:rPr>
              <a:t>clear()</a:t>
            </a:r>
          </a:p>
          <a:p>
            <a:endParaRPr lang="en-IN" b="1" dirty="0">
              <a:solidFill>
                <a:srgbClr val="FF99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516BE-E6C1-9013-379B-0C8D577C39B5}"/>
              </a:ext>
            </a:extLst>
          </p:cNvPr>
          <p:cNvSpPr txBox="1">
            <a:spLocks/>
          </p:cNvSpPr>
          <p:nvPr/>
        </p:nvSpPr>
        <p:spPr>
          <a:xfrm>
            <a:off x="5860025" y="1825932"/>
            <a:ext cx="59485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Modifying List</a:t>
            </a:r>
          </a:p>
          <a:p>
            <a:pPr lvl="1"/>
            <a:r>
              <a:rPr lang="en-IN" dirty="0"/>
              <a:t>Adding key value pairs</a:t>
            </a:r>
          </a:p>
          <a:p>
            <a:pPr lvl="2"/>
            <a:r>
              <a:rPr lang="en-IN" b="1" dirty="0">
                <a:solidFill>
                  <a:srgbClr val="FF9900"/>
                </a:solidFill>
              </a:rPr>
              <a:t>my_dict[“key”] = [newVal1,newValn]</a:t>
            </a:r>
          </a:p>
          <a:p>
            <a:r>
              <a:rPr lang="en-IN" dirty="0"/>
              <a:t>Checking for Key Existence 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‘in’ , ‘not in’</a:t>
            </a:r>
          </a:p>
          <a:p>
            <a:r>
              <a:rPr lang="en-IN" dirty="0"/>
              <a:t>Directory Methods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keys()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Values()</a:t>
            </a:r>
          </a:p>
          <a:p>
            <a:pPr lvl="1"/>
            <a:r>
              <a:rPr lang="en-IN" b="1" dirty="0">
                <a:solidFill>
                  <a:srgbClr val="FF9900"/>
                </a:solidFill>
              </a:rPr>
              <a:t>Items()</a:t>
            </a:r>
          </a:p>
          <a:p>
            <a:r>
              <a:rPr lang="en-IN" dirty="0"/>
              <a:t>Copying Directories</a:t>
            </a:r>
          </a:p>
          <a:p>
            <a:pPr lvl="1"/>
            <a:r>
              <a:rPr lang="en-IN" sz="2300" b="1" dirty="0">
                <a:solidFill>
                  <a:srgbClr val="FF9900"/>
                </a:solidFill>
              </a:rPr>
              <a:t>copy()</a:t>
            </a:r>
          </a:p>
          <a:p>
            <a:endParaRPr lang="en-IN" b="1" dirty="0">
              <a:solidFill>
                <a:srgbClr val="FF99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5A2E3E-CF19-6998-A465-C1A925372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EA28E-BF41-5667-583A-CE84817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BBB6-B27E-0828-C4A2-1E6E1588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1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E548-904D-EAA3-EE9D-337F2B9F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Dictionary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EC61-05F3-FC9B-4E92-C2AA0A1E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Valid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Strings: </a:t>
            </a:r>
            <a:endParaRPr lang="en-US" altLang="en-US" sz="2000" dirty="0"/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{"key": "value"}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Numbers: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{1: "one", 2: "two"}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Tuples: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my_dict = {(1, 2): "pair"}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Invalid Keys: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Lists: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my_dict = {[1, 2]: "list"} # Raises a TypeError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Dictionaries: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my_dict = {{1: 2}: "dict"} # Raises a TypeError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2F958-2D80-9545-E653-CC7CA5E5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B3C27-43A7-12E3-17D5-A709C7FB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4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15: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Create a program that stores and analyses student’s grades using dictionaries.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student names and their corresponding grades.</a:t>
            </a:r>
          </a:p>
          <a:p>
            <a:pPr marL="457200" lvl="1" indent="0">
              <a:buSzPts val="1000"/>
              <a:buNone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the data in a dictionary where keys are student names and values are lists of grades.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to: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Calculate the average grade for each student.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Find the student with the highest average grade.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Display students who have grades above a certain threshold.</a:t>
            </a: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each student's average grade.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student with the highest average grade.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list of students with grades above a user-specified threshold.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5D33-2E57-40D4-1719-F004B945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B8BC1-E305-C5A0-F15B-CE86FA0A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4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D4E7-A999-1646-390B-38581747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948B-029F-642E-8CB8-CB6F781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16: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program to manage an inventory system for a small store.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items, their quantities, and prices.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the data in a dictionary where keys are item names, and values are another dictionary containing quantity and price.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to: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Add new items to the inventory.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Update the quantity or price of existing items.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Calculate the total value of the inventory (sum of all items' value = quantity * price).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current inventory.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total value of the inventory.</a:t>
            </a: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8D39A-8C18-41B7-ABCE-38252060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262CE-81AC-26D0-E886-DB924453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4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E30E-39B9-7304-2207-727CEF11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C6CB-8D5F-2E0E-49D0-737C8493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17: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Create a country capitals quiz program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a dictionary of countries and their capitals.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Ask the user to match countries with their capitals.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a function to shuffle the questions and keep track of correct and incorrect answers.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take the quiz and provide feedback after each question.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Calculate the final score.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correct answer when the user gets it wrong.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Show the final score and a summary of correct and incorrect answers.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FE130-C1F5-CE7D-E424-F5F3D4A3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F23B6-FA4D-6CA7-2964-F5D4D5F0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02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45B0-9F48-588F-7B54-CF798D28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E318-22BC-1D10-BD22-3B84E9B0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 18: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 simple phonebook application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add, search, update, and delete contacts in the phonebook.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contact should have a name, phone number, and email.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 dictionary where keys are contact names and values are another dictionary containing the phone number and email.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for adding, searching, updating, and deleting contacts.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the phonebook is case-insensitive when searching for contacts.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all contacts after each operation.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a message if a contact is not found during a search or delete operation.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704E-208D-4185-763D-0F2EA62F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1179-8900-4377-F58B-1CC4A36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8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FAF-6F28-0C68-659E-687FDC19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FC8-734F-C7EB-7985-82541D805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19: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Write a program that counts the frequency of each element in a list and stores the results in a dictionary.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Prompt the user to enter a list of elements (numbers, strings, etc.).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loop to count the occurrences of each element in the list.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Store the element and its frequency as key-value pairs in a dictionary.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dictionary with the frequency of each element.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72582-52A4-4A2E-F7FD-42F9A97E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67802-03AA-3F1A-D024-B95543F1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2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dirty="0"/>
              <a:t>Revision</a:t>
            </a:r>
          </a:p>
          <a:p>
            <a:pPr lvl="1"/>
            <a:r>
              <a:rPr lang="en-IN" dirty="0"/>
              <a:t>Nested loops</a:t>
            </a:r>
          </a:p>
          <a:p>
            <a:pPr lvl="2"/>
            <a:r>
              <a:rPr lang="en-IN" sz="2400" dirty="0"/>
              <a:t>While</a:t>
            </a:r>
          </a:p>
          <a:p>
            <a:pPr lvl="2"/>
            <a:r>
              <a:rPr lang="en-IN" sz="2400" dirty="0"/>
              <a:t>for</a:t>
            </a:r>
          </a:p>
          <a:p>
            <a:pPr lvl="2"/>
            <a:r>
              <a:rPr lang="en-IN" sz="2400" dirty="0"/>
              <a:t>Match-case</a:t>
            </a:r>
          </a:p>
          <a:p>
            <a:pPr lvl="1"/>
            <a:r>
              <a:rPr lang="en-IN" dirty="0"/>
              <a:t>Lists</a:t>
            </a:r>
          </a:p>
          <a:p>
            <a:pPr lvl="1"/>
            <a:r>
              <a:rPr lang="en-IN" dirty="0"/>
              <a:t>Dictionaries</a:t>
            </a:r>
          </a:p>
          <a:p>
            <a:pPr lvl="1"/>
            <a:r>
              <a:rPr lang="en-IN" dirty="0"/>
              <a:t>Tuples</a:t>
            </a:r>
          </a:p>
          <a:p>
            <a:pPr lvl="1"/>
            <a:r>
              <a:rPr lang="en-IN" dirty="0"/>
              <a:t>Quiz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2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CAB-832C-AA9F-B846-DB3BA10F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25C8-5ADA-0F82-35F0-4479FF02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20: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Create a program to manage a book collection using dictionaries.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Allow the user to add, remove, and search for books in the collection.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Each book should have a title, author, genre, and year of publication.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a dictionary where keys are book titles and values are another dictionary containing the author, genre, and year.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functions to: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Add a new book to the collection.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Remove a book from the collection by title.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Search for books by genre or author.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</a:rPr>
              <a:t>Display all books in the collection.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the details of all books in the collection after each operation.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Display search results for books by genre or author.</a:t>
            </a:r>
          </a:p>
          <a:p>
            <a:pPr marL="0" indent="0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0527-0899-93D2-A18A-DC6B9BCB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19A16-C2D5-4A1E-013D-3FB7DFD6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57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B39CA3-83F3-3DE4-B362-865CA631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87" y="1624395"/>
            <a:ext cx="5670654" cy="33920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E45B-AAC0-C906-5FAD-E707E13D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7C56-DBAD-BE09-B2A7-F8A7369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9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32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1028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655B-8FEE-7CD9-2056-65F89AB9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6E6-A22F-0485-A7E4-1D50C224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Assignment 1: </a:t>
            </a:r>
            <a:r>
              <a:rPr lang="en-US" dirty="0"/>
              <a:t>Write code to print a pyramid of stars in ascending order. Accept number of rows from user.</a:t>
            </a:r>
          </a:p>
          <a:p>
            <a:pPr marL="0" indent="0">
              <a:buNone/>
            </a:pPr>
            <a:r>
              <a:rPr lang="en-US" dirty="0"/>
              <a:t>Sample 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D762E-7B1E-70F2-B81D-9A0128E2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37" y="3429000"/>
            <a:ext cx="3481577" cy="19693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0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8E02-61DC-EBCE-6A3D-2FB6FEE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3729-4676-826A-8FFF-5580DB76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/>
              <a:t>Assignment 2: </a:t>
            </a:r>
            <a:r>
              <a:rPr lang="en-IN" sz="1800" dirty="0"/>
              <a:t>Create a calculator for performing addition, subtraction, division, multiplication operations using match-case. </a:t>
            </a:r>
          </a:p>
          <a:p>
            <a:r>
              <a:rPr lang="en-IN" sz="1800" dirty="0"/>
              <a:t>Input : </a:t>
            </a:r>
          </a:p>
          <a:p>
            <a:pPr lvl="1"/>
            <a:r>
              <a:rPr lang="en-IN" sz="1800" dirty="0"/>
              <a:t>Ask user what operation needs to be performed.</a:t>
            </a:r>
          </a:p>
          <a:p>
            <a:pPr lvl="1"/>
            <a:r>
              <a:rPr lang="en-IN" sz="1800" dirty="0"/>
              <a:t>Ask user if next operation needs to be performed. Based on the answer repeat same steps or exit.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92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622-4BCD-C9B1-7C7A-FEA67813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8C32-75EB-05AB-816B-DDF28FC3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sz="1800" b="1" dirty="0">
                <a:latin typeface="Times New Roman" panose="02020603050405020304" pitchFamily="18" charset="0"/>
              </a:rPr>
              <a:t>Assignment 3</a:t>
            </a:r>
            <a:r>
              <a:rPr lang="en-IN" sz="1800" b="1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that calculates and displays a student's final grade based on the scores of different assignments and exams.</a:t>
            </a: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Input: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Prompt the user to enter the student's name.</a:t>
            </a:r>
          </a:p>
          <a:p>
            <a:pPr marL="68580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Prompt the user to enter the scores (as floats) for different assignments (e.g., homework, quizzes, midterm, final exam).</a:t>
            </a: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Calculation: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the final grade as a weighted average (e.g., Homework 20%, Quizzes 20%, Midterm 30%, Final Exam 30%).</a:t>
            </a:r>
          </a:p>
          <a:p>
            <a:pPr marL="685800"/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the final grade to a percentage.</a:t>
            </a:r>
          </a:p>
          <a:p>
            <a:pPr marL="228600"/>
            <a:r>
              <a:rPr lang="en-IN" sz="18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Output: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student's name, their final grade as a percentage, and the corresponding letter grade (A, B, C, D, F).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19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CD9F-C712-88D5-3AFA-90CF7120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C2C8-64FC-A904-4F86-D1250871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Assignment 4: </a:t>
            </a:r>
            <a:r>
              <a:rPr lang="en-US" sz="1800" dirty="0"/>
              <a:t>Repeat specific elements within a tuple.</a:t>
            </a:r>
          </a:p>
          <a:p>
            <a:r>
              <a:rPr lang="en-US" sz="1800" b="1" dirty="0"/>
              <a:t>Instructions: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Write a Python program that performs the following tasks: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Prompt the user to enter a tuple of elements (mixed types allowed) separated by commas.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Convert the input string to a tuple of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Prompt the user for an element to repeat and the number of times to repeat 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Create a new tuple where the specified element is repeated the given number of times, with the rest of the elements unchanged.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Display the original tuple and the new tuple.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77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0B19-F6ED-93B3-1F46-0AC1445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B11F-FB62-1B78-CA26-DB1B658C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Assignment 5: 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Develop a Python program to read a text file, extract all unique words, and save them in alphabetical order to a new file.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Input: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A text file containing multiple lines of text.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Logic: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Read the entire file into a list of lines.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Split each line into words and store them in a list.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Convert the list to a set to remove duplicates, then sort the set alphabetically.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Write the sorted unique words to a new file named unique_words.txt.</a:t>
            </a:r>
          </a:p>
          <a:p>
            <a:pPr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Output: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Display the unique words and confirm they have been saved to the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82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E43F-59F8-35A6-5194-23F2FC89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D799-5B50-A55E-BBF9-6A927AD5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/>
              <a:t>Assignment 1:</a:t>
            </a:r>
            <a:r>
              <a:rPr lang="en-US" sz="2600" dirty="0"/>
              <a:t> Write a program to calculate the sum of the digits of a given positive integer.</a:t>
            </a:r>
          </a:p>
          <a:p>
            <a:r>
              <a:rPr lang="en-US" sz="2600" dirty="0"/>
              <a:t>Input: Prompt the user to enter a positive integer.</a:t>
            </a:r>
          </a:p>
          <a:p>
            <a:r>
              <a:rPr lang="en-US" sz="2600" dirty="0"/>
              <a:t>Logic: Use a for loop to iterate through each digit of the number and calculate the sum.</a:t>
            </a:r>
          </a:p>
          <a:p>
            <a:r>
              <a:rPr lang="en-US" sz="2600" dirty="0"/>
              <a:t>Output: Display the sum of the digits.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Assignment 2:  </a:t>
            </a:r>
            <a:r>
              <a:rPr lang="en-US" sz="2600" dirty="0"/>
              <a:t>Write a program to generate and display the multiplication table of a given number up to 12.</a:t>
            </a:r>
          </a:p>
          <a:p>
            <a:r>
              <a:rPr lang="en-US" sz="2600" dirty="0"/>
              <a:t>Input: Prompt the user to enter a number.</a:t>
            </a:r>
          </a:p>
          <a:p>
            <a:r>
              <a:rPr lang="en-US" sz="2600" dirty="0"/>
              <a:t>Logic: Use a for loop to calculate and display the multiplication table for the number.</a:t>
            </a:r>
          </a:p>
          <a:p>
            <a:r>
              <a:rPr lang="en-US" sz="2600" dirty="0"/>
              <a:t>Output: Display the multiplication table.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9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A186-3C36-CD09-5F24-A90B6F0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75BB-8D4B-3A9C-4E3E-402D08CA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IN" sz="1800" b="1" dirty="0"/>
              <a:t>Assignment 3: </a:t>
            </a:r>
            <a:r>
              <a:rPr lang="en-IN" sz="1800" dirty="0"/>
              <a:t>Develop a program that simulates an ATM withdrawal process.</a:t>
            </a:r>
          </a:p>
          <a:p>
            <a:pPr marL="0" indent="0">
              <a:buNone/>
            </a:pPr>
            <a:r>
              <a:rPr lang="en-IN" sz="1800" b="1" dirty="0"/>
              <a:t>Input: </a:t>
            </a:r>
            <a:r>
              <a:rPr lang="en-IN" sz="1800" dirty="0"/>
              <a:t>Prompt the user to enter their account balance and the amount they wish to withdraw.</a:t>
            </a:r>
          </a:p>
          <a:p>
            <a:pPr marL="0" indent="0">
              <a:buNone/>
            </a:pPr>
            <a:r>
              <a:rPr lang="en-IN" sz="1800" b="1" dirty="0"/>
              <a:t>Logic: </a:t>
            </a:r>
          </a:p>
          <a:p>
            <a:pPr lvl="1"/>
            <a:r>
              <a:rPr lang="en-IN" sz="1800" dirty="0"/>
              <a:t>Check if the withdrawal amount is greater than the account balance. If so, display an error message.</a:t>
            </a:r>
          </a:p>
          <a:p>
            <a:pPr lvl="1"/>
            <a:r>
              <a:rPr lang="en-IN" sz="1800" dirty="0"/>
              <a:t>If the withdrawal amount is valid, subtract it from the balance.</a:t>
            </a:r>
          </a:p>
          <a:p>
            <a:pPr lvl="1"/>
            <a:r>
              <a:rPr lang="en-IN" sz="1800" dirty="0"/>
              <a:t>Ensure the withdrawal amount is a multiple of 10 (as ATMs typically dispense money in multiples of 10).</a:t>
            </a:r>
          </a:p>
          <a:p>
            <a:pPr marL="0" indent="0">
              <a:buNone/>
            </a:pPr>
            <a:r>
              <a:rPr lang="en-IN" sz="1800" b="1" dirty="0"/>
              <a:t>Output</a:t>
            </a:r>
            <a:r>
              <a:rPr lang="en-IN" sz="1800" dirty="0"/>
              <a:t>: </a:t>
            </a:r>
          </a:p>
          <a:p>
            <a:pPr lvl="1"/>
            <a:r>
              <a:rPr lang="en-IN" sz="1800" dirty="0"/>
              <a:t>Display the remaining balance if the withdrawal is successful.</a:t>
            </a:r>
          </a:p>
          <a:p>
            <a:pPr lvl="1"/>
            <a:r>
              <a:rPr lang="en-IN" sz="1800" dirty="0"/>
              <a:t>If not, display an appropriate error message (e.g., "Insufficient balance" or "Amount must be a multiple of 10").</a:t>
            </a:r>
          </a:p>
          <a:p>
            <a:pPr lvl="1"/>
            <a:r>
              <a:rPr lang="en-IN" sz="1800" dirty="0"/>
              <a:t>Check if user wishes to withdraw more money, else 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51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68FB-9CE6-47EF-FBE5-EB315D6E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loops </a:t>
            </a:r>
            <a:r>
              <a:rPr lang="en-IN" sz="1400" dirty="0">
                <a:solidFill>
                  <a:schemeClr val="bg2"/>
                </a:solidFill>
              </a:rPr>
              <a:t>(nestedwhileloop.py), (nestedForloop.py)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CBE1-ACD3-7CDD-0200-7EB0FA7C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Nested for loop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Nested While loop</a:t>
            </a:r>
          </a:p>
          <a:p>
            <a:endParaRPr lang="en-IN" dirty="0"/>
          </a:p>
          <a:p>
            <a:r>
              <a:rPr lang="en-IN" dirty="0"/>
              <a:t>Else clause in loops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7EAC6-111F-6810-4ECF-40B078B4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801" y="2169754"/>
            <a:ext cx="4305673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7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894-E6B5-7E73-9706-AC73B5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62F2-B2DB-5958-8E85-3B06F263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/>
              <a:t>Assignment 4: </a:t>
            </a:r>
          </a:p>
          <a:p>
            <a:endParaRPr lang="en-IN" sz="1800" b="1" kern="100" dirty="0"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a typeface="Malgun Gothic" panose="020B0503020000020004" pitchFamily="34" charset="-127"/>
                <a:cs typeface="Times New Roman" panose="02020603050405020304" pitchFamily="18" charset="0"/>
              </a:rPr>
              <a:t>C</a:t>
            </a:r>
            <a:r>
              <a:rPr lang="en-IN" sz="1800" kern="1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reate Multiplication tables for 1 – 5 numbers using nested for loops</a:t>
            </a:r>
          </a:p>
          <a:p>
            <a:endParaRPr lang="en-IN" sz="1800" kern="100" dirty="0"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2F25-2581-F85C-CB55-0DFB0BED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368E3-FC15-8850-7D2D-1293CE557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/>
              <a:t>Assignment 5 </a:t>
            </a:r>
            <a:r>
              <a:rPr lang="en-US" sz="2900" dirty="0"/>
              <a:t>: Write a program to generate and display a triangular pattern of numbers based on user input using nested while loop</a:t>
            </a:r>
          </a:p>
          <a:p>
            <a:r>
              <a:rPr lang="en-US" sz="2900" b="1" dirty="0"/>
              <a:t>Input</a:t>
            </a:r>
            <a:r>
              <a:rPr lang="en-US" sz="2900" dirty="0"/>
              <a:t>: </a:t>
            </a:r>
          </a:p>
          <a:p>
            <a:pPr lvl="1"/>
            <a:r>
              <a:rPr lang="en-US" sz="2900" dirty="0"/>
              <a:t>Prompt the user to enter the number of rows for the pattern (e.g., 4 for a pattern with 4 rows).</a:t>
            </a:r>
          </a:p>
          <a:p>
            <a:r>
              <a:rPr lang="en-US" sz="2900" b="1" dirty="0"/>
              <a:t>Output</a:t>
            </a:r>
            <a:r>
              <a:rPr lang="en-US" sz="2900" dirty="0"/>
              <a:t>: </a:t>
            </a:r>
          </a:p>
          <a:p>
            <a:pPr lvl="1"/>
            <a:r>
              <a:rPr lang="en-US" sz="2900" dirty="0"/>
              <a:t>The program should display the pattern in a triangular format. For example, if the user inputs 5, the output should look like this: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03D81-DE49-347E-1022-CFDC2593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994" y="4097691"/>
            <a:ext cx="1674362" cy="20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B9C-44CF-ABC0-C25D-68AF721D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Match – case</a:t>
            </a:r>
            <a:r>
              <a:rPr lang="en-IN" sz="1400" dirty="0">
                <a:solidFill>
                  <a:schemeClr val="bg2"/>
                </a:solidFill>
              </a:rPr>
              <a:t> (matchCase.py)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819F3-F1D8-1571-F558-DEA6471EC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48" y="1452148"/>
            <a:ext cx="5438690" cy="4819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85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2828</Words>
  <Application>Microsoft Office PowerPoint</Application>
  <PresentationFormat>Widescreen</PresentationFormat>
  <Paragraphs>406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Unicode MS</vt:lpstr>
      <vt:lpstr>Malgun Gothic</vt:lpstr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Advanced Programming Using Python</vt:lpstr>
      <vt:lpstr>Day 2 </vt:lpstr>
      <vt:lpstr>Agenda</vt:lpstr>
      <vt:lpstr>Hands on</vt:lpstr>
      <vt:lpstr>Hands on</vt:lpstr>
      <vt:lpstr>Nested loops (nestedwhileloop.py), (nestedForloop.py)</vt:lpstr>
      <vt:lpstr>Hands on </vt:lpstr>
      <vt:lpstr>Hands on</vt:lpstr>
      <vt:lpstr>Match – case (matchCase.py)</vt:lpstr>
      <vt:lpstr>Hands on</vt:lpstr>
      <vt:lpstr>Lists</vt:lpstr>
      <vt:lpstr>List Operations (listOperations.py)</vt:lpstr>
      <vt:lpstr>Hands on</vt:lpstr>
      <vt:lpstr>Hands on</vt:lpstr>
      <vt:lpstr>Hands on</vt:lpstr>
      <vt:lpstr>Tuples</vt:lpstr>
      <vt:lpstr>Tuple operations (TupleFunctions.py)</vt:lpstr>
      <vt:lpstr>Hands on</vt:lpstr>
      <vt:lpstr>Hands on</vt:lpstr>
      <vt:lpstr>Hands on</vt:lpstr>
      <vt:lpstr>Hands on</vt:lpstr>
      <vt:lpstr>Dictionaries</vt:lpstr>
      <vt:lpstr>Dictionary Operations</vt:lpstr>
      <vt:lpstr>Dictionary Keys</vt:lpstr>
      <vt:lpstr>Hands on</vt:lpstr>
      <vt:lpstr>Hands on</vt:lpstr>
      <vt:lpstr>Hands on</vt:lpstr>
      <vt:lpstr>Hands on</vt:lpstr>
      <vt:lpstr>Hands on</vt:lpstr>
      <vt:lpstr>Hands on</vt:lpstr>
      <vt:lpstr>PowerPoint Presentation</vt:lpstr>
      <vt:lpstr>PowerPoint Presentation</vt:lpstr>
      <vt:lpstr>Homework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9</cp:revision>
  <dcterms:created xsi:type="dcterms:W3CDTF">2024-08-23T12:57:01Z</dcterms:created>
  <dcterms:modified xsi:type="dcterms:W3CDTF">2024-09-03T07:39:36Z</dcterms:modified>
</cp:coreProperties>
</file>