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352" r:id="rId3"/>
    <p:sldId id="353" r:id="rId4"/>
    <p:sldId id="443" r:id="rId5"/>
    <p:sldId id="404" r:id="rId6"/>
    <p:sldId id="406" r:id="rId7"/>
    <p:sldId id="410" r:id="rId8"/>
    <p:sldId id="408" r:id="rId9"/>
    <p:sldId id="409" r:id="rId10"/>
    <p:sldId id="300" r:id="rId11"/>
    <p:sldId id="296" r:id="rId12"/>
    <p:sldId id="297" r:id="rId13"/>
    <p:sldId id="413" r:id="rId14"/>
    <p:sldId id="418" r:id="rId15"/>
    <p:sldId id="420" r:id="rId16"/>
    <p:sldId id="447" r:id="rId17"/>
    <p:sldId id="457" r:id="rId18"/>
    <p:sldId id="449" r:id="rId19"/>
    <p:sldId id="452" r:id="rId20"/>
    <p:sldId id="440" r:id="rId21"/>
    <p:sldId id="456" r:id="rId22"/>
    <p:sldId id="301" r:id="rId23"/>
    <p:sldId id="422" r:id="rId24"/>
    <p:sldId id="302" r:id="rId25"/>
    <p:sldId id="437" r:id="rId26"/>
    <p:sldId id="435" r:id="rId27"/>
    <p:sldId id="423" r:id="rId28"/>
    <p:sldId id="424" r:id="rId29"/>
    <p:sldId id="438" r:id="rId30"/>
    <p:sldId id="44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C52F3-127C-457B-B41C-564DB3B3E4CF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F8B8B-2673-4CFF-A12E-F59946EF2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675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08F046-90B3-4643-B491-BC70D7612E1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92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019CB-1A46-85B2-CABB-A1A613117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A0DA5-98FE-2943-C443-6CE15FCA0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93C8E-A1C5-86D5-A085-F0753B612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DBEC-DDB7-48B5-A0CB-003E9D01DC75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E6993-F0A2-80F9-CAAA-DCF21E820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9589F-EC86-119D-5641-19179B19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0BE2-BC30-40DF-8838-B8A52AF38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26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D341F-E9B2-4069-3EFC-84D4AC2E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0C41E-2174-CA10-F090-10EE1C74F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B8EBE-FE10-F2C1-03C7-11ADAAEE3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DBEC-DDB7-48B5-A0CB-003E9D01DC75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DCE34-2B14-018B-A238-0554408F3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F2E92-3787-BE90-EA6D-793F4DBC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0BE2-BC30-40DF-8838-B8A52AF38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40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ABCD0-67A2-AE74-1A4F-54FC90FEF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25D09-52D9-24AB-E964-0B99A015F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E5022-38C5-298E-ABD6-616670688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DBEC-DDB7-48B5-A0CB-003E9D01DC75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28BF-11FE-9C9B-A43D-E8A20892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9C2D9-AA8B-650D-8466-9CC52451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0BE2-BC30-40DF-8838-B8A52AF38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17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2B5F8-5A95-4B12-BE50-63C276E69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25F72-FCDB-A242-D60E-78E202217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6F79D-FDB0-3DE7-5B89-D7D00A46A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DBEC-DDB7-48B5-A0CB-003E9D01DC75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6BB9D-83D0-26BD-A736-6879D113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CB1EC-41A5-8256-988F-B971CB4C4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0BE2-BC30-40DF-8838-B8A52AF38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09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4713-BC58-B99A-2591-8823B6827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81815-60B1-517D-5A9A-C9BD6145A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BF99C-A689-992E-A004-8F5D6252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DBEC-DDB7-48B5-A0CB-003E9D01DC75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2EAF1-CC88-8DD1-9E69-0F4A70A1D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412BD-0042-40CA-702C-81F4288E9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0BE2-BC30-40DF-8838-B8A52AF38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18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84F14-FF3F-BFDE-44B9-585C6A82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32938-19FE-7B25-CA54-EB6EB8B61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BFB0A-DD4E-5644-AE7E-962FB2CBE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7B7B5-13DA-9C4C-3E16-48AFECD7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DBEC-DDB7-48B5-A0CB-003E9D01DC75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B62F0-AA42-E3D4-248E-7D8864DE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4023C-8E65-1B36-4D06-7DE14AE9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0BE2-BC30-40DF-8838-B8A52AF38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17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829A-0DB6-CCE6-03E1-D41BF465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1E69-7F8B-69D2-D005-A8D54461D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8E242-848B-58E0-C1CC-52D73A3F8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3BF8F-FA8E-C8AD-1922-29BEC4B57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68E8B-E346-829E-6F8C-20794A69E0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C0ECE6-E7F1-25ED-2967-5F67BB4E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DBEC-DDB7-48B5-A0CB-003E9D01DC75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FF669-6D61-B67E-817A-F4F55190B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43E574-0E9B-C3AD-E364-610D2F30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0BE2-BC30-40DF-8838-B8A52AF38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29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394C9-5453-DC03-D7C6-96971A43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43C55-A5D2-8C5E-8666-F492D3B26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DBEC-DDB7-48B5-A0CB-003E9D01DC75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2FC3A-7795-EA58-3B99-CA1E1C6A6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F6884-978B-782B-F739-C2667AA0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0BE2-BC30-40DF-8838-B8A52AF38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71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4B941A-C9D4-1A48-81E8-59248BDE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DBEC-DDB7-48B5-A0CB-003E9D01DC75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C36F57-1A5E-0E04-7BA2-024C42AF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647D1-577F-14DC-81EB-9F1F79A9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0BE2-BC30-40DF-8838-B8A52AF38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90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5824A-6E39-1CD0-8944-437CD0BB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6E9F1-6CB8-F3D5-0C27-9760C9642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8490F-5AAB-E6BA-A67E-CC8782863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DBCF7-2DC5-5F14-F956-132A23E0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DBEC-DDB7-48B5-A0CB-003E9D01DC75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ED46B-6170-64A8-5FDB-01AD2D061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F9D46-997D-084A-6897-ED3D95B9C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0BE2-BC30-40DF-8838-B8A52AF38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6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AF19-7DCF-26E8-01EC-A2E514C5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CDA76-21C6-32EC-B32C-03DAD96B0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3F70F-15D5-3B8A-F9F7-B0155C6D2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AE971-075C-501D-F919-B43F7A49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DBEC-DDB7-48B5-A0CB-003E9D01DC75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F30F7-55E7-68D1-FF1F-5C9538B7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EEB48-2C65-8E6A-D437-A4DDEDDD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0BE2-BC30-40DF-8838-B8A52AF38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89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D15DA8-EFEB-3716-1CBD-D122D8295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D85B3-7CB9-BA3A-0490-C71E8CBFF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1329B-1280-4710-8902-DCC913856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BEDBEC-DDB7-48B5-A0CB-003E9D01DC75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C7C9-98AD-423B-DA08-94D847F94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4F11A-BF7C-D351-73A9-CFB75EBF6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380BE2-BC30-40DF-8838-B8A52AF38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76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he_quick_brown_fox_jumps_over_the_lazy_do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9015-2F76-EDFE-DEE6-4B560163C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Advanced Programming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55256-B04C-F46D-A0AA-07338949C6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Anjali Kulkarni</a:t>
            </a:r>
          </a:p>
          <a:p>
            <a:r>
              <a:rPr lang="en-IN" dirty="0"/>
              <a:t>Sept 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BA03E-0E1B-BBEA-F23E-22CF9C9D8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582" y="2786440"/>
            <a:ext cx="1236199" cy="110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4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7F35-DB38-6B25-923F-584262E81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Tuples vs Lists vs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090A4-C5F7-F706-0E9F-F7BD098C4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F94577-2BF2-DB4C-F98E-11C1C56E0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280675"/>
              </p:ext>
            </p:extLst>
          </p:nvPr>
        </p:nvGraphicFramePr>
        <p:xfrm>
          <a:off x="838200" y="2568130"/>
          <a:ext cx="10449231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1839">
                  <a:extLst>
                    <a:ext uri="{9D8B030D-6E8A-4147-A177-3AD203B41FA5}">
                      <a16:colId xmlns:a16="http://schemas.microsoft.com/office/drawing/2014/main" val="144874420"/>
                    </a:ext>
                  </a:extLst>
                </a:gridCol>
                <a:gridCol w="3401839">
                  <a:extLst>
                    <a:ext uri="{9D8B030D-6E8A-4147-A177-3AD203B41FA5}">
                      <a16:colId xmlns:a16="http://schemas.microsoft.com/office/drawing/2014/main" val="1627796367"/>
                    </a:ext>
                  </a:extLst>
                </a:gridCol>
                <a:gridCol w="3645553">
                  <a:extLst>
                    <a:ext uri="{9D8B030D-6E8A-4147-A177-3AD203B41FA5}">
                      <a16:colId xmlns:a16="http://schemas.microsoft.com/office/drawing/2014/main" val="3223580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Tuples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660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Immutable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Mutable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Mutable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63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Storing fixed collections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Storing or manipulating dynamic collection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Storing unique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830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Storing keys in dictionary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Returning values from a function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Creating data structures like stacks, queues, matrices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Removing duplicate elements from a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102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Syntax : 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Syntax: 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Syntax: 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70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6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A9E0E-3719-ABD5-F3D9-9698F28C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18B04-7092-CD2B-8F66-79A2F8712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b="1" i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Data structures that store data in key-value pairs</a:t>
            </a:r>
          </a:p>
          <a:p>
            <a:pPr marL="0" indent="0" algn="ctr">
              <a:buNone/>
            </a:pPr>
            <a:endParaRPr lang="en-US" sz="2400" b="1" i="1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IN" dirty="0"/>
              <a:t>Mutable</a:t>
            </a:r>
          </a:p>
          <a:p>
            <a:r>
              <a:rPr lang="en-IN" dirty="0"/>
              <a:t>Powerful and flexible</a:t>
            </a:r>
            <a:endParaRPr lang="en-US" dirty="0"/>
          </a:p>
          <a:p>
            <a:r>
              <a:rPr lang="en-US" dirty="0"/>
              <a:t>Storing and managing complex data</a:t>
            </a:r>
            <a:endParaRPr lang="en-IN" dirty="0"/>
          </a:p>
          <a:p>
            <a:r>
              <a:rPr lang="en-US" dirty="0"/>
              <a:t>Dictionaries are indexed by unique keys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18328-AE73-945F-C596-EF10EC1B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090B9-7FF8-05DC-A6EB-1BAF3B8A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710A-33CD-43DC-820F-44D215CBD4B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80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AE19-FFCA-4A65-C290-C5B73EB36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Dictionary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67980-84A6-158C-9444-094BB7553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994" y="1825932"/>
            <a:ext cx="4894006" cy="435133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Dictionary is denoted by </a:t>
            </a:r>
            <a:endParaRPr lang="en-IN" dirty="0">
              <a:solidFill>
                <a:srgbClr val="FF9900"/>
              </a:solidFill>
            </a:endParaRPr>
          </a:p>
          <a:p>
            <a:pPr lvl="1"/>
            <a:r>
              <a:rPr lang="en-IN" dirty="0">
                <a:solidFill>
                  <a:srgbClr val="FF9900"/>
                </a:solidFill>
              </a:rPr>
              <a:t> </a:t>
            </a:r>
            <a:r>
              <a:rPr lang="en-IN" b="1" dirty="0">
                <a:solidFill>
                  <a:srgbClr val="FF9900"/>
                </a:solidFill>
              </a:rPr>
              <a:t>empty_dict = {}</a:t>
            </a:r>
          </a:p>
          <a:p>
            <a:r>
              <a:rPr lang="en-IN" dirty="0"/>
              <a:t>Accessing dict Elements</a:t>
            </a:r>
          </a:p>
          <a:p>
            <a:pPr lvl="1"/>
            <a:r>
              <a:rPr lang="en-IN" dirty="0"/>
              <a:t>Using keys </a:t>
            </a:r>
          </a:p>
          <a:p>
            <a:pPr lvl="2"/>
            <a:r>
              <a:rPr lang="en-IN" sz="2400" b="1" dirty="0">
                <a:solidFill>
                  <a:srgbClr val="FF9900"/>
                </a:solidFill>
              </a:rPr>
              <a:t>my_dict[key]</a:t>
            </a:r>
          </a:p>
          <a:p>
            <a:pPr lvl="1"/>
            <a:r>
              <a:rPr lang="en-IN" dirty="0"/>
              <a:t>Using get()</a:t>
            </a:r>
          </a:p>
          <a:p>
            <a:pPr lvl="2"/>
            <a:r>
              <a:rPr lang="en-IN" sz="2400" b="1" dirty="0">
                <a:solidFill>
                  <a:srgbClr val="FF9900"/>
                </a:solidFill>
              </a:rPr>
              <a:t>my_dict.get("age“)</a:t>
            </a:r>
          </a:p>
          <a:p>
            <a:r>
              <a:rPr lang="en-IN" dirty="0"/>
              <a:t>Removing key value pairs</a:t>
            </a:r>
          </a:p>
          <a:p>
            <a:pPr lvl="1"/>
            <a:r>
              <a:rPr lang="en-IN" sz="2100" b="1" dirty="0">
                <a:solidFill>
                  <a:srgbClr val="FF9900"/>
                </a:solidFill>
              </a:rPr>
              <a:t>pop()</a:t>
            </a:r>
          </a:p>
          <a:p>
            <a:pPr lvl="1"/>
            <a:r>
              <a:rPr lang="en-IN" sz="2100" b="1" dirty="0">
                <a:solidFill>
                  <a:srgbClr val="FF9900"/>
                </a:solidFill>
              </a:rPr>
              <a:t>popitem()</a:t>
            </a:r>
          </a:p>
          <a:p>
            <a:pPr lvl="1"/>
            <a:r>
              <a:rPr lang="en-IN" sz="2100" b="1" dirty="0">
                <a:solidFill>
                  <a:srgbClr val="FF9900"/>
                </a:solidFill>
              </a:rPr>
              <a:t>del()</a:t>
            </a:r>
          </a:p>
          <a:p>
            <a:pPr lvl="1"/>
            <a:r>
              <a:rPr lang="en-IN" sz="2100" b="1" dirty="0">
                <a:solidFill>
                  <a:srgbClr val="FF9900"/>
                </a:solidFill>
              </a:rPr>
              <a:t>clear()</a:t>
            </a:r>
          </a:p>
          <a:p>
            <a:endParaRPr lang="en-IN" b="1" dirty="0">
              <a:solidFill>
                <a:srgbClr val="FF99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F516BE-E6C1-9013-379B-0C8D577C39B5}"/>
              </a:ext>
            </a:extLst>
          </p:cNvPr>
          <p:cNvSpPr txBox="1">
            <a:spLocks/>
          </p:cNvSpPr>
          <p:nvPr/>
        </p:nvSpPr>
        <p:spPr>
          <a:xfrm>
            <a:off x="5860025" y="1825932"/>
            <a:ext cx="59485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Modifying List</a:t>
            </a:r>
          </a:p>
          <a:p>
            <a:pPr lvl="1"/>
            <a:r>
              <a:rPr lang="en-IN" dirty="0"/>
              <a:t>Adding key value pairs</a:t>
            </a:r>
          </a:p>
          <a:p>
            <a:pPr lvl="2"/>
            <a:r>
              <a:rPr lang="en-IN" b="1" dirty="0">
                <a:solidFill>
                  <a:srgbClr val="FF9900"/>
                </a:solidFill>
              </a:rPr>
              <a:t>my_dict[“key”] = [newVal1,newValn]</a:t>
            </a:r>
          </a:p>
          <a:p>
            <a:r>
              <a:rPr lang="en-IN" dirty="0"/>
              <a:t>Checking for Key Existence </a:t>
            </a:r>
          </a:p>
          <a:p>
            <a:pPr lvl="1"/>
            <a:r>
              <a:rPr lang="en-IN" b="1" dirty="0">
                <a:solidFill>
                  <a:srgbClr val="FF9900"/>
                </a:solidFill>
              </a:rPr>
              <a:t>‘in’ , ‘not in’</a:t>
            </a:r>
          </a:p>
          <a:p>
            <a:r>
              <a:rPr lang="en-IN" dirty="0"/>
              <a:t>Directory Methods</a:t>
            </a:r>
          </a:p>
          <a:p>
            <a:pPr lvl="1"/>
            <a:r>
              <a:rPr lang="en-IN" b="1" dirty="0">
                <a:solidFill>
                  <a:srgbClr val="FF9900"/>
                </a:solidFill>
              </a:rPr>
              <a:t>keys()</a:t>
            </a:r>
          </a:p>
          <a:p>
            <a:pPr lvl="1"/>
            <a:r>
              <a:rPr lang="en-IN" b="1" dirty="0">
                <a:solidFill>
                  <a:srgbClr val="FF9900"/>
                </a:solidFill>
              </a:rPr>
              <a:t>Values()</a:t>
            </a:r>
          </a:p>
          <a:p>
            <a:pPr lvl="1"/>
            <a:r>
              <a:rPr lang="en-IN" b="1" dirty="0">
                <a:solidFill>
                  <a:srgbClr val="FF9900"/>
                </a:solidFill>
              </a:rPr>
              <a:t>Items()</a:t>
            </a:r>
          </a:p>
          <a:p>
            <a:r>
              <a:rPr lang="en-IN" dirty="0"/>
              <a:t>Copying Directories</a:t>
            </a:r>
          </a:p>
          <a:p>
            <a:pPr lvl="1"/>
            <a:r>
              <a:rPr lang="en-IN" sz="2300" b="1" dirty="0">
                <a:solidFill>
                  <a:srgbClr val="FF9900"/>
                </a:solidFill>
              </a:rPr>
              <a:t>copy()</a:t>
            </a:r>
          </a:p>
          <a:p>
            <a:endParaRPr lang="en-IN" b="1" dirty="0">
              <a:solidFill>
                <a:srgbClr val="FF9900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75A2E3E-CF19-6998-A465-C1A925372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EA28E-BF41-5667-583A-CE848175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8BBB6-B27E-0828-C4A2-1E6E1588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710A-33CD-43DC-820F-44D215CBD4B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774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079A-E647-75E4-38A8-3BC69779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9529B-E987-14D1-D5EE-B2E703533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Assignment 5 : </a:t>
            </a:r>
            <a:r>
              <a:rPr lang="en-US" dirty="0"/>
              <a:t>Create a dictionary where keys are integers from 1 to 5 and values are their cubes</a:t>
            </a:r>
          </a:p>
          <a:p>
            <a:endParaRPr lang="en-US" dirty="0"/>
          </a:p>
          <a:p>
            <a:r>
              <a:rPr lang="en-US" b="1" dirty="0"/>
              <a:t>Assignment 6 : </a:t>
            </a:r>
            <a:r>
              <a:rPr lang="en-US" dirty="0"/>
              <a:t>Generate a dictionary with letters 'a' to 'e' as keys and their ASCII values as values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17061-EF18-0E5B-5D0C-B62E7BA5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EA90F3-3336-F4B7-DA9D-1B0DDB30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710A-33CD-43DC-820F-44D215CBD4BB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073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E548-904D-EAA3-EE9D-337F2B9F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Dictionary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0EC61-05F3-FC9B-4E92-C2AA0A1EE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Valid Keys: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Strings: </a:t>
            </a:r>
            <a:endParaRPr lang="en-US" altLang="en-US" sz="2000" dirty="0"/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my_dict = {"key": "value"}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Numbers: 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my_dict = {1: "one", 2: "two"}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Tuples: 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my_dict = {(1, 2): "pair"}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Invalid Keys: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Lists: 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my_dict = {[1, 2]: "list"} # Raises a TypeError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Dictionaries: 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my_dict = {{1: 2}: "dict"} # Raises a TypeError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2F958-2D80-9545-E653-CC7CA5E5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CB3C27-43A7-12E3-17D5-A709C7FB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710A-33CD-43DC-820F-44D215CBD4BB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507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1D4E7-A999-1646-390B-385817470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C948B-029F-642E-8CB8-CB6F78118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Assignment 7: </a:t>
            </a:r>
            <a:r>
              <a:rPr lang="en-IN" sz="1800" dirty="0">
                <a:effectLst/>
                <a:ea typeface="Times New Roman" panose="02020603050405020304" pitchFamily="18" charset="0"/>
              </a:rPr>
              <a:t>Develop a program to manage an inventory system for a small store.</a:t>
            </a:r>
          </a:p>
          <a:p>
            <a:pPr>
              <a:tabLst>
                <a:tab pos="457200" algn="l"/>
              </a:tabLs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Input: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Prompt the user to enter items, their quantities, and prices.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Store the data in a dictionary where keys are item names, and values are another dictionary containing quantity and price.</a:t>
            </a:r>
          </a:p>
          <a:p>
            <a:pPr>
              <a:tabLst>
                <a:tab pos="457200" algn="l"/>
              </a:tabLs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Logic: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Implement functions to:</a:t>
            </a:r>
          </a:p>
          <a:p>
            <a:pPr marL="1143000" lvl="2" indent="-228600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</a:rPr>
              <a:t>Add new items to the inventory.</a:t>
            </a:r>
          </a:p>
          <a:p>
            <a:pPr marL="1143000" lvl="2" indent="-228600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</a:rPr>
              <a:t>Update the quantity or price of existing items.</a:t>
            </a:r>
          </a:p>
          <a:p>
            <a:pPr marL="1143000" lvl="2" indent="-228600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</a:rPr>
              <a:t>Calculate the total value of the inventory (sum of all items' value = quantity * price).</a:t>
            </a:r>
          </a:p>
          <a:p>
            <a:pPr>
              <a:tabLst>
                <a:tab pos="457200" algn="l"/>
              </a:tabLs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Output: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Display the current inventory.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Display the total value of the inventory.</a:t>
            </a:r>
          </a:p>
          <a:p>
            <a:pPr marL="0" indent="0">
              <a:buNone/>
            </a:pP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58D39A-8C18-41B7-ABCE-38252060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262CE-81AC-26D0-E886-DB924453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710A-33CD-43DC-820F-44D215CBD4BB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007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4536C-B24D-B202-E624-6A69884F9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 Comprehensions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DC01-355E-6211-6609-AD863BBE9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Creating lists based on existing values</a:t>
            </a:r>
          </a:p>
          <a:p>
            <a:endParaRPr lang="en-IN" dirty="0"/>
          </a:p>
          <a:p>
            <a:r>
              <a:rPr lang="en-IN" dirty="0"/>
              <a:t>Can include conditional statements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Examples:</a:t>
            </a:r>
          </a:p>
          <a:p>
            <a:r>
              <a:rPr lang="en-US" b="1" dirty="0">
                <a:solidFill>
                  <a:srgbClr val="FF9900"/>
                </a:solidFill>
              </a:rPr>
              <a:t>squares = [x**2 for x in range(1, 6)]</a:t>
            </a:r>
          </a:p>
          <a:p>
            <a:r>
              <a:rPr lang="en-US" sz="2800" b="1" dirty="0">
                <a:solidFill>
                  <a:srgbClr val="FF9900"/>
                </a:solidFill>
              </a:rPr>
              <a:t>evens = [x for x in range(10) if x % 2 == 0]</a:t>
            </a:r>
            <a:endParaRPr lang="en-IN" sz="2800" b="1" dirty="0">
              <a:solidFill>
                <a:srgbClr val="FF9900"/>
              </a:solidFill>
            </a:endParaRPr>
          </a:p>
          <a:p>
            <a:endParaRPr lang="en-IN" b="1" dirty="0">
              <a:solidFill>
                <a:srgbClr val="FF99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1323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CB51-356F-7A38-9F92-FF70373CF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079CA-26A3-085F-0368-116DE41C7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Assignment 11: Extracting Vowels from a String</a:t>
            </a:r>
          </a:p>
          <a:p>
            <a:pPr marL="0" indent="0">
              <a:buNone/>
            </a:pPr>
            <a:r>
              <a:rPr lang="en-US" dirty="0"/>
              <a:t>Use list comprehension to extract all vowels from a given string and create a list of these vowels.</a:t>
            </a:r>
          </a:p>
          <a:p>
            <a:pPr marL="0" indent="0">
              <a:buNone/>
            </a:pPr>
            <a:r>
              <a:rPr lang="en-US" b="1" dirty="0"/>
              <a:t>Instructions: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Define a string with some text.</a:t>
            </a:r>
          </a:p>
          <a:p>
            <a:pPr marL="0" indent="0">
              <a:buNone/>
            </a:pPr>
            <a:r>
              <a:rPr lang="en-US" dirty="0"/>
              <a:t>Use a list comprehension to extract all vowels ('a', 'e', '</a:t>
            </a:r>
            <a:r>
              <a:rPr lang="en-US" dirty="0" err="1"/>
              <a:t>i</a:t>
            </a:r>
            <a:r>
              <a:rPr lang="en-US" dirty="0"/>
              <a:t>', 'o', 'u') from the string.</a:t>
            </a:r>
          </a:p>
          <a:p>
            <a:pPr marL="0" indent="0">
              <a:buNone/>
            </a:pPr>
            <a:r>
              <a:rPr lang="en-US" dirty="0"/>
              <a:t>Print the list of vowels.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7087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5D4F0-2770-2594-62BA-27BD32AE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Dictionary comprehensions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7BE4B-8E41-4EB3-00B1-67FF387B1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Concise way to create dictionaries</a:t>
            </a:r>
          </a:p>
          <a:p>
            <a:endParaRPr lang="en-US" dirty="0"/>
          </a:p>
          <a:p>
            <a:r>
              <a:rPr lang="en-US" dirty="0"/>
              <a:t>Syntax : {key_expression: value_expression for item in </a:t>
            </a:r>
            <a:r>
              <a:rPr lang="en-US" dirty="0" err="1"/>
              <a:t>iterable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More efficient than traditional for-loops</a:t>
            </a:r>
          </a:p>
          <a:p>
            <a:endParaRPr lang="en-US" dirty="0"/>
          </a:p>
          <a:p>
            <a:r>
              <a:rPr lang="en-US" dirty="0"/>
              <a:t>Can include conditional logic and functions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IN" dirty="0"/>
              <a:t>Examples:</a:t>
            </a:r>
          </a:p>
          <a:p>
            <a:r>
              <a:rPr lang="en-US" b="1" dirty="0">
                <a:solidFill>
                  <a:srgbClr val="FF9900"/>
                </a:solidFill>
              </a:rPr>
              <a:t>squares = [</a:t>
            </a:r>
            <a:r>
              <a:rPr lang="en-US" b="1" dirty="0" err="1">
                <a:solidFill>
                  <a:srgbClr val="FF9900"/>
                </a:solidFill>
              </a:rPr>
              <a:t>x:x</a:t>
            </a:r>
            <a:r>
              <a:rPr lang="en-US" b="1" dirty="0">
                <a:solidFill>
                  <a:srgbClr val="FF9900"/>
                </a:solidFill>
              </a:rPr>
              <a:t>**2 for x in range(1, 6)]</a:t>
            </a:r>
          </a:p>
          <a:p>
            <a:r>
              <a:rPr lang="en-US" b="1" dirty="0" err="1">
                <a:solidFill>
                  <a:srgbClr val="FF9900"/>
                </a:solidFill>
              </a:rPr>
              <a:t>e</a:t>
            </a:r>
            <a:r>
              <a:rPr lang="en-US" sz="2800" b="1" dirty="0" err="1">
                <a:solidFill>
                  <a:srgbClr val="FF9900"/>
                </a:solidFill>
              </a:rPr>
              <a:t>vens_squares</a:t>
            </a:r>
            <a:r>
              <a:rPr lang="en-US" sz="2800" b="1" dirty="0">
                <a:solidFill>
                  <a:srgbClr val="FF9900"/>
                </a:solidFill>
              </a:rPr>
              <a:t> = [</a:t>
            </a:r>
            <a:r>
              <a:rPr lang="en-US" sz="2800" b="1" dirty="0" err="1">
                <a:solidFill>
                  <a:srgbClr val="FF9900"/>
                </a:solidFill>
              </a:rPr>
              <a:t>x:x</a:t>
            </a:r>
            <a:r>
              <a:rPr lang="en-US" sz="2800" b="1" dirty="0">
                <a:solidFill>
                  <a:srgbClr val="FF9900"/>
                </a:solidFill>
              </a:rPr>
              <a:t>**2 for x in range(10) if x % 2 == 0]</a:t>
            </a:r>
            <a:endParaRPr lang="en-IN" sz="2800" b="1" dirty="0">
              <a:solidFill>
                <a:srgbClr val="FF9900"/>
              </a:solidFill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AE3A5-5D64-51A1-88F1-46370513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3AC3D-5294-4322-CCF6-0224D6D3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710A-33CD-43DC-820F-44D215CBD4BB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14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7F52C-12AB-A459-C69C-7EAAD50E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64F51-6ECF-A02E-002C-A8A764C04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Assignment 12 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Given a dictionary, invert it such that keys become values and values become keys.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Input: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Use the dictionary {'a': 1, 'b': 2, 'c': 3}.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Logic: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Use a dictionary comprehension to swap keys and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Output: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Display the inverted dictionary.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721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9015-2F76-EDFE-DEE6-4B560163C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Day 3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55256-B04C-F46D-A0AA-07338949C6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Anjali Kulkarni</a:t>
            </a:r>
          </a:p>
          <a:p>
            <a:r>
              <a:rPr lang="en-IN" dirty="0"/>
              <a:t>4 Sept 2024</a:t>
            </a:r>
          </a:p>
        </p:txBody>
      </p:sp>
    </p:spTree>
    <p:extLst>
      <p:ext uri="{BB962C8B-B14F-4D97-AF65-F5344CB8AC3E}">
        <p14:creationId xmlns:p14="http://schemas.microsoft.com/office/powerpoint/2010/main" val="638925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217D-3B0C-85A8-648E-4F1AC7F80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1DD03-6076-FF4D-9C8D-3EFF2BF93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500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500" b="1" dirty="0"/>
              <a:t>Assignment 13: </a:t>
            </a:r>
            <a:r>
              <a:rPr lang="en-US" sz="4500" dirty="0"/>
              <a:t>Write a program that uses a set to store unique keys for a dictionary and performs various operations based on user input.</a:t>
            </a:r>
          </a:p>
          <a:p>
            <a:pPr marL="0" indent="0">
              <a:buNone/>
            </a:pPr>
            <a:r>
              <a:rPr lang="en-US" sz="4500" b="1" dirty="0"/>
              <a:t>Input:</a:t>
            </a:r>
            <a:endParaRPr lang="en-US" sz="4500" dirty="0"/>
          </a:p>
          <a:p>
            <a:pPr lvl="1"/>
            <a:r>
              <a:rPr lang="en-US" sz="4500" dirty="0"/>
              <a:t>Prompt the user to enter a list of student names (use a set to ensure uniqueness).</a:t>
            </a:r>
          </a:p>
          <a:p>
            <a:pPr lvl="1"/>
            <a:r>
              <a:rPr lang="en-US" sz="4500" dirty="0"/>
              <a:t>For each unique name, prompt the user to enter a corresponding score, and store these in a dictionary (name as key, score as value).</a:t>
            </a:r>
          </a:p>
          <a:p>
            <a:pPr marL="0" indent="0">
              <a:buNone/>
            </a:pPr>
            <a:r>
              <a:rPr lang="en-US" sz="4500" b="1" dirty="0"/>
              <a:t>Logic:</a:t>
            </a:r>
            <a:endParaRPr lang="en-US" sz="4500" dirty="0"/>
          </a:p>
          <a:p>
            <a:pPr lvl="1"/>
            <a:r>
              <a:rPr lang="en-US" sz="4500" dirty="0"/>
              <a:t>Add a new student and score to the dictionary.</a:t>
            </a:r>
          </a:p>
          <a:p>
            <a:pPr lvl="1"/>
            <a:r>
              <a:rPr lang="en-US" sz="4500" dirty="0"/>
              <a:t>Remove a student by name.</a:t>
            </a:r>
          </a:p>
          <a:p>
            <a:pPr lvl="1"/>
            <a:r>
              <a:rPr lang="en-US" sz="4500" dirty="0"/>
              <a:t>Update a student's score.</a:t>
            </a:r>
          </a:p>
          <a:p>
            <a:pPr lvl="1"/>
            <a:r>
              <a:rPr lang="en-US" sz="4500" dirty="0"/>
              <a:t>Display all student names sorted alphabetically (use the set's unique property and dictionary keys).</a:t>
            </a:r>
          </a:p>
          <a:p>
            <a:pPr lvl="1"/>
            <a:r>
              <a:rPr lang="en-US" sz="4500" dirty="0"/>
              <a:t>Display students whose scores are above a certain threshold.</a:t>
            </a:r>
          </a:p>
          <a:p>
            <a:pPr marL="0" indent="0">
              <a:buNone/>
            </a:pPr>
            <a:r>
              <a:rPr lang="en-US" sz="4500" b="1" dirty="0"/>
              <a:t>Output:</a:t>
            </a:r>
            <a:endParaRPr lang="en-US" sz="4500" dirty="0"/>
          </a:p>
          <a:p>
            <a:pPr lvl="1"/>
            <a:r>
              <a:rPr lang="en-US" sz="4500" dirty="0"/>
              <a:t>Display the updated dictionary and set after each operation.</a:t>
            </a:r>
          </a:p>
          <a:p>
            <a:pPr lvl="1"/>
            <a:r>
              <a:rPr lang="en-US" sz="4500" dirty="0"/>
              <a:t>Show the list of students sorted alphabetically and those meeting the score criteria.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9624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217D-3B0C-85A8-648E-4F1AC7F80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1DD03-6076-FF4D-9C8D-3EFF2BF93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50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Assignment 14: </a:t>
            </a:r>
            <a:r>
              <a:rPr lang="en-US" sz="2000" dirty="0"/>
              <a:t>Write a program that prompts the user to enter a sentence, splits it into words, and creates a dictionary mapping each word to its length using dictionary comprehension. </a:t>
            </a:r>
          </a:p>
          <a:p>
            <a:pPr marL="0" indent="0">
              <a:buNone/>
            </a:pPr>
            <a:r>
              <a:rPr lang="en-US" sz="2000" b="1" dirty="0"/>
              <a:t>Input:</a:t>
            </a:r>
            <a:endParaRPr lang="en-US" sz="2000" dirty="0"/>
          </a:p>
          <a:p>
            <a:pPr lvl="1"/>
            <a:r>
              <a:rPr lang="en-US" sz="2000" dirty="0"/>
              <a:t>Prompt the user to enter a sentence </a:t>
            </a:r>
          </a:p>
          <a:p>
            <a:pPr marL="0" indent="0">
              <a:buNone/>
            </a:pPr>
            <a:r>
              <a:rPr lang="en-US" sz="2000" b="1" dirty="0"/>
              <a:t>Logic:</a:t>
            </a:r>
            <a:endParaRPr lang="en-US" sz="2000" dirty="0"/>
          </a:p>
          <a:p>
            <a:pPr lvl="1"/>
            <a:r>
              <a:rPr lang="en-US" sz="2000" dirty="0"/>
              <a:t>Split the sentence into individual words.</a:t>
            </a:r>
          </a:p>
          <a:p>
            <a:pPr lvl="1"/>
            <a:r>
              <a:rPr lang="en-US" sz="2000" dirty="0"/>
              <a:t>Use dictionary comprehension to create a dictionary where each word is a key, and its length is the corresponding value.</a:t>
            </a:r>
          </a:p>
          <a:p>
            <a:pPr marL="0" indent="0">
              <a:buNone/>
            </a:pPr>
            <a:r>
              <a:rPr lang="en-US" sz="2000" b="1" dirty="0"/>
              <a:t>Output:</a:t>
            </a:r>
            <a:endParaRPr lang="en-US" sz="2000" dirty="0"/>
          </a:p>
          <a:p>
            <a:pPr lvl="1"/>
            <a:r>
              <a:rPr lang="en-US" sz="2000" dirty="0"/>
              <a:t>Display the dictionary showing each word and its length.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88257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EFAF-6F28-0C68-659E-687FDC19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DFFC8-734F-C7EB-7985-82541D805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tabLst>
                <a:tab pos="457200" algn="l"/>
              </a:tabLst>
            </a:pPr>
            <a:r>
              <a:rPr lang="en-IN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Assignment </a:t>
            </a:r>
            <a:r>
              <a:rPr lang="en-IN" sz="18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Create a program that converts a list of tuples into a dictionary.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Input: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Prompt the user to enter a list of tuples, where each tuple contains two elements (key, value).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Logic: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Convert the list of tuples into a dictionary.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Ensure that keys in the dictionary are unique. If there are duplicate keys, use the last occurrence.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Output: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Display the resulting dictionary.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6D95C-6660-AF33-0485-C234B6EF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C033F7-45EE-E50F-2967-B6580659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710A-33CD-43DC-820F-44D215CBD4BB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856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E30E-39B9-7304-2207-727CEF11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BC6CB-8D5F-2E0E-49D0-737C84937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Assignment 9: </a:t>
            </a:r>
            <a:r>
              <a:rPr lang="en-IN" sz="1800" dirty="0">
                <a:effectLst/>
                <a:ea typeface="Times New Roman" panose="02020603050405020304" pitchFamily="18" charset="0"/>
              </a:rPr>
              <a:t>Create a country capitals quiz program using dictionaries.</a:t>
            </a:r>
          </a:p>
          <a:p>
            <a:pPr>
              <a:tabLst>
                <a:tab pos="457200" algn="l"/>
              </a:tabLs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Input: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Store a dictionary of countries and their capitals.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Ask the user to match countries with their capitals.</a:t>
            </a:r>
          </a:p>
          <a:p>
            <a:pPr>
              <a:tabLst>
                <a:tab pos="457200" algn="l"/>
              </a:tabLs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Logic: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Implement a function to shuffle the questions and keep track of correct and incorrect answers.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Allow the user to take the quiz and provide feedback after each question.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Calculate the final score.</a:t>
            </a:r>
          </a:p>
          <a:p>
            <a:pPr>
              <a:tabLst>
                <a:tab pos="457200" algn="l"/>
              </a:tabLs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Output: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Display the correct answer when the user gets it wrong.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Show the final score and a summary of correct and incorrect answers.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0FE130-C1F5-CE7D-E424-F5F3D4A31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F23B6-FA4D-6CA7-2964-F5D4D5F0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710A-33CD-43DC-820F-44D215CBD4BB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609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EFAF-6F28-0C68-659E-687FDC19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DFFC8-734F-C7EB-7985-82541D805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Assignment 10: </a:t>
            </a:r>
            <a:r>
              <a:rPr lang="en-IN" sz="1800" dirty="0">
                <a:effectLst/>
                <a:ea typeface="Times New Roman" panose="02020603050405020304" pitchFamily="18" charset="0"/>
              </a:rPr>
              <a:t>Write a program that counts the frequency of each element in a list and stores the results in a dictionary.</a:t>
            </a:r>
          </a:p>
          <a:p>
            <a:pPr>
              <a:tabLst>
                <a:tab pos="457200" algn="l"/>
              </a:tabLs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Input: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Prompt the user to enter a list of elements (numbers, strings, etc.).</a:t>
            </a:r>
          </a:p>
          <a:p>
            <a:pPr>
              <a:tabLst>
                <a:tab pos="457200" algn="l"/>
              </a:tabLs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Logic: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Use a loop to count the occurrences of each element in the list.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Store the element and its frequency as key-value pairs in a dictionary.</a:t>
            </a:r>
          </a:p>
          <a:p>
            <a:pPr>
              <a:tabLst>
                <a:tab pos="457200" algn="l"/>
              </a:tabLs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Output: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Display the dictionary with the frequency of each element.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72582-52A4-4A2E-F7FD-42F9A97EF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67802-03AA-3F1A-D024-B95543F1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710A-33CD-43DC-820F-44D215CBD4BB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765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3B39CA3-83F3-3DE4-B362-865CA6317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4687" y="1624395"/>
            <a:ext cx="5670654" cy="339203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1E45B-AAC0-C906-5FAD-E707E13D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77C56-DBAD-BE09-B2A7-F8A73694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717-81B7-43FE-A0BB-E3698FCB2099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09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3836-12A2-3945-C234-79B5EFB7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B307D-FE92-1A56-7ABD-A4DA573E0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Assignment 1: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Work with sets to perform common set operations using student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 two sets: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Set A: Students enrolled in "Math" (e.g., {'Alice', 'Bob', 'Charlie', 'David'})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Set B: Students enrolled in "Science" (e.g., {'Charlie', 'David', 'Eve', 'Frank'})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Logic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Find the students who are enrolled in both "Math" and "Science" (Intersection).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Find the students who are enrolled in "Math" but not in "Science" (Difference).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Find the students who are enrolled in either "Math" or "Science" or both (Union).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Find the students who are enrolled in "Science" but not in "Math" (Difference).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Output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Display the results of each set operation.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3864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45B0-9F48-588F-7B54-CF798D28B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9E318-22BC-1D10-BD22-3B84E9B03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Assignment </a:t>
            </a:r>
            <a:r>
              <a:rPr lang="en-IN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Build a simple phonebook application using dictionaries.</a:t>
            </a:r>
          </a:p>
          <a:p>
            <a:pPr>
              <a:tabLst>
                <a:tab pos="457200" algn="l"/>
              </a:tabLs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Allow the user to add, search, update, and delete contacts in the phonebook.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contact should have a name, phone number, and email.</a:t>
            </a:r>
          </a:p>
          <a:p>
            <a:pPr>
              <a:tabLst>
                <a:tab pos="457200" algn="l"/>
              </a:tabLs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Logic: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 dictionary where keys are contact names and values are another dictionary containing the phone number and email.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 functions for adding, searching, updating, and deleting contacts.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Ensure the phonebook is case-insensitive when searching for contacts.</a:t>
            </a:r>
          </a:p>
          <a:p>
            <a:pPr>
              <a:tabLst>
                <a:tab pos="457200" algn="l"/>
              </a:tabLs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all contacts after each operation.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a message if a contact is not found during a search or delete operation.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F704E-208D-4185-763D-0F2EA62F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C1179-8900-4377-F58B-1CC4A363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710A-33CD-43DC-820F-44D215CBD4BB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119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CCAB-832C-AA9F-B846-DB3BA10F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C25C8-5ADA-0F82-35F0-4479FF02E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Assignment 3: </a:t>
            </a:r>
            <a:r>
              <a:rPr lang="en-IN" sz="1800" dirty="0">
                <a:effectLst/>
                <a:ea typeface="Times New Roman" panose="02020603050405020304" pitchFamily="18" charset="0"/>
              </a:rPr>
              <a:t>Create a program to manage a book collection using dictionaries.</a:t>
            </a:r>
          </a:p>
          <a:p>
            <a:pPr>
              <a:tabLst>
                <a:tab pos="457200" algn="l"/>
              </a:tabLs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Input: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Allow the user to add, remove, and search for books in the collection.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Each book should have a title, author, genre, and year of publication.</a:t>
            </a:r>
          </a:p>
          <a:p>
            <a:pPr>
              <a:tabLst>
                <a:tab pos="457200" algn="l"/>
              </a:tabLs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Logic: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Use a dictionary where keys are book titles and values are another dictionary containing the author, genre, and year.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Implement functions to:</a:t>
            </a:r>
          </a:p>
          <a:p>
            <a:pPr marL="1143000" lvl="2" indent="-228600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</a:rPr>
              <a:t>Add a new book to the collection.</a:t>
            </a:r>
          </a:p>
          <a:p>
            <a:pPr marL="1143000" lvl="2" indent="-228600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</a:rPr>
              <a:t>Remove a book from the collection by title.</a:t>
            </a:r>
          </a:p>
          <a:p>
            <a:pPr marL="1143000" lvl="2" indent="-228600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</a:rPr>
              <a:t>Search for books by genre or author.</a:t>
            </a:r>
          </a:p>
          <a:p>
            <a:pPr marL="1143000" lvl="2" indent="-228600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</a:rPr>
              <a:t>Display all books in the collection.</a:t>
            </a:r>
          </a:p>
          <a:p>
            <a:pPr>
              <a:tabLst>
                <a:tab pos="457200" algn="l"/>
              </a:tabLs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Output: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Display the details of all books in the collection after each operation.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Display search results for books by genre or author.</a:t>
            </a:r>
          </a:p>
          <a:p>
            <a:pPr marL="0" indent="0">
              <a:buNone/>
            </a:pP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E0527-0899-93D2-A18A-DC6B9BCB4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119A16-C2D5-4A1E-013D-3FB7DFD6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710A-33CD-43DC-820F-44D215CBD4BB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185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3E017-A282-1C69-9141-D2E669A3D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5400" b="1" dirty="0"/>
          </a:p>
          <a:p>
            <a:pPr marL="0" indent="0" algn="ctr">
              <a:buNone/>
            </a:pPr>
            <a:r>
              <a:rPr lang="en-IN" sz="5400" b="1" dirty="0"/>
              <a:t>Thank You !!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171E67-833C-DE79-200A-075E267B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A58D-56C7-4698-B536-0378718833D0}" type="slidenum">
              <a:rPr lang="en-IN" smtClean="0"/>
              <a:t>29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5B681-725C-C2B8-48BA-40CB62A3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</p:spTree>
    <p:extLst>
      <p:ext uri="{BB962C8B-B14F-4D97-AF65-F5344CB8AC3E}">
        <p14:creationId xmlns:p14="http://schemas.microsoft.com/office/powerpoint/2010/main" val="400939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B037-3CAB-94CA-9264-8F707924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40115-2624-449C-6BD2-EC366457D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Revision</a:t>
            </a:r>
          </a:p>
          <a:p>
            <a:r>
              <a:rPr lang="en-IN" dirty="0"/>
              <a:t>Sets</a:t>
            </a:r>
          </a:p>
          <a:p>
            <a:r>
              <a:rPr lang="en-IN" dirty="0"/>
              <a:t>Dictionaries</a:t>
            </a:r>
          </a:p>
          <a:p>
            <a:r>
              <a:rPr lang="en-IN" dirty="0"/>
              <a:t>List comprehensions</a:t>
            </a:r>
          </a:p>
          <a:p>
            <a:r>
              <a:rPr lang="en-IN" dirty="0"/>
              <a:t>Dictionary comprehensions</a:t>
            </a:r>
          </a:p>
          <a:p>
            <a:r>
              <a:rPr lang="en-IN" dirty="0"/>
              <a:t>Quiz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7D29D-932F-3783-A134-BB0E2B343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40866"/>
            <a:ext cx="3711262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425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352D-D6FE-2AC7-CA15-33018DF1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BD766-762F-E360-E72D-E385DCC9D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900" b="1" dirty="0">
                <a:effectLst/>
                <a:ea typeface="Times New Roman" panose="02020603050405020304" pitchFamily="18" charset="0"/>
              </a:rPr>
              <a:t>Assignment </a:t>
            </a:r>
            <a:r>
              <a:rPr lang="en-IN" sz="2900" b="1" dirty="0">
                <a:ea typeface="Times New Roman" panose="02020603050405020304" pitchFamily="18" charset="0"/>
              </a:rPr>
              <a:t>11</a:t>
            </a:r>
            <a:r>
              <a:rPr lang="en-IN" sz="2900" b="1" dirty="0">
                <a:effectLst/>
                <a:ea typeface="Times New Roman" panose="02020603050405020304" pitchFamily="18" charset="0"/>
              </a:rPr>
              <a:t>: </a:t>
            </a:r>
            <a:r>
              <a:rPr lang="en-IN" sz="2900" dirty="0">
                <a:effectLst/>
                <a:ea typeface="Times New Roman" panose="02020603050405020304" pitchFamily="18" charset="0"/>
              </a:rPr>
              <a:t>Write a program to perform matrix addition. Each matrix is represented as a list of lists.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IN" sz="2900" b="1" dirty="0">
                <a:effectLst/>
                <a:ea typeface="Times New Roman" panose="02020603050405020304" pitchFamily="18" charset="0"/>
              </a:rPr>
              <a:t>Input:</a:t>
            </a:r>
            <a:endParaRPr lang="en-IN" sz="2900" dirty="0">
              <a:effectLst/>
              <a:ea typeface="Times New Roman" panose="02020603050405020304" pitchFamily="18" charset="0"/>
            </a:endParaRPr>
          </a:p>
          <a:p>
            <a:pPr marL="457200" lvl="1" indent="0">
              <a:buSzPts val="1000"/>
              <a:buNone/>
              <a:tabLst>
                <a:tab pos="914400" algn="l"/>
              </a:tabLst>
            </a:pPr>
            <a:r>
              <a:rPr lang="en-IN" sz="29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Prompt the user to enter two matrices (both matrices should have the same dimensions).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IN" sz="2900" b="1" dirty="0">
                <a:effectLst/>
                <a:ea typeface="Times New Roman" panose="02020603050405020304" pitchFamily="18" charset="0"/>
              </a:rPr>
              <a:t>Logic:</a:t>
            </a:r>
            <a:endParaRPr lang="en-IN" sz="2900" dirty="0">
              <a:effectLst/>
              <a:ea typeface="Times New Roman" panose="02020603050405020304" pitchFamily="18" charset="0"/>
            </a:endParaRPr>
          </a:p>
          <a:p>
            <a:pPr marL="457200" lvl="1" indent="0">
              <a:buSzPts val="1000"/>
              <a:buNone/>
              <a:tabLst>
                <a:tab pos="914400" algn="l"/>
              </a:tabLst>
            </a:pPr>
            <a:r>
              <a:rPr lang="en-IN" sz="29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Implement a function that adds corresponding elements of the two matrices and stores the result in a new matrix.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IN" sz="2900" b="1" dirty="0">
                <a:effectLst/>
                <a:ea typeface="Times New Roman" panose="02020603050405020304" pitchFamily="18" charset="0"/>
              </a:rPr>
              <a:t>Output:</a:t>
            </a:r>
            <a:endParaRPr lang="en-IN" sz="2900" dirty="0">
              <a:effectLst/>
              <a:ea typeface="Times New Roman" panose="02020603050405020304" pitchFamily="18" charset="0"/>
            </a:endParaRPr>
          </a:p>
          <a:p>
            <a:pPr marL="457200" lvl="1" indent="0">
              <a:buSzPts val="1000"/>
              <a:buNone/>
              <a:tabLst>
                <a:tab pos="914400" algn="l"/>
              </a:tabLst>
            </a:pPr>
            <a:r>
              <a:rPr lang="en-IN" sz="29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Display the resulting matrix after addition.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642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35384-EAFF-804F-4AE1-B9780882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93C41-F635-CF7B-3B1F-8DB6FE62D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992"/>
            <a:ext cx="10515600" cy="3090505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600" b="1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Assignment 1: </a:t>
            </a:r>
            <a:r>
              <a:rPr lang="en-IN" sz="26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Develop a Python program that performs various data analysis tasks on a dataset represented as a list of tuples. Each tuple contains information about a student, including their name, age, and scores in three subjects.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600" b="1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Input Data:</a:t>
            </a:r>
            <a:endParaRPr lang="en-IN" sz="2600" kern="100" dirty="0">
              <a:effectLst/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6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Prompt the user to enter data for multiple students. Each student’s data should include their name (string), age (integer), and scores in three subjects (integers).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6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Store this data as a list of tuples, where each tuple represents a student in the format: (name, age, score1, score2, score3).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C4B6A3-A2C2-EE81-FBB2-AF47977118AE}"/>
              </a:ext>
            </a:extLst>
          </p:cNvPr>
          <p:cNvSpPr txBox="1"/>
          <p:nvPr/>
        </p:nvSpPr>
        <p:spPr>
          <a:xfrm>
            <a:off x="838200" y="4375355"/>
            <a:ext cx="5169310" cy="2269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5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Tasks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Calculate average score for each student based on three subject scores.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Add this average score to student’s tuple, resulting in an updated list of tuples.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756A14-D91A-3E5A-C0C4-AE0A854BEC67}"/>
              </a:ext>
            </a:extLst>
          </p:cNvPr>
          <p:cNvSpPr txBox="1"/>
          <p:nvPr/>
        </p:nvSpPr>
        <p:spPr>
          <a:xfrm>
            <a:off x="6096000" y="4385187"/>
            <a:ext cx="5169310" cy="2383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5000"/>
              </a:lnSpc>
              <a:tabLst>
                <a:tab pos="228600" algn="l"/>
              </a:tabLst>
            </a:pPr>
            <a:r>
              <a:rPr lang="en-IN" b="1" kern="100" dirty="0"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Tasks</a:t>
            </a:r>
            <a:endParaRPr lang="en-IN" sz="1800" b="1" kern="100" dirty="0">
              <a:effectLst/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Find student with highest and average score and display their name and average score.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Prompt user to enter a minimum average score.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Display names of students whose average score meets or exceeds specified minimum.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926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27CC-62B1-E869-2369-6748AF73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4BC6E-39C5-9213-5C0B-FB7A1541C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i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Unordered collection of unique elements</a:t>
            </a:r>
          </a:p>
          <a:p>
            <a:r>
              <a:rPr lang="en-IN" dirty="0"/>
              <a:t>Mutable</a:t>
            </a:r>
          </a:p>
          <a:p>
            <a:endParaRPr lang="en-IN" dirty="0"/>
          </a:p>
          <a:p>
            <a:r>
              <a:rPr lang="en-IN" dirty="0"/>
              <a:t>Can hold multiple datatypes</a:t>
            </a:r>
          </a:p>
          <a:p>
            <a:endParaRPr lang="en-IN" dirty="0"/>
          </a:p>
          <a:p>
            <a:r>
              <a:rPr lang="en-IN" dirty="0"/>
              <a:t>Duplicates are not allowed - </a:t>
            </a:r>
            <a:r>
              <a:rPr lang="en-US" dirty="0"/>
              <a:t>Set will automatically discard duplicate values</a:t>
            </a:r>
          </a:p>
          <a:p>
            <a:endParaRPr lang="en-US" dirty="0"/>
          </a:p>
          <a:p>
            <a:r>
              <a:rPr lang="en-US" dirty="0"/>
              <a:t>Used to remove duplicate elements from lists</a:t>
            </a:r>
          </a:p>
          <a:p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1977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676A-023A-3D79-2B12-DF5DFF70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Operations </a:t>
            </a:r>
            <a:r>
              <a:rPr lang="en-IN" sz="1400" dirty="0">
                <a:solidFill>
                  <a:schemeClr val="bg2"/>
                </a:solidFill>
              </a:rPr>
              <a:t>(setOperations.py)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4B989-0990-7B3B-A647-C01E94F6B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Syntax:</a:t>
            </a:r>
          </a:p>
          <a:p>
            <a:pPr lvl="1"/>
            <a:r>
              <a:rPr lang="en-US" sz="2900" b="1" dirty="0">
                <a:solidFill>
                  <a:srgbClr val="FF9900"/>
                </a:solidFill>
              </a:rPr>
              <a:t>my_set = {1, 2, 3, 4, 5}</a:t>
            </a:r>
            <a:r>
              <a:rPr lang="en-IN" sz="2900" b="1" dirty="0">
                <a:solidFill>
                  <a:srgbClr val="FF9900"/>
                </a:solidFill>
              </a:rPr>
              <a:t> </a:t>
            </a:r>
            <a:r>
              <a:rPr lang="en-IN" dirty="0"/>
              <a:t>or </a:t>
            </a:r>
            <a:r>
              <a:rPr lang="en-US" sz="3000" b="1" dirty="0">
                <a:solidFill>
                  <a:srgbClr val="FF9900"/>
                </a:solidFill>
              </a:rPr>
              <a:t>another_set = set([1, 2, 3, 4, 5])</a:t>
            </a:r>
          </a:p>
          <a:p>
            <a:r>
              <a:rPr lang="en-US" dirty="0"/>
              <a:t>Adding elements</a:t>
            </a:r>
          </a:p>
          <a:p>
            <a:pPr lvl="1"/>
            <a:r>
              <a:rPr lang="en-IN" sz="2900" b="1" dirty="0">
                <a:solidFill>
                  <a:srgbClr val="FF9900"/>
                </a:solidFill>
              </a:rPr>
              <a:t>add()</a:t>
            </a:r>
            <a:endParaRPr lang="en-US" sz="2900" b="1" dirty="0">
              <a:solidFill>
                <a:srgbClr val="FF9900"/>
              </a:solidFill>
            </a:endParaRPr>
          </a:p>
          <a:p>
            <a:r>
              <a:rPr lang="en-US" dirty="0"/>
              <a:t>Removing elements</a:t>
            </a:r>
          </a:p>
          <a:p>
            <a:pPr lvl="1"/>
            <a:r>
              <a:rPr lang="en-IN" sz="2900" b="1" dirty="0">
                <a:solidFill>
                  <a:srgbClr val="FF9900"/>
                </a:solidFill>
              </a:rPr>
              <a:t>remove()</a:t>
            </a:r>
          </a:p>
          <a:p>
            <a:pPr lvl="1"/>
            <a:r>
              <a:rPr lang="en-IN" sz="2900" b="1" dirty="0">
                <a:solidFill>
                  <a:srgbClr val="FF9900"/>
                </a:solidFill>
              </a:rPr>
              <a:t>discard()</a:t>
            </a:r>
            <a:endParaRPr lang="en-US" sz="2900" b="1" dirty="0">
              <a:solidFill>
                <a:srgbClr val="FF9900"/>
              </a:solidFill>
            </a:endParaRPr>
          </a:p>
          <a:p>
            <a:r>
              <a:rPr lang="en-IN" dirty="0"/>
              <a:t>Combine 2 sets</a:t>
            </a:r>
          </a:p>
          <a:p>
            <a:pPr lvl="1"/>
            <a:r>
              <a:rPr lang="en-US" sz="2800" b="1" dirty="0">
                <a:solidFill>
                  <a:srgbClr val="FF9900"/>
                </a:solidFill>
              </a:rPr>
              <a:t>union_set = set1.union(set2)</a:t>
            </a:r>
            <a:endParaRPr lang="en-IN" sz="2800" b="1" dirty="0">
              <a:solidFill>
                <a:srgbClr val="FF9900"/>
              </a:solidFill>
            </a:endParaRPr>
          </a:p>
          <a:p>
            <a:r>
              <a:rPr lang="en-IN" dirty="0"/>
              <a:t>Set intersection</a:t>
            </a:r>
          </a:p>
          <a:p>
            <a:pPr lvl="1"/>
            <a:r>
              <a:rPr lang="en-IN" sz="2800" b="1" dirty="0">
                <a:solidFill>
                  <a:srgbClr val="FF9900"/>
                </a:solidFill>
              </a:rPr>
              <a:t>intersection_set = set1.intersection(set2) </a:t>
            </a:r>
          </a:p>
          <a:p>
            <a:r>
              <a:rPr lang="en-IN" dirty="0"/>
              <a:t>Set difference</a:t>
            </a:r>
          </a:p>
          <a:p>
            <a:pPr lvl="1"/>
            <a:r>
              <a:rPr lang="en-US" sz="2800" b="1" dirty="0">
                <a:solidFill>
                  <a:srgbClr val="FF9900"/>
                </a:solidFill>
              </a:rPr>
              <a:t>difference_set = set1.difference(set2)</a:t>
            </a:r>
            <a:endParaRPr lang="en-IN" sz="2800" b="1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399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C24E7-9DE9-8209-ACFF-82C84889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84388-999C-61B7-EDB7-3D9F17F60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Assignment </a:t>
            </a:r>
            <a:r>
              <a:rPr lang="en-IN" sz="1800" b="1" dirty="0">
                <a:ea typeface="Times New Roman" panose="02020603050405020304" pitchFamily="18" charset="0"/>
              </a:rPr>
              <a:t>2</a:t>
            </a:r>
            <a:r>
              <a:rPr lang="en-IN" sz="1800" b="1" dirty="0">
                <a:effectLst/>
                <a:ea typeface="Times New Roman" panose="02020603050405020304" pitchFamily="18" charset="0"/>
              </a:rPr>
              <a:t>: </a:t>
            </a:r>
            <a:r>
              <a:rPr lang="en-IN" sz="1800" dirty="0">
                <a:effectLst/>
                <a:ea typeface="Times New Roman" panose="02020603050405020304" pitchFamily="18" charset="0"/>
              </a:rPr>
              <a:t>Write a program that finds and returns the common elements between two tuples.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Input: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Prompt the user to enter two tuples.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Logic: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Find the common elements between the two tuples using set operations.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Return a tuple containing the common elements.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Output: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Display the tuple of common elements.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3777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EC8F9-E8FE-BBE8-EF45-102F04B4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F2A79-17B8-807F-A498-90CC118CF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/>
              <a:t>Assignment 3: </a:t>
            </a:r>
            <a:r>
              <a:rPr lang="en-US" sz="1900" dirty="0"/>
              <a:t>Extract unique letter from a given text using sets.</a:t>
            </a:r>
          </a:p>
          <a:p>
            <a:pPr marL="0" indent="0">
              <a:buNone/>
            </a:pPr>
            <a:r>
              <a:rPr lang="en-US" sz="1900" b="1" dirty="0"/>
              <a:t>Input</a:t>
            </a:r>
            <a:r>
              <a:rPr lang="en-US" sz="1900" dirty="0"/>
              <a:t>:</a:t>
            </a:r>
          </a:p>
          <a:p>
            <a:pPr lvl="1"/>
            <a:r>
              <a:rPr lang="en-US" sz="1900" dirty="0"/>
              <a:t>Prompt the user to enter a paragraph of text.</a:t>
            </a:r>
          </a:p>
          <a:p>
            <a:pPr marL="0" indent="0">
              <a:buNone/>
            </a:pPr>
            <a:r>
              <a:rPr lang="en-US" sz="1900" b="1" dirty="0"/>
              <a:t>Logic</a:t>
            </a:r>
            <a:r>
              <a:rPr lang="en-US" sz="1900" dirty="0"/>
              <a:t>:</a:t>
            </a:r>
          </a:p>
          <a:p>
            <a:pPr lvl="1"/>
            <a:r>
              <a:rPr lang="en-US" sz="1900" dirty="0"/>
              <a:t>Split the text into words.</a:t>
            </a:r>
          </a:p>
          <a:p>
            <a:pPr lvl="1"/>
            <a:r>
              <a:rPr lang="en-US" sz="1900" dirty="0"/>
              <a:t>Convert the list of words into a set to remove duplicates.</a:t>
            </a:r>
          </a:p>
          <a:p>
            <a:pPr lvl="1"/>
            <a:r>
              <a:rPr lang="en-US" sz="1900" dirty="0"/>
              <a:t>Sort the set alphabetically.</a:t>
            </a:r>
          </a:p>
          <a:p>
            <a:pPr marL="0" indent="0">
              <a:buNone/>
            </a:pPr>
            <a:r>
              <a:rPr lang="en-US" sz="1900" b="1" dirty="0"/>
              <a:t>Output</a:t>
            </a:r>
            <a:r>
              <a:rPr lang="en-US" sz="1900" dirty="0"/>
              <a:t>:</a:t>
            </a:r>
          </a:p>
          <a:p>
            <a:pPr lvl="1"/>
            <a:r>
              <a:rPr lang="en-US" sz="1900" dirty="0"/>
              <a:t>Display the unique words in alphabetical order.</a:t>
            </a:r>
          </a:p>
          <a:p>
            <a:pPr lvl="1"/>
            <a:endParaRPr lang="en-US" sz="1900" dirty="0"/>
          </a:p>
          <a:p>
            <a:pPr marL="457200" lvl="1" indent="0" algn="ctr">
              <a:buNone/>
            </a:pP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Quick brown fox jumps over the lazy dog</a:t>
            </a:r>
            <a:endParaRPr lang="en-US" sz="1800" b="1" i="0" u="none" strike="noStrike" dirty="0">
              <a:effectLst/>
              <a:latin typeface="Arial" panose="020B0604020202020204" pitchFamily="34" charset="0"/>
              <a:hlinkClick r:id="rId2"/>
            </a:endParaRPr>
          </a:p>
          <a:p>
            <a:pPr lvl="1"/>
            <a:endParaRPr lang="en-US" sz="1900" dirty="0"/>
          </a:p>
          <a:p>
            <a:pPr lvl="1"/>
            <a:endParaRPr lang="en-US" sz="1900" dirty="0"/>
          </a:p>
          <a:p>
            <a:pPr lvl="1"/>
            <a:endParaRPr lang="en-US" sz="19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2424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5D5F-CBDB-2D1C-CF2B-25AA712E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61D0E-7559-4494-4769-2C102179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/>
              <a:t>Assignment 4: </a:t>
            </a:r>
            <a:r>
              <a:rPr lang="en-US" sz="1900" dirty="0"/>
              <a:t>Simulate Venn diagram-like operations using Python sets.</a:t>
            </a:r>
          </a:p>
          <a:p>
            <a:pPr marL="0" indent="0">
              <a:buNone/>
            </a:pPr>
            <a:r>
              <a:rPr lang="en-US" sz="1900" b="1" dirty="0"/>
              <a:t>Input</a:t>
            </a:r>
            <a:r>
              <a:rPr lang="en-US" sz="1900" dirty="0"/>
              <a:t>:</a:t>
            </a:r>
          </a:p>
          <a:p>
            <a:pPr lvl="1"/>
            <a:r>
              <a:rPr lang="en-US" sz="1900" dirty="0"/>
              <a:t>Create three sets representing different groups of items (e.g., fruits, vegetables, and grains).</a:t>
            </a:r>
          </a:p>
          <a:p>
            <a:pPr marL="0" indent="0">
              <a:buNone/>
            </a:pPr>
            <a:r>
              <a:rPr lang="en-US" sz="1900" b="1" dirty="0"/>
              <a:t>Logic</a:t>
            </a:r>
            <a:r>
              <a:rPr lang="en-US" sz="1900" dirty="0"/>
              <a:t>:</a:t>
            </a:r>
          </a:p>
          <a:p>
            <a:pPr lvl="1"/>
            <a:r>
              <a:rPr lang="en-US" sz="1900" dirty="0"/>
              <a:t>Calculate the following:</a:t>
            </a:r>
          </a:p>
          <a:p>
            <a:pPr lvl="2"/>
            <a:r>
              <a:rPr lang="en-US" sz="1900" dirty="0"/>
              <a:t>Items common to all three sets (Intersection).</a:t>
            </a:r>
          </a:p>
          <a:p>
            <a:pPr lvl="2"/>
            <a:r>
              <a:rPr lang="en-US" sz="1900" dirty="0"/>
              <a:t>Items not common to any of the three sets (Symmetric Difference).</a:t>
            </a:r>
          </a:p>
          <a:p>
            <a:pPr lvl="2"/>
            <a:r>
              <a:rPr lang="en-US" sz="1900" dirty="0"/>
              <a:t>Items unique to each set. (Difference)</a:t>
            </a:r>
          </a:p>
          <a:p>
            <a:pPr marL="0" indent="0">
              <a:buNone/>
            </a:pPr>
            <a:r>
              <a:rPr lang="en-US" sz="1900" b="1" dirty="0"/>
              <a:t>Output</a:t>
            </a:r>
            <a:r>
              <a:rPr lang="en-US" sz="1900" dirty="0"/>
              <a:t>:</a:t>
            </a:r>
          </a:p>
          <a:p>
            <a:pPr lvl="1"/>
            <a:r>
              <a:rPr lang="en-US" sz="1900" dirty="0"/>
              <a:t>Display the results of each operation.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5507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2211</Words>
  <Application>Microsoft Office PowerPoint</Application>
  <PresentationFormat>Widescreen</PresentationFormat>
  <Paragraphs>331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 Unicode MS</vt:lpstr>
      <vt:lpstr>Aptos</vt:lpstr>
      <vt:lpstr>Aptos Display</vt:lpstr>
      <vt:lpstr>Arial</vt:lpstr>
      <vt:lpstr>Courier New</vt:lpstr>
      <vt:lpstr>Symbol</vt:lpstr>
      <vt:lpstr>Times New Roman</vt:lpstr>
      <vt:lpstr>Wingdings</vt:lpstr>
      <vt:lpstr>Office Theme</vt:lpstr>
      <vt:lpstr>Advanced Programming Using Python</vt:lpstr>
      <vt:lpstr>Day 3 </vt:lpstr>
      <vt:lpstr>Agenda</vt:lpstr>
      <vt:lpstr>Hands on</vt:lpstr>
      <vt:lpstr>Sets</vt:lpstr>
      <vt:lpstr>Set Operations (setOperations.py)</vt:lpstr>
      <vt:lpstr>Hands on</vt:lpstr>
      <vt:lpstr>Hands on</vt:lpstr>
      <vt:lpstr>Hands on</vt:lpstr>
      <vt:lpstr>Tuples vs Lists vs Sets</vt:lpstr>
      <vt:lpstr>Dictionaries</vt:lpstr>
      <vt:lpstr>Dictionary Operations</vt:lpstr>
      <vt:lpstr>Hands on</vt:lpstr>
      <vt:lpstr>Dictionary Keys</vt:lpstr>
      <vt:lpstr>Hands on</vt:lpstr>
      <vt:lpstr>List Comprehensions</vt:lpstr>
      <vt:lpstr>Hands on</vt:lpstr>
      <vt:lpstr>Dictionary comprehensions</vt:lpstr>
      <vt:lpstr>Hands on</vt:lpstr>
      <vt:lpstr>Hands on</vt:lpstr>
      <vt:lpstr>Hands on</vt:lpstr>
      <vt:lpstr>Hands on</vt:lpstr>
      <vt:lpstr>Hands on</vt:lpstr>
      <vt:lpstr>Hands on</vt:lpstr>
      <vt:lpstr>PowerPoint Presentation</vt:lpstr>
      <vt:lpstr>Homework</vt:lpstr>
      <vt:lpstr>Homework</vt:lpstr>
      <vt:lpstr>Homework</vt:lpstr>
      <vt:lpstr>PowerPoint Presentation</vt:lpstr>
      <vt:lpstr>Hands 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Anjali Kulkarni</dc:creator>
  <cp:lastModifiedBy>Anjali Kulkarni</cp:lastModifiedBy>
  <cp:revision>13</cp:revision>
  <dcterms:created xsi:type="dcterms:W3CDTF">2024-08-23T16:31:58Z</dcterms:created>
  <dcterms:modified xsi:type="dcterms:W3CDTF">2024-09-04T10:40:19Z</dcterms:modified>
</cp:coreProperties>
</file>