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Play"/>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hkBGar25TkybnueqTcONjcIj2N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lay-regular.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Play-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4"/>
          <p:cNvSpPr/>
          <p:nvPr>
            <p:ph idx="2" type="pic"/>
          </p:nvPr>
        </p:nvSpPr>
        <p:spPr>
          <a:xfrm>
            <a:off x="5183188" y="987425"/>
            <a:ext cx="6172200" cy="4873625"/>
          </a:xfrm>
          <a:prstGeom prst="rect">
            <a:avLst/>
          </a:prstGeom>
          <a:noFill/>
          <a:ln>
            <a:noFill/>
          </a:ln>
        </p:spPr>
      </p:sp>
      <p:sp>
        <p:nvSpPr>
          <p:cNvPr id="68" name="Google Shape;68;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IN"/>
              <a:t>Advanced Programming Using Python</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IN"/>
              <a:t>Anjali Kulkarni</a:t>
            </a:r>
            <a:endParaRPr/>
          </a:p>
          <a:p>
            <a:pPr indent="0" lvl="0" marL="0" rtl="0" algn="ctr">
              <a:lnSpc>
                <a:spcPct val="90000"/>
              </a:lnSpc>
              <a:spcBef>
                <a:spcPts val="1000"/>
              </a:spcBef>
              <a:spcAft>
                <a:spcPts val="0"/>
              </a:spcAft>
              <a:buClr>
                <a:schemeClr val="dk1"/>
              </a:buClr>
              <a:buSzPts val="2400"/>
              <a:buNone/>
            </a:pPr>
            <a:r>
              <a:rPr lang="en-IN"/>
              <a:t>Sept 2024</a:t>
            </a:r>
            <a:endParaRPr/>
          </a:p>
        </p:txBody>
      </p:sp>
      <p:pic>
        <p:nvPicPr>
          <p:cNvPr id="90" name="Google Shape;90;p1"/>
          <p:cNvPicPr preferRelativeResize="0"/>
          <p:nvPr/>
        </p:nvPicPr>
        <p:blipFill rotWithShape="1">
          <a:blip r:embed="rId3">
            <a:alphaModFix/>
          </a:blip>
          <a:srcRect b="0" l="0" r="0" t="0"/>
          <a:stretch/>
        </p:blipFill>
        <p:spPr>
          <a:xfrm>
            <a:off x="8389582" y="2786440"/>
            <a:ext cx="1236199" cy="110927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Hands on</a:t>
            </a:r>
            <a:endParaRPr/>
          </a:p>
        </p:txBody>
      </p:sp>
      <p:sp>
        <p:nvSpPr>
          <p:cNvPr id="151" name="Google Shape;15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000"/>
              <a:buFont typeface="Arial"/>
              <a:buNone/>
            </a:pPr>
            <a:r>
              <a:rPr b="1" i="0" lang="en-IN" sz="2000" u="none" cap="none" strike="noStrike">
                <a:solidFill>
                  <a:schemeClr val="dk1"/>
                </a:solidFill>
              </a:rPr>
              <a:t>Assignment 7: </a:t>
            </a:r>
            <a:r>
              <a:rPr b="0" i="0" lang="en-IN" sz="2000" u="none" cap="none" strike="noStrike">
                <a:solidFill>
                  <a:schemeClr val="dk1"/>
                </a:solidFill>
              </a:rPr>
              <a:t>Merge two lists into a dictionary using dictionary comprehensions.</a:t>
            </a:r>
            <a:endParaRPr/>
          </a:p>
          <a:p>
            <a:pPr indent="0" lvl="0" marL="0" marR="0" rtl="0" algn="l">
              <a:lnSpc>
                <a:spcPct val="100000"/>
              </a:lnSpc>
              <a:spcBef>
                <a:spcPts val="0"/>
              </a:spcBef>
              <a:spcAft>
                <a:spcPts val="0"/>
              </a:spcAft>
              <a:buClr>
                <a:schemeClr val="dk1"/>
              </a:buClr>
              <a:buSzPts val="2000"/>
              <a:buFont typeface="Arial"/>
              <a:buNone/>
            </a:pPr>
            <a:r>
              <a:t/>
            </a:r>
            <a:endParaRPr b="1" sz="2000"/>
          </a:p>
          <a:p>
            <a:pPr indent="0" lvl="0" marL="0" marR="0" rtl="0" algn="l">
              <a:lnSpc>
                <a:spcPct val="100000"/>
              </a:lnSpc>
              <a:spcBef>
                <a:spcPts val="0"/>
              </a:spcBef>
              <a:spcAft>
                <a:spcPts val="0"/>
              </a:spcAft>
              <a:buClr>
                <a:schemeClr val="dk1"/>
              </a:buClr>
              <a:buSzPts val="2000"/>
              <a:buFont typeface="Arial"/>
              <a:buNone/>
            </a:pPr>
            <a:r>
              <a:rPr b="1" i="0" lang="en-IN" sz="2000" u="none" cap="none" strike="noStrike">
                <a:solidFill>
                  <a:schemeClr val="dk1"/>
                </a:solidFill>
              </a:rPr>
              <a:t>Input</a:t>
            </a:r>
            <a:endParaRPr b="0" i="0" sz="2000" u="none" cap="none" strike="noStrike">
              <a:solidFill>
                <a:schemeClr val="dk1"/>
              </a:solidFill>
            </a:endParaRPr>
          </a:p>
          <a:p>
            <a:pPr indent="-127000" lvl="0" marL="0" marR="0" rtl="0" algn="l">
              <a:lnSpc>
                <a:spcPct val="100000"/>
              </a:lnSpc>
              <a:spcBef>
                <a:spcPts val="0"/>
              </a:spcBef>
              <a:spcAft>
                <a:spcPts val="0"/>
              </a:spcAft>
              <a:buClr>
                <a:schemeClr val="dk1"/>
              </a:buClr>
              <a:buSzPts val="2000"/>
              <a:buFont typeface="Arial"/>
              <a:buAutoNum type="arabicPeriod"/>
            </a:pPr>
            <a:r>
              <a:rPr b="0" i="0" lang="en-IN" sz="2000" u="none" cap="none" strike="noStrike">
                <a:solidFill>
                  <a:schemeClr val="dk1"/>
                </a:solidFill>
              </a:rPr>
              <a:t>Given two lists: keys = ['name', 'age', 'city'] and values = ['Alice', 25, 'New York'], use a dictionary comprehension to combine them into a dictionary where the elements of keys are the ‘keys’ and the elements of ‘values’ are the corresponding values.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endParaRPr>
          </a:p>
          <a:p>
            <a:pPr indent="-127000" lvl="0" marL="0" marR="0" rtl="0" algn="l">
              <a:lnSpc>
                <a:spcPct val="100000"/>
              </a:lnSpc>
              <a:spcBef>
                <a:spcPts val="0"/>
              </a:spcBef>
              <a:spcAft>
                <a:spcPts val="0"/>
              </a:spcAft>
              <a:buClr>
                <a:schemeClr val="dk1"/>
              </a:buClr>
              <a:buSzPts val="2000"/>
              <a:buFont typeface="Arial"/>
              <a:buAutoNum type="arabicPeriod"/>
            </a:pPr>
            <a:r>
              <a:rPr b="0" i="0" lang="en-IN" sz="2000" u="none" cap="none" strike="noStrike">
                <a:solidFill>
                  <a:schemeClr val="dk1"/>
                </a:solidFill>
              </a:rPr>
              <a:t>Print the resulting dictionary.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Hands on</a:t>
            </a:r>
            <a:endParaRPr/>
          </a:p>
        </p:txBody>
      </p:sp>
      <p:sp>
        <p:nvSpPr>
          <p:cNvPr id="157" name="Google Shape;15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N"/>
              <a:t>Assignment 8: </a:t>
            </a:r>
            <a:r>
              <a:rPr lang="en-IN"/>
              <a:t>Apply list comprehensions to find prime numbers.</a:t>
            </a:r>
            <a:endParaRPr/>
          </a:p>
          <a:p>
            <a:pPr indent="-50800" lvl="0" marL="228600" rtl="0" algn="l">
              <a:lnSpc>
                <a:spcPct val="90000"/>
              </a:lnSpc>
              <a:spcBef>
                <a:spcPts val="1000"/>
              </a:spcBef>
              <a:spcAft>
                <a:spcPts val="0"/>
              </a:spcAft>
              <a:buClr>
                <a:schemeClr val="dk1"/>
              </a:buClr>
              <a:buSzPts val="2800"/>
              <a:buFont typeface="Play"/>
              <a:buNone/>
            </a:pPr>
            <a:r>
              <a:t/>
            </a:r>
            <a:endParaRPr/>
          </a:p>
          <a:p>
            <a:pPr indent="-228600" lvl="0" marL="228600" rtl="0" algn="l">
              <a:lnSpc>
                <a:spcPct val="90000"/>
              </a:lnSpc>
              <a:spcBef>
                <a:spcPts val="1000"/>
              </a:spcBef>
              <a:spcAft>
                <a:spcPts val="0"/>
              </a:spcAft>
              <a:buClr>
                <a:schemeClr val="dk1"/>
              </a:buClr>
              <a:buSzPts val="2800"/>
              <a:buFont typeface="Play"/>
              <a:buAutoNum type="arabicPeriod"/>
            </a:pPr>
            <a:r>
              <a:rPr lang="en-IN"/>
              <a:t>Generate a list of prime numbers between 1 and 50 using a list comprehension.</a:t>
            </a:r>
            <a:endParaRPr/>
          </a:p>
          <a:p>
            <a:pPr indent="-50800" lvl="0" marL="228600" rtl="0" algn="l">
              <a:lnSpc>
                <a:spcPct val="90000"/>
              </a:lnSpc>
              <a:spcBef>
                <a:spcPts val="1000"/>
              </a:spcBef>
              <a:spcAft>
                <a:spcPts val="0"/>
              </a:spcAft>
              <a:buClr>
                <a:schemeClr val="dk1"/>
              </a:buClr>
              <a:buSzPts val="2800"/>
              <a:buFont typeface="Play"/>
              <a:buNone/>
            </a:pPr>
            <a:r>
              <a:t/>
            </a:r>
            <a:endParaRPr/>
          </a:p>
          <a:p>
            <a:pPr indent="-228600" lvl="0" marL="228600" rtl="0" algn="l">
              <a:lnSpc>
                <a:spcPct val="90000"/>
              </a:lnSpc>
              <a:spcBef>
                <a:spcPts val="1000"/>
              </a:spcBef>
              <a:spcAft>
                <a:spcPts val="0"/>
              </a:spcAft>
              <a:buClr>
                <a:schemeClr val="dk1"/>
              </a:buClr>
              <a:buSzPts val="2800"/>
              <a:buFont typeface="Play"/>
              <a:buAutoNum type="arabicPeriod"/>
            </a:pPr>
            <a:r>
              <a:rPr lang="en-IN"/>
              <a:t>Print the resulting list.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String operations </a:t>
            </a:r>
            <a:r>
              <a:rPr lang="en-IN" sz="1400">
                <a:solidFill>
                  <a:schemeClr val="lt2"/>
                </a:solidFill>
              </a:rPr>
              <a:t>(stringOperations.py)</a:t>
            </a:r>
            <a:endParaRPr/>
          </a:p>
        </p:txBody>
      </p:sp>
      <p:sp>
        <p:nvSpPr>
          <p:cNvPr id="163" name="Google Shape;163;p12"/>
          <p:cNvSpPr txBox="1"/>
          <p:nvPr>
            <p:ph idx="1" type="body"/>
          </p:nvPr>
        </p:nvSpPr>
        <p:spPr>
          <a:xfrm>
            <a:off x="838200" y="1825625"/>
            <a:ext cx="500216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String Creation</a:t>
            </a:r>
            <a:endParaRPr/>
          </a:p>
          <a:p>
            <a:pPr indent="-228600" lvl="1" marL="685800" rtl="0" algn="l">
              <a:lnSpc>
                <a:spcPct val="90000"/>
              </a:lnSpc>
              <a:spcBef>
                <a:spcPts val="500"/>
              </a:spcBef>
              <a:spcAft>
                <a:spcPts val="0"/>
              </a:spcAft>
              <a:buClr>
                <a:srgbClr val="FF9900"/>
              </a:buClr>
              <a:buSzPts val="2200"/>
              <a:buChar char="•"/>
            </a:pPr>
            <a:r>
              <a:rPr b="1" lang="en-IN" sz="2200">
                <a:solidFill>
                  <a:srgbClr val="FF9900"/>
                </a:solidFill>
              </a:rPr>
              <a:t>‘quote’</a:t>
            </a:r>
            <a:endParaRPr/>
          </a:p>
          <a:p>
            <a:pPr indent="-228600" lvl="1" marL="685800" rtl="0" algn="l">
              <a:lnSpc>
                <a:spcPct val="90000"/>
              </a:lnSpc>
              <a:spcBef>
                <a:spcPts val="500"/>
              </a:spcBef>
              <a:spcAft>
                <a:spcPts val="0"/>
              </a:spcAft>
              <a:buClr>
                <a:srgbClr val="FF9900"/>
              </a:buClr>
              <a:buSzPts val="2200"/>
              <a:buChar char="•"/>
            </a:pPr>
            <a:r>
              <a:rPr b="1" lang="en-IN" sz="2200">
                <a:solidFill>
                  <a:srgbClr val="FF9900"/>
                </a:solidFill>
              </a:rPr>
              <a:t>“double quote” </a:t>
            </a:r>
            <a:endParaRPr/>
          </a:p>
          <a:p>
            <a:pPr indent="-228600" lvl="1" marL="685800" rtl="0" algn="l">
              <a:lnSpc>
                <a:spcPct val="90000"/>
              </a:lnSpc>
              <a:spcBef>
                <a:spcPts val="500"/>
              </a:spcBef>
              <a:spcAft>
                <a:spcPts val="0"/>
              </a:spcAft>
              <a:buClr>
                <a:srgbClr val="FF9900"/>
              </a:buClr>
              <a:buSzPts val="2200"/>
              <a:buChar char="•"/>
            </a:pPr>
            <a:r>
              <a:rPr b="1" lang="en-IN" sz="2200">
                <a:solidFill>
                  <a:srgbClr val="FF9900"/>
                </a:solidFill>
              </a:rPr>
              <a:t>“ “ “ triple quotes” ” ”</a:t>
            </a:r>
            <a:endParaRPr/>
          </a:p>
          <a:p>
            <a:pPr indent="-228600" lvl="0" marL="228600" rtl="0" algn="l">
              <a:lnSpc>
                <a:spcPct val="90000"/>
              </a:lnSpc>
              <a:spcBef>
                <a:spcPts val="1000"/>
              </a:spcBef>
              <a:spcAft>
                <a:spcPts val="0"/>
              </a:spcAft>
              <a:buClr>
                <a:schemeClr val="dk1"/>
              </a:buClr>
              <a:buSzPts val="2800"/>
              <a:buChar char="•"/>
            </a:pPr>
            <a:r>
              <a:rPr lang="en-IN"/>
              <a:t>String Indexing</a:t>
            </a:r>
            <a:endParaRPr/>
          </a:p>
          <a:p>
            <a:pPr indent="-228600" lvl="1" marL="685800" rtl="0" algn="l">
              <a:lnSpc>
                <a:spcPct val="90000"/>
              </a:lnSpc>
              <a:spcBef>
                <a:spcPts val="500"/>
              </a:spcBef>
              <a:spcAft>
                <a:spcPts val="0"/>
              </a:spcAft>
              <a:buClr>
                <a:srgbClr val="FF9900"/>
              </a:buClr>
              <a:buSzPts val="2200"/>
              <a:buChar char="•"/>
            </a:pPr>
            <a:r>
              <a:rPr b="1" lang="en-IN" sz="2200">
                <a:solidFill>
                  <a:srgbClr val="FF9900"/>
                </a:solidFill>
              </a:rPr>
              <a:t>str[index]</a:t>
            </a:r>
            <a:endParaRPr/>
          </a:p>
          <a:p>
            <a:pPr indent="-228600" lvl="0" marL="228600" rtl="0" algn="l">
              <a:lnSpc>
                <a:spcPct val="90000"/>
              </a:lnSpc>
              <a:spcBef>
                <a:spcPts val="1000"/>
              </a:spcBef>
              <a:spcAft>
                <a:spcPts val="0"/>
              </a:spcAft>
              <a:buClr>
                <a:schemeClr val="dk1"/>
              </a:buClr>
              <a:buSzPts val="2800"/>
              <a:buChar char="•"/>
            </a:pPr>
            <a:r>
              <a:rPr lang="en-IN"/>
              <a:t>String Slicing</a:t>
            </a:r>
            <a:endParaRPr/>
          </a:p>
          <a:p>
            <a:pPr indent="-228600" lvl="1" marL="685800" rtl="0" algn="l">
              <a:lnSpc>
                <a:spcPct val="90000"/>
              </a:lnSpc>
              <a:spcBef>
                <a:spcPts val="500"/>
              </a:spcBef>
              <a:spcAft>
                <a:spcPts val="0"/>
              </a:spcAft>
              <a:buClr>
                <a:srgbClr val="FF9900"/>
              </a:buClr>
              <a:buSzPts val="2200"/>
              <a:buChar char="•"/>
            </a:pPr>
            <a:r>
              <a:rPr b="1" lang="en-IN" sz="2200">
                <a:solidFill>
                  <a:srgbClr val="FF9900"/>
                </a:solidFill>
              </a:rPr>
              <a:t>str[start index : last index]</a:t>
            </a:r>
            <a:endParaRPr/>
          </a:p>
          <a:p>
            <a:pPr indent="-228600" lvl="0" marL="228600" rtl="0" algn="l">
              <a:lnSpc>
                <a:spcPct val="90000"/>
              </a:lnSpc>
              <a:spcBef>
                <a:spcPts val="1000"/>
              </a:spcBef>
              <a:spcAft>
                <a:spcPts val="0"/>
              </a:spcAft>
              <a:buClr>
                <a:schemeClr val="dk1"/>
              </a:buClr>
              <a:buSzPts val="2800"/>
              <a:buChar char="•"/>
            </a:pPr>
            <a:r>
              <a:rPr lang="en-IN"/>
              <a:t>String Concatenation</a:t>
            </a:r>
            <a:endParaRPr/>
          </a:p>
          <a:p>
            <a:pPr indent="-228600" lvl="1" marL="685800" rtl="0" algn="l">
              <a:lnSpc>
                <a:spcPct val="90000"/>
              </a:lnSpc>
              <a:spcBef>
                <a:spcPts val="500"/>
              </a:spcBef>
              <a:spcAft>
                <a:spcPts val="0"/>
              </a:spcAft>
              <a:buClr>
                <a:srgbClr val="FF9900"/>
              </a:buClr>
              <a:buSzPts val="2200"/>
              <a:buChar char="•"/>
            </a:pPr>
            <a:r>
              <a:rPr b="1" lang="en-IN" sz="2200">
                <a:solidFill>
                  <a:srgbClr val="FF9900"/>
                </a:solidFill>
              </a:rPr>
              <a:t>‘+’ operator</a:t>
            </a:r>
            <a:endParaRPr/>
          </a:p>
          <a:p>
            <a:pPr indent="-76200" lvl="1" marL="685800" rtl="0" algn="l">
              <a:lnSpc>
                <a:spcPct val="90000"/>
              </a:lnSpc>
              <a:spcBef>
                <a:spcPts val="500"/>
              </a:spcBef>
              <a:spcAft>
                <a:spcPts val="0"/>
              </a:spcAft>
              <a:buClr>
                <a:schemeClr val="dk1"/>
              </a:buClr>
              <a:buSzPts val="2400"/>
              <a:buNone/>
            </a:pPr>
            <a:r>
              <a:t/>
            </a:r>
            <a:endParaRPr/>
          </a:p>
        </p:txBody>
      </p:sp>
      <p:sp>
        <p:nvSpPr>
          <p:cNvPr id="164" name="Google Shape;164;p12"/>
          <p:cNvSpPr txBox="1"/>
          <p:nvPr/>
        </p:nvSpPr>
        <p:spPr>
          <a:xfrm>
            <a:off x="6096000" y="1825625"/>
            <a:ext cx="5555226" cy="4351338"/>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Arial"/>
                <a:ea typeface="Arial"/>
                <a:cs typeface="Arial"/>
                <a:sym typeface="Arial"/>
              </a:rPr>
              <a:t>String Repetition</a:t>
            </a:r>
            <a:endParaRPr/>
          </a:p>
          <a:p>
            <a:pPr indent="-228600" lvl="1" marL="685800" marR="0" rtl="0" algn="l">
              <a:lnSpc>
                <a:spcPct val="90000"/>
              </a:lnSpc>
              <a:spcBef>
                <a:spcPts val="500"/>
              </a:spcBef>
              <a:spcAft>
                <a:spcPts val="0"/>
              </a:spcAft>
              <a:buClr>
                <a:srgbClr val="FF9900"/>
              </a:buClr>
              <a:buSzPts val="2200"/>
              <a:buFont typeface="Arial"/>
              <a:buChar char="•"/>
            </a:pPr>
            <a:r>
              <a:rPr b="1" i="0" lang="en-IN" sz="2200" u="none" cap="none" strike="noStrike">
                <a:solidFill>
                  <a:srgbClr val="FF9900"/>
                </a:solidFill>
                <a:latin typeface="Arial"/>
                <a:ea typeface="Arial"/>
                <a:cs typeface="Arial"/>
                <a:sym typeface="Arial"/>
              </a:rPr>
              <a:t>str*3</a:t>
            </a:r>
            <a:endParaRPr/>
          </a:p>
          <a:p>
            <a:pPr indent="-228600" lvl="0" marL="228600" marR="0" rtl="0" algn="l">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Arial"/>
                <a:ea typeface="Arial"/>
                <a:cs typeface="Arial"/>
                <a:sym typeface="Arial"/>
              </a:rPr>
              <a:t>String Length</a:t>
            </a:r>
            <a:endParaRPr/>
          </a:p>
          <a:p>
            <a:pPr indent="-228600" lvl="1" marL="685800" marR="0" rtl="0" algn="l">
              <a:lnSpc>
                <a:spcPct val="90000"/>
              </a:lnSpc>
              <a:spcBef>
                <a:spcPts val="500"/>
              </a:spcBef>
              <a:spcAft>
                <a:spcPts val="0"/>
              </a:spcAft>
              <a:buClr>
                <a:srgbClr val="FF9900"/>
              </a:buClr>
              <a:buSzPts val="2200"/>
              <a:buFont typeface="Arial"/>
              <a:buChar char="•"/>
            </a:pPr>
            <a:r>
              <a:rPr b="1" i="0" lang="en-IN" sz="2200" u="none" cap="none" strike="noStrike">
                <a:solidFill>
                  <a:srgbClr val="FF9900"/>
                </a:solidFill>
                <a:latin typeface="Arial"/>
                <a:ea typeface="Arial"/>
                <a:cs typeface="Arial"/>
                <a:sym typeface="Arial"/>
              </a:rPr>
              <a:t>len(str)</a:t>
            </a:r>
            <a:endParaRPr/>
          </a:p>
          <a:p>
            <a:pPr indent="-228600" lvl="0" marL="228600" marR="0" rtl="0" algn="l">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Arial"/>
                <a:ea typeface="Arial"/>
                <a:cs typeface="Arial"/>
                <a:sym typeface="Arial"/>
              </a:rPr>
              <a:t>String Membership</a:t>
            </a:r>
            <a:endParaRPr/>
          </a:p>
          <a:p>
            <a:pPr indent="-228600" lvl="1" marL="685800" marR="0" rtl="0" algn="l">
              <a:lnSpc>
                <a:spcPct val="90000"/>
              </a:lnSpc>
              <a:spcBef>
                <a:spcPts val="500"/>
              </a:spcBef>
              <a:spcAft>
                <a:spcPts val="0"/>
              </a:spcAft>
              <a:buClr>
                <a:srgbClr val="FF9900"/>
              </a:buClr>
              <a:buSzPts val="2200"/>
              <a:buFont typeface="Arial"/>
              <a:buChar char="•"/>
            </a:pPr>
            <a:r>
              <a:rPr b="1" i="0" lang="en-IN" sz="2200" u="none" cap="none" strike="noStrike">
                <a:solidFill>
                  <a:srgbClr val="FF9900"/>
                </a:solidFill>
                <a:latin typeface="Arial"/>
                <a:ea typeface="Arial"/>
                <a:cs typeface="Arial"/>
                <a:sym typeface="Arial"/>
              </a:rPr>
              <a:t>‘in’, ‘not in’</a:t>
            </a:r>
            <a:endParaRPr/>
          </a:p>
          <a:p>
            <a:pPr indent="-228600" lvl="0" marL="228600" marR="0" rtl="0" algn="l">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Arial"/>
                <a:ea typeface="Arial"/>
                <a:cs typeface="Arial"/>
                <a:sym typeface="Arial"/>
              </a:rPr>
              <a:t>String Methods</a:t>
            </a:r>
            <a:endParaRPr/>
          </a:p>
          <a:p>
            <a:pPr indent="-228600" lvl="1" marL="685800" marR="0" rtl="0" algn="l">
              <a:lnSpc>
                <a:spcPct val="90000"/>
              </a:lnSpc>
              <a:spcBef>
                <a:spcPts val="500"/>
              </a:spcBef>
              <a:spcAft>
                <a:spcPts val="0"/>
              </a:spcAft>
              <a:buClr>
                <a:srgbClr val="FF9900"/>
              </a:buClr>
              <a:buSzPts val="2200"/>
              <a:buFont typeface="Arial"/>
              <a:buChar char="•"/>
            </a:pPr>
            <a:r>
              <a:rPr b="1" i="0" lang="en-IN" sz="2200" u="none" cap="none" strike="noStrike">
                <a:solidFill>
                  <a:srgbClr val="FF9900"/>
                </a:solidFill>
                <a:latin typeface="Arial"/>
                <a:ea typeface="Arial"/>
                <a:cs typeface="Arial"/>
                <a:sym typeface="Arial"/>
              </a:rPr>
              <a:t>upper()</a:t>
            </a:r>
            <a:endParaRPr/>
          </a:p>
          <a:p>
            <a:pPr indent="-228600" lvl="1" marL="685800" marR="0" rtl="0" algn="l">
              <a:lnSpc>
                <a:spcPct val="90000"/>
              </a:lnSpc>
              <a:spcBef>
                <a:spcPts val="500"/>
              </a:spcBef>
              <a:spcAft>
                <a:spcPts val="0"/>
              </a:spcAft>
              <a:buClr>
                <a:srgbClr val="FF9900"/>
              </a:buClr>
              <a:buSzPts val="2200"/>
              <a:buFont typeface="Arial"/>
              <a:buChar char="•"/>
            </a:pPr>
            <a:r>
              <a:rPr b="1" i="0" lang="en-IN" sz="2200" u="none" cap="none" strike="noStrike">
                <a:solidFill>
                  <a:srgbClr val="FF9900"/>
                </a:solidFill>
                <a:latin typeface="Arial"/>
                <a:ea typeface="Arial"/>
                <a:cs typeface="Arial"/>
                <a:sym typeface="Arial"/>
              </a:rPr>
              <a:t>lower()</a:t>
            </a:r>
            <a:endParaRPr/>
          </a:p>
          <a:p>
            <a:pPr indent="-228600" lvl="1" marL="685800" marR="0" rtl="0" algn="l">
              <a:lnSpc>
                <a:spcPct val="90000"/>
              </a:lnSpc>
              <a:spcBef>
                <a:spcPts val="500"/>
              </a:spcBef>
              <a:spcAft>
                <a:spcPts val="0"/>
              </a:spcAft>
              <a:buClr>
                <a:srgbClr val="FF9900"/>
              </a:buClr>
              <a:buSzPts val="2200"/>
              <a:buFont typeface="Arial"/>
              <a:buChar char="•"/>
            </a:pPr>
            <a:r>
              <a:rPr b="1" i="0" lang="en-IN" sz="2200" u="none" cap="none" strike="noStrike">
                <a:solidFill>
                  <a:srgbClr val="FF9900"/>
                </a:solidFill>
                <a:latin typeface="Arial"/>
                <a:ea typeface="Arial"/>
                <a:cs typeface="Arial"/>
                <a:sym typeface="Arial"/>
              </a:rPr>
              <a:t>capitalize()</a:t>
            </a:r>
            <a:endParaRPr/>
          </a:p>
          <a:p>
            <a:pPr indent="-228600" lvl="1" marL="685800" marR="0" rtl="0" algn="l">
              <a:lnSpc>
                <a:spcPct val="90000"/>
              </a:lnSpc>
              <a:spcBef>
                <a:spcPts val="500"/>
              </a:spcBef>
              <a:spcAft>
                <a:spcPts val="0"/>
              </a:spcAft>
              <a:buClr>
                <a:srgbClr val="FF9900"/>
              </a:buClr>
              <a:buSzPts val="2200"/>
              <a:buFont typeface="Arial"/>
              <a:buChar char="•"/>
            </a:pPr>
            <a:r>
              <a:rPr b="1" i="0" lang="en-IN" sz="2200" u="none" cap="none" strike="noStrike">
                <a:solidFill>
                  <a:srgbClr val="FF9900"/>
                </a:solidFill>
                <a:latin typeface="Arial"/>
                <a:ea typeface="Arial"/>
                <a:cs typeface="Arial"/>
                <a:sym typeface="Arial"/>
              </a:rPr>
              <a:t>title()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String operations</a:t>
            </a:r>
            <a:endParaRPr/>
          </a:p>
        </p:txBody>
      </p:sp>
      <p:sp>
        <p:nvSpPr>
          <p:cNvPr id="170" name="Google Shape;170;p13"/>
          <p:cNvSpPr txBox="1"/>
          <p:nvPr>
            <p:ph idx="1" type="body"/>
          </p:nvPr>
        </p:nvSpPr>
        <p:spPr>
          <a:xfrm>
            <a:off x="6096000" y="1973108"/>
            <a:ext cx="601734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Checking String Properties</a:t>
            </a:r>
            <a:endParaRPr/>
          </a:p>
          <a:p>
            <a:pPr indent="-228600" lvl="1" marL="685800" rtl="0" algn="l">
              <a:lnSpc>
                <a:spcPct val="90000"/>
              </a:lnSpc>
              <a:spcBef>
                <a:spcPts val="500"/>
              </a:spcBef>
              <a:spcAft>
                <a:spcPts val="0"/>
              </a:spcAft>
              <a:buClr>
                <a:srgbClr val="FF9900"/>
              </a:buClr>
              <a:buSzPts val="2200"/>
              <a:buChar char="•"/>
            </a:pPr>
            <a:r>
              <a:rPr b="1" lang="en-IN" sz="2200">
                <a:solidFill>
                  <a:srgbClr val="FF9900"/>
                </a:solidFill>
              </a:rPr>
              <a:t>Startswith(), endswith(), isalpha(), isdigit(), isalnum()</a:t>
            </a:r>
            <a:endParaRPr/>
          </a:p>
          <a:p>
            <a:pPr indent="-88900" lvl="1" marL="685800" rtl="0" algn="l">
              <a:lnSpc>
                <a:spcPct val="90000"/>
              </a:lnSpc>
              <a:spcBef>
                <a:spcPts val="500"/>
              </a:spcBef>
              <a:spcAft>
                <a:spcPts val="0"/>
              </a:spcAft>
              <a:buClr>
                <a:schemeClr val="dk1"/>
              </a:buClr>
              <a:buSzPts val="2200"/>
              <a:buNone/>
            </a:pPr>
            <a:r>
              <a:t/>
            </a:r>
            <a:endParaRPr b="1" sz="2200">
              <a:solidFill>
                <a:srgbClr val="FF9900"/>
              </a:solidFill>
            </a:endParaRPr>
          </a:p>
          <a:p>
            <a:pPr indent="-228600" lvl="0" marL="228600" rtl="0" algn="l">
              <a:lnSpc>
                <a:spcPct val="90000"/>
              </a:lnSpc>
              <a:spcBef>
                <a:spcPts val="1000"/>
              </a:spcBef>
              <a:spcAft>
                <a:spcPts val="0"/>
              </a:spcAft>
              <a:buClr>
                <a:schemeClr val="dk1"/>
              </a:buClr>
              <a:buSzPts val="2800"/>
              <a:buChar char="•"/>
            </a:pPr>
            <a:r>
              <a:rPr lang="en-IN"/>
              <a:t>String Formatting</a:t>
            </a:r>
            <a:endParaRPr/>
          </a:p>
          <a:p>
            <a:pPr indent="-228600" lvl="1" marL="685800" rtl="0" algn="l">
              <a:lnSpc>
                <a:spcPct val="90000"/>
              </a:lnSpc>
              <a:spcBef>
                <a:spcPts val="500"/>
              </a:spcBef>
              <a:spcAft>
                <a:spcPts val="0"/>
              </a:spcAft>
              <a:buClr>
                <a:srgbClr val="FF9900"/>
              </a:buClr>
              <a:buSzPts val="2200"/>
              <a:buChar char="•"/>
            </a:pPr>
            <a:r>
              <a:rPr b="1" lang="en-IN" sz="2200">
                <a:solidFill>
                  <a:srgbClr val="FF9900"/>
                </a:solidFill>
              </a:rPr>
              <a:t>f-Strings, format(), % operator</a:t>
            </a:r>
            <a:endParaRPr/>
          </a:p>
          <a:p>
            <a:pPr indent="-88900" lvl="1" marL="685800" rtl="0" algn="l">
              <a:lnSpc>
                <a:spcPct val="90000"/>
              </a:lnSpc>
              <a:spcBef>
                <a:spcPts val="500"/>
              </a:spcBef>
              <a:spcAft>
                <a:spcPts val="0"/>
              </a:spcAft>
              <a:buClr>
                <a:schemeClr val="dk1"/>
              </a:buClr>
              <a:buSzPts val="2200"/>
              <a:buNone/>
            </a:pPr>
            <a:r>
              <a:t/>
            </a:r>
            <a:endParaRPr b="1" sz="2200">
              <a:solidFill>
                <a:srgbClr val="FF9900"/>
              </a:solidFill>
            </a:endParaRPr>
          </a:p>
          <a:p>
            <a:pPr indent="-228600" lvl="0" marL="228600" rtl="0" algn="l">
              <a:lnSpc>
                <a:spcPct val="90000"/>
              </a:lnSpc>
              <a:spcBef>
                <a:spcPts val="1000"/>
              </a:spcBef>
              <a:spcAft>
                <a:spcPts val="0"/>
              </a:spcAft>
              <a:buClr>
                <a:schemeClr val="dk1"/>
              </a:buClr>
              <a:buSzPts val="2800"/>
              <a:buChar char="•"/>
            </a:pPr>
            <a:r>
              <a:rPr lang="en-IN"/>
              <a:t>Escaping Characters</a:t>
            </a:r>
            <a:endParaRPr/>
          </a:p>
          <a:p>
            <a:pPr indent="-228600" lvl="1" marL="685800" rtl="0" algn="l">
              <a:lnSpc>
                <a:spcPct val="90000"/>
              </a:lnSpc>
              <a:spcBef>
                <a:spcPts val="500"/>
              </a:spcBef>
              <a:spcAft>
                <a:spcPts val="0"/>
              </a:spcAft>
              <a:buClr>
                <a:srgbClr val="FF9900"/>
              </a:buClr>
              <a:buSzPts val="2200"/>
              <a:buChar char="•"/>
            </a:pPr>
            <a:r>
              <a:rPr b="1" lang="en-IN" sz="2200">
                <a:solidFill>
                  <a:srgbClr val="FF9900"/>
                </a:solidFill>
              </a:rPr>
              <a: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71" name="Google Shape;171;p13"/>
          <p:cNvSpPr txBox="1"/>
          <p:nvPr/>
        </p:nvSpPr>
        <p:spPr>
          <a:xfrm>
            <a:off x="1022555" y="1973108"/>
            <a:ext cx="4129548"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b="0" i="0" lang="en-IN" sz="2800" u="none" cap="none" strike="noStrike">
                <a:solidFill>
                  <a:schemeClr val="dk1"/>
                </a:solidFill>
                <a:latin typeface="Arial"/>
                <a:ea typeface="Arial"/>
                <a:cs typeface="Arial"/>
                <a:sym typeface="Arial"/>
              </a:rPr>
              <a:t>Stripping Whitespace</a:t>
            </a:r>
            <a:endParaRPr/>
          </a:p>
          <a:p>
            <a:pPr indent="-228600" lvl="1" marL="685800" marR="0" rtl="0" algn="l">
              <a:lnSpc>
                <a:spcPct val="90000"/>
              </a:lnSpc>
              <a:spcBef>
                <a:spcPts val="500"/>
              </a:spcBef>
              <a:spcAft>
                <a:spcPts val="0"/>
              </a:spcAft>
              <a:buClr>
                <a:srgbClr val="FF9900"/>
              </a:buClr>
              <a:buSzPts val="2200"/>
              <a:buFont typeface="Arial"/>
              <a:buChar char="•"/>
            </a:pPr>
            <a:r>
              <a:rPr b="1" i="0" lang="en-IN" sz="2200" u="none" cap="none" strike="noStrike">
                <a:solidFill>
                  <a:srgbClr val="FF9900"/>
                </a:solidFill>
                <a:latin typeface="Arial"/>
                <a:ea typeface="Arial"/>
                <a:cs typeface="Arial"/>
                <a:sym typeface="Arial"/>
              </a:rPr>
              <a:t>strip(),lstrip(), rstrip()</a:t>
            </a:r>
            <a:endParaRPr/>
          </a:p>
          <a:p>
            <a:pPr indent="-88900" lvl="1" marL="685800" marR="0" rtl="0" algn="l">
              <a:lnSpc>
                <a:spcPct val="90000"/>
              </a:lnSpc>
              <a:spcBef>
                <a:spcPts val="500"/>
              </a:spcBef>
              <a:spcAft>
                <a:spcPts val="0"/>
              </a:spcAft>
              <a:buClr>
                <a:schemeClr val="dk1"/>
              </a:buClr>
              <a:buSzPts val="2200"/>
              <a:buFont typeface="Arial"/>
              <a:buNone/>
            </a:pPr>
            <a:r>
              <a:t/>
            </a:r>
            <a:endParaRPr b="1" i="0" sz="2200" u="none" cap="none" strike="noStrike">
              <a:solidFill>
                <a:srgbClr val="FF99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Arial"/>
                <a:ea typeface="Arial"/>
                <a:cs typeface="Arial"/>
                <a:sym typeface="Arial"/>
              </a:rPr>
              <a:t>Finding and Replacing</a:t>
            </a:r>
            <a:endParaRPr/>
          </a:p>
          <a:p>
            <a:pPr indent="-228600" lvl="1" marL="685800" marR="0" rtl="0" algn="l">
              <a:lnSpc>
                <a:spcPct val="90000"/>
              </a:lnSpc>
              <a:spcBef>
                <a:spcPts val="500"/>
              </a:spcBef>
              <a:spcAft>
                <a:spcPts val="0"/>
              </a:spcAft>
              <a:buClr>
                <a:srgbClr val="FF9900"/>
              </a:buClr>
              <a:buSzPts val="2200"/>
              <a:buFont typeface="Arial"/>
              <a:buChar char="•"/>
            </a:pPr>
            <a:r>
              <a:rPr b="1" i="0" lang="en-IN" sz="2200" u="none" cap="none" strike="noStrike">
                <a:solidFill>
                  <a:srgbClr val="FF9900"/>
                </a:solidFill>
                <a:latin typeface="Arial"/>
                <a:ea typeface="Arial"/>
                <a:cs typeface="Arial"/>
                <a:sym typeface="Arial"/>
              </a:rPr>
              <a:t>find(), replace()</a:t>
            </a:r>
            <a:endParaRPr/>
          </a:p>
          <a:p>
            <a:pPr indent="-88900" lvl="1" marL="685800" marR="0" rtl="0" algn="l">
              <a:lnSpc>
                <a:spcPct val="90000"/>
              </a:lnSpc>
              <a:spcBef>
                <a:spcPts val="500"/>
              </a:spcBef>
              <a:spcAft>
                <a:spcPts val="0"/>
              </a:spcAft>
              <a:buClr>
                <a:schemeClr val="dk1"/>
              </a:buClr>
              <a:buSzPts val="2200"/>
              <a:buFont typeface="Arial"/>
              <a:buNone/>
            </a:pPr>
            <a:r>
              <a:t/>
            </a:r>
            <a:endParaRPr b="1" i="0" sz="2200" u="none" cap="none" strike="noStrike">
              <a:solidFill>
                <a:srgbClr val="FF99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2800"/>
              <a:buFont typeface="Arial"/>
              <a:buChar char="•"/>
            </a:pPr>
            <a:r>
              <a:rPr b="0" i="0" lang="en-IN" sz="2800" u="none" cap="none" strike="noStrike">
                <a:solidFill>
                  <a:schemeClr val="dk1"/>
                </a:solidFill>
                <a:latin typeface="Arial"/>
                <a:ea typeface="Arial"/>
                <a:cs typeface="Arial"/>
                <a:sym typeface="Arial"/>
              </a:rPr>
              <a:t>Splitting and Joining</a:t>
            </a:r>
            <a:endParaRPr/>
          </a:p>
          <a:p>
            <a:pPr indent="-228600" lvl="1" marL="685800" marR="0" rtl="0" algn="l">
              <a:lnSpc>
                <a:spcPct val="90000"/>
              </a:lnSpc>
              <a:spcBef>
                <a:spcPts val="500"/>
              </a:spcBef>
              <a:spcAft>
                <a:spcPts val="0"/>
              </a:spcAft>
              <a:buClr>
                <a:srgbClr val="FF9900"/>
              </a:buClr>
              <a:buSzPts val="2200"/>
              <a:buFont typeface="Arial"/>
              <a:buChar char="•"/>
            </a:pPr>
            <a:r>
              <a:rPr b="1" i="0" lang="en-IN" sz="2200" u="none" cap="none" strike="noStrike">
                <a:solidFill>
                  <a:srgbClr val="FF9900"/>
                </a:solidFill>
                <a:latin typeface="Arial"/>
                <a:ea typeface="Arial"/>
                <a:cs typeface="Arial"/>
                <a:sym typeface="Arial"/>
              </a:rPr>
              <a:t>split(), join()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Hands On</a:t>
            </a:r>
            <a:endParaRPr/>
          </a:p>
        </p:txBody>
      </p:sp>
      <p:sp>
        <p:nvSpPr>
          <p:cNvPr id="177" name="Google Shape;17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N"/>
              <a:t>Assignment 1</a:t>
            </a:r>
            <a:r>
              <a:rPr lang="en-IN"/>
              <a:t>: </a:t>
            </a:r>
            <a:endParaRPr/>
          </a:p>
          <a:p>
            <a:pPr indent="0" lvl="0" marL="0" rtl="0" algn="l">
              <a:lnSpc>
                <a:spcPct val="90000"/>
              </a:lnSpc>
              <a:spcBef>
                <a:spcPts val="1000"/>
              </a:spcBef>
              <a:spcAft>
                <a:spcPts val="0"/>
              </a:spcAft>
              <a:buClr>
                <a:schemeClr val="dk1"/>
              </a:buClr>
              <a:buSzPts val="2800"/>
              <a:buNone/>
            </a:pPr>
            <a:r>
              <a:rPr lang="en-IN"/>
              <a:t>Use Strip Function to :</a:t>
            </a:r>
            <a:endParaRPr/>
          </a:p>
          <a:p>
            <a:pPr indent="-228600" lvl="0" marL="228600" rtl="0" algn="l">
              <a:lnSpc>
                <a:spcPct val="90000"/>
              </a:lnSpc>
              <a:spcBef>
                <a:spcPts val="1000"/>
              </a:spcBef>
              <a:spcAft>
                <a:spcPts val="0"/>
              </a:spcAft>
              <a:buClr>
                <a:schemeClr val="dk1"/>
              </a:buClr>
              <a:buSzPts val="2800"/>
              <a:buChar char="•"/>
            </a:pPr>
            <a:r>
              <a:rPr lang="en-IN"/>
              <a:t>Removing leading / trailing Whitespace - strip()</a:t>
            </a:r>
            <a:endParaRPr/>
          </a:p>
          <a:p>
            <a:pPr indent="-228600" lvl="0" marL="228600" rtl="0" algn="l">
              <a:lnSpc>
                <a:spcPct val="90000"/>
              </a:lnSpc>
              <a:spcBef>
                <a:spcPts val="1000"/>
              </a:spcBef>
              <a:spcAft>
                <a:spcPts val="0"/>
              </a:spcAft>
              <a:buClr>
                <a:schemeClr val="dk1"/>
              </a:buClr>
              <a:buSzPts val="2800"/>
              <a:buChar char="•"/>
            </a:pPr>
            <a:r>
              <a:rPr lang="en-IN"/>
              <a:t>Removing Specific Characters - strip(chars)</a:t>
            </a:r>
            <a:endParaRPr/>
          </a:p>
          <a:p>
            <a:pPr indent="-228600" lvl="0" marL="228600" rtl="0" algn="l">
              <a:lnSpc>
                <a:spcPct val="90000"/>
              </a:lnSpc>
              <a:spcBef>
                <a:spcPts val="1000"/>
              </a:spcBef>
              <a:spcAft>
                <a:spcPts val="0"/>
              </a:spcAft>
              <a:buClr>
                <a:schemeClr val="dk1"/>
              </a:buClr>
              <a:buSzPts val="2800"/>
              <a:buChar char="•"/>
            </a:pPr>
            <a:r>
              <a:rPr lang="en-IN"/>
              <a:t>Removing Leading Characters - lstrip(chars)</a:t>
            </a:r>
            <a:endParaRPr/>
          </a:p>
          <a:p>
            <a:pPr indent="-228600" lvl="0" marL="228600" rtl="0" algn="l">
              <a:lnSpc>
                <a:spcPct val="90000"/>
              </a:lnSpc>
              <a:spcBef>
                <a:spcPts val="1000"/>
              </a:spcBef>
              <a:spcAft>
                <a:spcPts val="0"/>
              </a:spcAft>
              <a:buClr>
                <a:schemeClr val="dk1"/>
              </a:buClr>
              <a:buSzPts val="2800"/>
              <a:buChar char="•"/>
            </a:pPr>
            <a:r>
              <a:rPr lang="en-IN"/>
              <a:t>Removing Trailing Characters - rstrip(chars)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Hands on</a:t>
            </a:r>
            <a:endParaRPr/>
          </a:p>
        </p:txBody>
      </p:sp>
      <p:sp>
        <p:nvSpPr>
          <p:cNvPr id="183" name="Google Shape;18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IN"/>
              <a:t>Assignment 2: </a:t>
            </a:r>
            <a:endParaRPr/>
          </a:p>
          <a:p>
            <a:pPr indent="0" lvl="0" marL="0" rtl="0" algn="l">
              <a:lnSpc>
                <a:spcPct val="90000"/>
              </a:lnSpc>
              <a:spcBef>
                <a:spcPts val="1000"/>
              </a:spcBef>
              <a:spcAft>
                <a:spcPts val="0"/>
              </a:spcAft>
              <a:buClr>
                <a:schemeClr val="dk1"/>
              </a:buClr>
              <a:buSzPts val="2800"/>
              <a:buNone/>
            </a:pPr>
            <a:r>
              <a:rPr lang="en-IN"/>
              <a:t>Use split () and Join () for :</a:t>
            </a:r>
            <a:endParaRPr/>
          </a:p>
          <a:p>
            <a:pPr indent="-228600" lvl="0" marL="228600" rtl="0" algn="l">
              <a:lnSpc>
                <a:spcPct val="90000"/>
              </a:lnSpc>
              <a:spcBef>
                <a:spcPts val="1000"/>
              </a:spcBef>
              <a:spcAft>
                <a:spcPts val="0"/>
              </a:spcAft>
              <a:buClr>
                <a:schemeClr val="dk1"/>
              </a:buClr>
              <a:buSzPts val="2800"/>
              <a:buChar char="•"/>
            </a:pPr>
            <a:r>
              <a:rPr lang="en-IN"/>
              <a:t>Splitting a String into Words – split()</a:t>
            </a:r>
            <a:endParaRPr/>
          </a:p>
          <a:p>
            <a:pPr indent="-228600" lvl="0" marL="228600" rtl="0" algn="l">
              <a:lnSpc>
                <a:spcPct val="90000"/>
              </a:lnSpc>
              <a:spcBef>
                <a:spcPts val="1000"/>
              </a:spcBef>
              <a:spcAft>
                <a:spcPts val="0"/>
              </a:spcAft>
              <a:buClr>
                <a:schemeClr val="dk1"/>
              </a:buClr>
              <a:buSzPts val="2800"/>
              <a:buChar char="•"/>
            </a:pPr>
            <a:r>
              <a:rPr lang="en-IN"/>
              <a:t>Splitting a String by a Custom Delimiter - split(delimiter)</a:t>
            </a:r>
            <a:endParaRPr/>
          </a:p>
          <a:p>
            <a:pPr indent="-228600" lvl="0" marL="228600" rtl="0" algn="l">
              <a:lnSpc>
                <a:spcPct val="90000"/>
              </a:lnSpc>
              <a:spcBef>
                <a:spcPts val="1000"/>
              </a:spcBef>
              <a:spcAft>
                <a:spcPts val="0"/>
              </a:spcAft>
              <a:buClr>
                <a:schemeClr val="dk1"/>
              </a:buClr>
              <a:buSzPts val="2800"/>
              <a:buChar char="•"/>
            </a:pPr>
            <a:r>
              <a:rPr lang="en-IN"/>
              <a:t>Joining a List into a String with a Space – “ ”.join(listname)</a:t>
            </a:r>
            <a:endParaRPr/>
          </a:p>
          <a:p>
            <a:pPr indent="-228600" lvl="0" marL="228600" rtl="0" algn="l">
              <a:lnSpc>
                <a:spcPct val="90000"/>
              </a:lnSpc>
              <a:spcBef>
                <a:spcPts val="1000"/>
              </a:spcBef>
              <a:spcAft>
                <a:spcPts val="0"/>
              </a:spcAft>
              <a:buClr>
                <a:schemeClr val="dk1"/>
              </a:buClr>
              <a:buSzPts val="2800"/>
              <a:buChar char="•"/>
            </a:pPr>
            <a:r>
              <a:rPr lang="en-IN"/>
              <a:t>Joining a List into a String with a Custom Separator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Splitting and Joining a Sentenced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Hands on</a:t>
            </a:r>
            <a:endParaRPr/>
          </a:p>
        </p:txBody>
      </p:sp>
      <p:sp>
        <p:nvSpPr>
          <p:cNvPr id="189" name="Google Shape;18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IN" sz="1800"/>
              <a:t>Assignment 3: </a:t>
            </a:r>
            <a:r>
              <a:rPr lang="en-IN" sz="1800"/>
              <a:t>Write a program that checks whether a given string is a palindrome (a string that reads the same backward as forward).</a:t>
            </a:r>
            <a:endParaRPr/>
          </a:p>
          <a:p>
            <a:pPr indent="0" lvl="0" marL="0" rtl="0" algn="l">
              <a:lnSpc>
                <a:spcPct val="90000"/>
              </a:lnSpc>
              <a:spcBef>
                <a:spcPts val="1000"/>
              </a:spcBef>
              <a:spcAft>
                <a:spcPts val="0"/>
              </a:spcAft>
              <a:buClr>
                <a:schemeClr val="dk1"/>
              </a:buClr>
              <a:buSzPts val="1800"/>
              <a:buNone/>
            </a:pPr>
            <a:r>
              <a:rPr b="1" lang="en-IN" sz="1800"/>
              <a:t>Input:</a:t>
            </a:r>
            <a:endParaRPr sz="1800"/>
          </a:p>
          <a:p>
            <a:pPr indent="-228600" lvl="1" marL="685800" rtl="0" algn="l">
              <a:lnSpc>
                <a:spcPct val="90000"/>
              </a:lnSpc>
              <a:spcBef>
                <a:spcPts val="500"/>
              </a:spcBef>
              <a:spcAft>
                <a:spcPts val="0"/>
              </a:spcAft>
              <a:buClr>
                <a:schemeClr val="dk1"/>
              </a:buClr>
              <a:buSzPts val="1800"/>
              <a:buChar char="•"/>
            </a:pPr>
            <a:r>
              <a:rPr lang="en-IN" sz="1800"/>
              <a:t>Prompt the user to enter a string.</a:t>
            </a:r>
            <a:endParaRPr/>
          </a:p>
          <a:p>
            <a:pPr indent="0" lvl="0" marL="0" rtl="0" algn="l">
              <a:lnSpc>
                <a:spcPct val="90000"/>
              </a:lnSpc>
              <a:spcBef>
                <a:spcPts val="1000"/>
              </a:spcBef>
              <a:spcAft>
                <a:spcPts val="0"/>
              </a:spcAft>
              <a:buClr>
                <a:schemeClr val="dk1"/>
              </a:buClr>
              <a:buSzPts val="1800"/>
              <a:buNone/>
            </a:pPr>
            <a:r>
              <a:rPr b="1" lang="en-IN" sz="1800"/>
              <a:t>Logic:</a:t>
            </a:r>
            <a:endParaRPr sz="1800"/>
          </a:p>
          <a:p>
            <a:pPr indent="-228600" lvl="1" marL="685800" rtl="0" algn="l">
              <a:lnSpc>
                <a:spcPct val="90000"/>
              </a:lnSpc>
              <a:spcBef>
                <a:spcPts val="500"/>
              </a:spcBef>
              <a:spcAft>
                <a:spcPts val="0"/>
              </a:spcAft>
              <a:buClr>
                <a:schemeClr val="dk1"/>
              </a:buClr>
              <a:buSzPts val="1000"/>
              <a:buChar char="•"/>
            </a:pPr>
            <a:r>
              <a:rPr lang="en-IN" sz="1800"/>
              <a:t>Remove any spaces and convert the string to lowercase.</a:t>
            </a:r>
            <a:endParaRPr/>
          </a:p>
          <a:p>
            <a:pPr indent="-228600" lvl="1" marL="685800" rtl="0" algn="l">
              <a:lnSpc>
                <a:spcPct val="90000"/>
              </a:lnSpc>
              <a:spcBef>
                <a:spcPts val="500"/>
              </a:spcBef>
              <a:spcAft>
                <a:spcPts val="0"/>
              </a:spcAft>
              <a:buClr>
                <a:schemeClr val="dk1"/>
              </a:buClr>
              <a:buSzPts val="1000"/>
              <a:buChar char="•"/>
            </a:pPr>
            <a:r>
              <a:rPr lang="en-IN" sz="1800"/>
              <a:t>Check if the string reads the same forward and backward.</a:t>
            </a:r>
            <a:endParaRPr/>
          </a:p>
          <a:p>
            <a:pPr indent="0" lvl="0" marL="0" rtl="0" algn="l">
              <a:lnSpc>
                <a:spcPct val="90000"/>
              </a:lnSpc>
              <a:spcBef>
                <a:spcPts val="1000"/>
              </a:spcBef>
              <a:spcAft>
                <a:spcPts val="0"/>
              </a:spcAft>
              <a:buClr>
                <a:schemeClr val="dk1"/>
              </a:buClr>
              <a:buSzPts val="1800"/>
              <a:buNone/>
            </a:pPr>
            <a:r>
              <a:rPr b="1" lang="en-IN" sz="1800"/>
              <a:t>Output:</a:t>
            </a:r>
            <a:endParaRPr sz="1800"/>
          </a:p>
          <a:p>
            <a:pPr indent="-228600" lvl="1" marL="685800" rtl="0" algn="l">
              <a:lnSpc>
                <a:spcPct val="90000"/>
              </a:lnSpc>
              <a:spcBef>
                <a:spcPts val="500"/>
              </a:spcBef>
              <a:spcAft>
                <a:spcPts val="0"/>
              </a:spcAft>
              <a:buClr>
                <a:schemeClr val="dk1"/>
              </a:buClr>
              <a:buSzPts val="1000"/>
              <a:buChar char="•"/>
            </a:pPr>
            <a:r>
              <a:rPr lang="en-IN" sz="1800"/>
              <a:t>Display whether the string is a palindrome.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Hands on</a:t>
            </a:r>
            <a:endParaRPr/>
          </a:p>
        </p:txBody>
      </p:sp>
      <p:sp>
        <p:nvSpPr>
          <p:cNvPr id="195" name="Google Shape;195;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en-IN" sz="2000"/>
              <a:t>Assignment 4: </a:t>
            </a:r>
            <a:r>
              <a:rPr lang="en-IN" sz="2000"/>
              <a:t>Create a program that checks if two strings are anagrams (two strings that contain the same characters in a different order).</a:t>
            </a:r>
            <a:endParaRPr/>
          </a:p>
          <a:p>
            <a:pPr indent="0" lvl="0" marL="0" rtl="0" algn="l">
              <a:lnSpc>
                <a:spcPct val="90000"/>
              </a:lnSpc>
              <a:spcBef>
                <a:spcPts val="1000"/>
              </a:spcBef>
              <a:spcAft>
                <a:spcPts val="0"/>
              </a:spcAft>
              <a:buClr>
                <a:schemeClr val="dk1"/>
              </a:buClr>
              <a:buSzPts val="2000"/>
              <a:buNone/>
            </a:pPr>
            <a:r>
              <a:rPr b="1" lang="en-IN" sz="2000"/>
              <a:t>Input:</a:t>
            </a:r>
            <a:endParaRPr b="1" sz="2000"/>
          </a:p>
          <a:p>
            <a:pPr indent="-228600" lvl="1" marL="685800" rtl="0" algn="l">
              <a:lnSpc>
                <a:spcPct val="90000"/>
              </a:lnSpc>
              <a:spcBef>
                <a:spcPts val="500"/>
              </a:spcBef>
              <a:spcAft>
                <a:spcPts val="0"/>
              </a:spcAft>
              <a:buClr>
                <a:schemeClr val="dk1"/>
              </a:buClr>
              <a:buSzPts val="2000"/>
              <a:buChar char="•"/>
            </a:pPr>
            <a:r>
              <a:rPr lang="en-IN" sz="2000"/>
              <a:t>Prompt the user to enter two strings.</a:t>
            </a:r>
            <a:endParaRPr/>
          </a:p>
          <a:p>
            <a:pPr indent="0" lvl="0" marL="0" rtl="0" algn="l">
              <a:lnSpc>
                <a:spcPct val="90000"/>
              </a:lnSpc>
              <a:spcBef>
                <a:spcPts val="1000"/>
              </a:spcBef>
              <a:spcAft>
                <a:spcPts val="0"/>
              </a:spcAft>
              <a:buClr>
                <a:schemeClr val="dk1"/>
              </a:buClr>
              <a:buSzPts val="2000"/>
              <a:buNone/>
            </a:pPr>
            <a:r>
              <a:rPr b="1" lang="en-IN" sz="2000"/>
              <a:t>Logic:</a:t>
            </a:r>
            <a:endParaRPr sz="2000"/>
          </a:p>
          <a:p>
            <a:pPr indent="-228600" lvl="1" marL="685800" rtl="0" algn="l">
              <a:lnSpc>
                <a:spcPct val="90000"/>
              </a:lnSpc>
              <a:spcBef>
                <a:spcPts val="500"/>
              </a:spcBef>
              <a:spcAft>
                <a:spcPts val="0"/>
              </a:spcAft>
              <a:buClr>
                <a:schemeClr val="dk1"/>
              </a:buClr>
              <a:buSzPts val="1000"/>
              <a:buChar char="•"/>
            </a:pPr>
            <a:r>
              <a:rPr lang="en-IN" sz="2000"/>
              <a:t>Remove spaces and convert both strings to lowercase.</a:t>
            </a:r>
            <a:endParaRPr/>
          </a:p>
          <a:p>
            <a:pPr indent="-228600" lvl="1" marL="685800" rtl="0" algn="l">
              <a:lnSpc>
                <a:spcPct val="90000"/>
              </a:lnSpc>
              <a:spcBef>
                <a:spcPts val="500"/>
              </a:spcBef>
              <a:spcAft>
                <a:spcPts val="0"/>
              </a:spcAft>
              <a:buClr>
                <a:schemeClr val="dk1"/>
              </a:buClr>
              <a:buSzPts val="1000"/>
              <a:buChar char="•"/>
            </a:pPr>
            <a:r>
              <a:rPr lang="en-IN" sz="2000"/>
              <a:t>Sort the characters in both strings and compare them.</a:t>
            </a:r>
            <a:endParaRPr/>
          </a:p>
          <a:p>
            <a:pPr indent="0" lvl="0" marL="0" rtl="0" algn="l">
              <a:lnSpc>
                <a:spcPct val="90000"/>
              </a:lnSpc>
              <a:spcBef>
                <a:spcPts val="1000"/>
              </a:spcBef>
              <a:spcAft>
                <a:spcPts val="0"/>
              </a:spcAft>
              <a:buClr>
                <a:schemeClr val="dk1"/>
              </a:buClr>
              <a:buSzPts val="2000"/>
              <a:buNone/>
            </a:pPr>
            <a:r>
              <a:rPr b="1" lang="en-IN" sz="2000"/>
              <a:t>Output:</a:t>
            </a:r>
            <a:endParaRPr b="1" sz="2000"/>
          </a:p>
          <a:p>
            <a:pPr indent="-228600" lvl="1" marL="685800" rtl="0" algn="l">
              <a:lnSpc>
                <a:spcPct val="90000"/>
              </a:lnSpc>
              <a:spcBef>
                <a:spcPts val="500"/>
              </a:spcBef>
              <a:spcAft>
                <a:spcPts val="0"/>
              </a:spcAft>
              <a:buClr>
                <a:schemeClr val="dk1"/>
              </a:buClr>
              <a:buSzPts val="2000"/>
              <a:buChar char="•"/>
            </a:pPr>
            <a:r>
              <a:rPr lang="en-IN" sz="2000"/>
              <a:t>Display whether the strings are anagrams.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Hands On</a:t>
            </a:r>
            <a:endParaRPr/>
          </a:p>
        </p:txBody>
      </p:sp>
      <p:sp>
        <p:nvSpPr>
          <p:cNvPr id="201" name="Google Shape;20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N"/>
              <a:t>Assignment 5:</a:t>
            </a:r>
            <a:endParaRPr/>
          </a:p>
          <a:p>
            <a:pPr indent="0" lvl="0" marL="0" rtl="0" algn="l">
              <a:lnSpc>
                <a:spcPct val="90000"/>
              </a:lnSpc>
              <a:spcBef>
                <a:spcPts val="1000"/>
              </a:spcBef>
              <a:spcAft>
                <a:spcPts val="0"/>
              </a:spcAft>
              <a:buClr>
                <a:schemeClr val="dk1"/>
              </a:buClr>
              <a:buSzPts val="2800"/>
              <a:buNone/>
            </a:pPr>
            <a:r>
              <a:rPr lang="en-IN"/>
              <a:t>Use find() and replace() for:</a:t>
            </a:r>
            <a:endParaRPr/>
          </a:p>
          <a:p>
            <a:pPr indent="-228600" lvl="0" marL="228600" rtl="0" algn="l">
              <a:lnSpc>
                <a:spcPct val="90000"/>
              </a:lnSpc>
              <a:spcBef>
                <a:spcPts val="1000"/>
              </a:spcBef>
              <a:spcAft>
                <a:spcPts val="0"/>
              </a:spcAft>
              <a:buClr>
                <a:schemeClr val="dk1"/>
              </a:buClr>
              <a:buSzPts val="2800"/>
              <a:buChar char="•"/>
            </a:pPr>
            <a:r>
              <a:rPr lang="en-IN"/>
              <a:t>Find the First Occurrence of a Substring – text.find(substring)</a:t>
            </a:r>
            <a:endParaRPr/>
          </a:p>
          <a:p>
            <a:pPr indent="-228600" lvl="0" marL="228600" rtl="0" algn="l">
              <a:lnSpc>
                <a:spcPct val="90000"/>
              </a:lnSpc>
              <a:spcBef>
                <a:spcPts val="1000"/>
              </a:spcBef>
              <a:spcAft>
                <a:spcPts val="0"/>
              </a:spcAft>
              <a:buClr>
                <a:schemeClr val="dk1"/>
              </a:buClr>
              <a:buSzPts val="2800"/>
              <a:buChar char="•"/>
            </a:pPr>
            <a:r>
              <a:rPr lang="en-IN"/>
              <a:t> Find All Occurrences of a Substring – text.find(substring)</a:t>
            </a:r>
            <a:endParaRPr/>
          </a:p>
          <a:p>
            <a:pPr indent="-228600" lvl="0" marL="228600" rtl="0" algn="l">
              <a:lnSpc>
                <a:spcPct val="90000"/>
              </a:lnSpc>
              <a:spcBef>
                <a:spcPts val="1000"/>
              </a:spcBef>
              <a:spcAft>
                <a:spcPts val="0"/>
              </a:spcAft>
              <a:buClr>
                <a:schemeClr val="dk1"/>
              </a:buClr>
              <a:buSzPts val="2800"/>
              <a:buChar char="•"/>
            </a:pPr>
            <a:r>
              <a:rPr lang="en-IN"/>
              <a:t>Replace First Occurrence of a Substring - text.replace(old, new, 1)</a:t>
            </a:r>
            <a:endParaRPr/>
          </a:p>
          <a:p>
            <a:pPr indent="-228600" lvl="0" marL="228600" rtl="0" algn="l">
              <a:lnSpc>
                <a:spcPct val="90000"/>
              </a:lnSpc>
              <a:spcBef>
                <a:spcPts val="1000"/>
              </a:spcBef>
              <a:spcAft>
                <a:spcPts val="0"/>
              </a:spcAft>
              <a:buClr>
                <a:schemeClr val="dk1"/>
              </a:buClr>
              <a:buSzPts val="2800"/>
              <a:buChar char="•"/>
            </a:pPr>
            <a:r>
              <a:rPr lang="en-IN"/>
              <a:t>Replace All Occurrences of a Substring - text.replace(old, new)</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Hands on</a:t>
            </a:r>
            <a:endParaRPr/>
          </a:p>
        </p:txBody>
      </p:sp>
      <p:sp>
        <p:nvSpPr>
          <p:cNvPr id="207" name="Google Shape;20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IN" sz="1800"/>
              <a:t>Assignment 6: </a:t>
            </a:r>
            <a:r>
              <a:rPr lang="en-IN" sz="1800"/>
              <a:t>Replace Every Alternate Word in a Paragraph</a:t>
            </a:r>
            <a:endParaRPr/>
          </a:p>
          <a:p>
            <a:pPr indent="0" lvl="0" marL="0" rtl="0" algn="l">
              <a:lnSpc>
                <a:spcPct val="90000"/>
              </a:lnSpc>
              <a:spcBef>
                <a:spcPts val="1000"/>
              </a:spcBef>
              <a:spcAft>
                <a:spcPts val="0"/>
              </a:spcAft>
              <a:buClr>
                <a:schemeClr val="dk1"/>
              </a:buClr>
              <a:buSzPts val="1800"/>
              <a:buNone/>
            </a:pPr>
            <a:r>
              <a:rPr b="1" lang="en-IN" sz="1800"/>
              <a:t>Input:</a:t>
            </a:r>
            <a:r>
              <a:rPr lang="en-IN" sz="1800"/>
              <a:t> </a:t>
            </a:r>
            <a:endParaRPr/>
          </a:p>
          <a:p>
            <a:pPr indent="0" lvl="1" marL="457200" rtl="0" algn="l">
              <a:lnSpc>
                <a:spcPct val="90000"/>
              </a:lnSpc>
              <a:spcBef>
                <a:spcPts val="500"/>
              </a:spcBef>
              <a:spcAft>
                <a:spcPts val="0"/>
              </a:spcAft>
              <a:buClr>
                <a:schemeClr val="dk1"/>
              </a:buClr>
              <a:buSzPts val="1800"/>
              <a:buNone/>
            </a:pPr>
            <a:r>
              <a:rPr lang="en-IN" sz="1800"/>
              <a:t>A single string paragraph that represents a paragraph of text.</a:t>
            </a:r>
            <a:endParaRPr/>
          </a:p>
          <a:p>
            <a:pPr indent="0" lvl="0" marL="0" rtl="0" algn="l">
              <a:lnSpc>
                <a:spcPct val="90000"/>
              </a:lnSpc>
              <a:spcBef>
                <a:spcPts val="1000"/>
              </a:spcBef>
              <a:spcAft>
                <a:spcPts val="0"/>
              </a:spcAft>
              <a:buClr>
                <a:schemeClr val="dk1"/>
              </a:buClr>
              <a:buSzPts val="1800"/>
              <a:buNone/>
            </a:pPr>
            <a:r>
              <a:rPr b="1" lang="en-IN" sz="1800"/>
              <a:t>Output: </a:t>
            </a:r>
            <a:endParaRPr/>
          </a:p>
          <a:p>
            <a:pPr indent="0" lvl="1" marL="457200" rtl="0" algn="l">
              <a:lnSpc>
                <a:spcPct val="90000"/>
              </a:lnSpc>
              <a:spcBef>
                <a:spcPts val="500"/>
              </a:spcBef>
              <a:spcAft>
                <a:spcPts val="0"/>
              </a:spcAft>
              <a:buClr>
                <a:schemeClr val="dk1"/>
              </a:buClr>
              <a:buSzPts val="1800"/>
              <a:buNone/>
            </a:pPr>
            <a:r>
              <a:rPr lang="en-IN" sz="1800"/>
              <a:t>A new string where every alternate word in the input paragraph is replaced with the word 'replaced'.</a:t>
            </a:r>
            <a:endParaRPr/>
          </a:p>
          <a:p>
            <a:pPr indent="0" lvl="0" marL="0" rtl="0" algn="l">
              <a:lnSpc>
                <a:spcPct val="90000"/>
              </a:lnSpc>
              <a:spcBef>
                <a:spcPts val="1000"/>
              </a:spcBef>
              <a:spcAft>
                <a:spcPts val="0"/>
              </a:spcAft>
              <a:buClr>
                <a:schemeClr val="dk1"/>
              </a:buClr>
              <a:buSzPts val="1800"/>
              <a:buNone/>
            </a:pPr>
            <a:r>
              <a:rPr b="1" lang="en-IN" sz="1800"/>
              <a:t>Logic : </a:t>
            </a:r>
            <a:endParaRPr/>
          </a:p>
          <a:p>
            <a:pPr indent="0" lvl="1" marL="457200" rtl="0" algn="l">
              <a:lnSpc>
                <a:spcPct val="90000"/>
              </a:lnSpc>
              <a:spcBef>
                <a:spcPts val="500"/>
              </a:spcBef>
              <a:spcAft>
                <a:spcPts val="0"/>
              </a:spcAft>
              <a:buClr>
                <a:schemeClr val="dk1"/>
              </a:buClr>
              <a:buSzPts val="1800"/>
              <a:buNone/>
            </a:pPr>
            <a:r>
              <a:rPr lang="en-IN" sz="1800"/>
              <a:t>Use the split() method to divide the paragraph into a list of words. </a:t>
            </a:r>
            <a:endParaRPr/>
          </a:p>
          <a:p>
            <a:pPr indent="0" lvl="0" marL="0" rtl="0" algn="l">
              <a:lnSpc>
                <a:spcPct val="90000"/>
              </a:lnSpc>
              <a:spcBef>
                <a:spcPts val="1000"/>
              </a:spcBef>
              <a:spcAft>
                <a:spcPts val="0"/>
              </a:spcAft>
              <a:buClr>
                <a:schemeClr val="dk1"/>
              </a:buClr>
              <a:buSzPts val="1800"/>
              <a:buNone/>
            </a:pPr>
            <a:r>
              <a:rPr b="1" lang="en-IN" sz="1800"/>
              <a:t>Replacing Alternate Words:</a:t>
            </a:r>
            <a:endParaRPr/>
          </a:p>
          <a:p>
            <a:pPr indent="0" lvl="1" marL="457200" rtl="0" algn="l">
              <a:lnSpc>
                <a:spcPct val="90000"/>
              </a:lnSpc>
              <a:spcBef>
                <a:spcPts val="500"/>
              </a:spcBef>
              <a:spcAft>
                <a:spcPts val="0"/>
              </a:spcAft>
              <a:buClr>
                <a:schemeClr val="dk1"/>
              </a:buClr>
              <a:buSzPts val="1800"/>
              <a:buNone/>
            </a:pPr>
            <a:r>
              <a:rPr lang="en-IN" sz="1800"/>
              <a:t>Iterate through the list of words. Use the index of each word to determine if it is an alternate word. Replace every second word (i.e., words at odd indices) with the word 'replaced'.</a:t>
            </a:r>
            <a:endParaRPr/>
          </a:p>
          <a:p>
            <a:pPr indent="0" lvl="0" marL="0" rtl="0" algn="l">
              <a:lnSpc>
                <a:spcPct val="90000"/>
              </a:lnSpc>
              <a:spcBef>
                <a:spcPts val="1000"/>
              </a:spcBef>
              <a:spcAft>
                <a:spcPts val="0"/>
              </a:spcAft>
              <a:buClr>
                <a:schemeClr val="dk1"/>
              </a:buClr>
              <a:buSzPts val="1800"/>
              <a:buNone/>
            </a:pPr>
            <a:r>
              <a:rPr b="1" lang="en-IN" sz="1800"/>
              <a:t>Joining Words:</a:t>
            </a:r>
            <a:endParaRPr/>
          </a:p>
          <a:p>
            <a:pPr indent="0" lvl="1" marL="457200" rtl="0" algn="l">
              <a:lnSpc>
                <a:spcPct val="90000"/>
              </a:lnSpc>
              <a:spcBef>
                <a:spcPts val="500"/>
              </a:spcBef>
              <a:spcAft>
                <a:spcPts val="0"/>
              </a:spcAft>
              <a:buClr>
                <a:schemeClr val="dk1"/>
              </a:buClr>
              <a:buSzPts val="1800"/>
              <a:buNone/>
            </a:pPr>
            <a:r>
              <a:rPr lang="en-IN" sz="1800"/>
              <a:t>Combine the list of modified words back into a single string using the join() method, ensuring that words are separated by spaces.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IN"/>
              <a:t>Day 4</a:t>
            </a:r>
            <a:br>
              <a:rPr lang="en-IN"/>
            </a:br>
            <a:endParaRPr/>
          </a:p>
        </p:txBody>
      </p:sp>
      <p:sp>
        <p:nvSpPr>
          <p:cNvPr id="96" name="Google Shape;96;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IN"/>
              <a:t>Anjali Kulkarni</a:t>
            </a:r>
            <a:endParaRPr/>
          </a:p>
          <a:p>
            <a:pPr indent="0" lvl="0" marL="0" rtl="0" algn="ctr">
              <a:lnSpc>
                <a:spcPct val="90000"/>
              </a:lnSpc>
              <a:spcBef>
                <a:spcPts val="1000"/>
              </a:spcBef>
              <a:spcAft>
                <a:spcPts val="0"/>
              </a:spcAft>
              <a:buClr>
                <a:schemeClr val="dk1"/>
              </a:buClr>
              <a:buSzPts val="2400"/>
              <a:buNone/>
            </a:pPr>
            <a:r>
              <a:rPr lang="en-IN"/>
              <a:t>5 Sept 2024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0"/>
          <p:cNvPicPr preferRelativeResize="0"/>
          <p:nvPr>
            <p:ph idx="1" type="body"/>
          </p:nvPr>
        </p:nvPicPr>
        <p:blipFill rotWithShape="1">
          <a:blip r:embed="rId3">
            <a:alphaModFix/>
          </a:blip>
          <a:srcRect b="0" l="0" r="0" t="0"/>
          <a:stretch/>
        </p:blipFill>
        <p:spPr>
          <a:xfrm>
            <a:off x="3394687" y="1624395"/>
            <a:ext cx="5670654" cy="3392036"/>
          </a:xfrm>
          <a:prstGeom prst="rect">
            <a:avLst/>
          </a:prstGeom>
          <a:noFill/>
          <a:ln>
            <a:noFill/>
          </a:ln>
        </p:spPr>
      </p:pic>
      <p:sp>
        <p:nvSpPr>
          <p:cNvPr id="213" name="Google Shape;2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Anjali Kulkarni</a:t>
            </a:r>
            <a:endParaRPr/>
          </a:p>
        </p:txBody>
      </p:sp>
      <p:sp>
        <p:nvSpPr>
          <p:cNvPr id="214" name="Google Shape;2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Homework</a:t>
            </a:r>
            <a:endParaRPr/>
          </a:p>
        </p:txBody>
      </p:sp>
      <p:sp>
        <p:nvSpPr>
          <p:cNvPr id="220" name="Google Shape;220;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IN" sz="1800"/>
              <a:t>Assignment 1: </a:t>
            </a:r>
            <a:r>
              <a:rPr lang="en-IN" sz="1800"/>
              <a:t>Develop a Python program extract all unique words, and print them in alphabetical order </a:t>
            </a:r>
            <a:endParaRPr/>
          </a:p>
          <a:p>
            <a:pPr indent="0" lvl="0" marL="0" rtl="0" algn="l">
              <a:lnSpc>
                <a:spcPct val="90000"/>
              </a:lnSpc>
              <a:spcBef>
                <a:spcPts val="1000"/>
              </a:spcBef>
              <a:spcAft>
                <a:spcPts val="0"/>
              </a:spcAft>
              <a:buClr>
                <a:schemeClr val="dk1"/>
              </a:buClr>
              <a:buSzPts val="1800"/>
              <a:buNone/>
            </a:pPr>
            <a:r>
              <a:rPr b="1" lang="en-IN" sz="1800"/>
              <a:t>Input:</a:t>
            </a:r>
            <a:r>
              <a:rPr lang="en-IN" sz="1800"/>
              <a:t> A paragraph containing multiple lines of text.</a:t>
            </a:r>
            <a:endParaRPr/>
          </a:p>
          <a:p>
            <a:pPr indent="-228600" lvl="0" marL="228600" rtl="0" algn="l">
              <a:lnSpc>
                <a:spcPct val="90000"/>
              </a:lnSpc>
              <a:spcBef>
                <a:spcPts val="1000"/>
              </a:spcBef>
              <a:spcAft>
                <a:spcPts val="0"/>
              </a:spcAft>
              <a:buClr>
                <a:schemeClr val="dk1"/>
              </a:buClr>
              <a:buSzPts val="1800"/>
              <a:buChar char="•"/>
            </a:pPr>
            <a:r>
              <a:rPr b="1" lang="en-IN" sz="1800"/>
              <a:t>Logic:</a:t>
            </a:r>
            <a:endParaRPr sz="1800"/>
          </a:p>
          <a:p>
            <a:pPr indent="-285750" lvl="1" marL="742950" rtl="0" algn="l">
              <a:lnSpc>
                <a:spcPct val="90000"/>
              </a:lnSpc>
              <a:spcBef>
                <a:spcPts val="500"/>
              </a:spcBef>
              <a:spcAft>
                <a:spcPts val="0"/>
              </a:spcAft>
              <a:buClr>
                <a:schemeClr val="dk1"/>
              </a:buClr>
              <a:buSzPts val="1000"/>
              <a:buFont typeface="Courier New"/>
              <a:buChar char="o"/>
            </a:pPr>
            <a:r>
              <a:rPr lang="en-IN" sz="1800"/>
              <a:t>Read the paragraph, split words and store them in a list.</a:t>
            </a:r>
            <a:endParaRPr/>
          </a:p>
          <a:p>
            <a:pPr indent="-285750" lvl="1" marL="742950" rtl="0" algn="l">
              <a:lnSpc>
                <a:spcPct val="90000"/>
              </a:lnSpc>
              <a:spcBef>
                <a:spcPts val="500"/>
              </a:spcBef>
              <a:spcAft>
                <a:spcPts val="0"/>
              </a:spcAft>
              <a:buClr>
                <a:schemeClr val="dk1"/>
              </a:buClr>
              <a:buSzPts val="1000"/>
              <a:buFont typeface="Courier New"/>
              <a:buChar char="o"/>
            </a:pPr>
            <a:r>
              <a:rPr lang="en-IN" sz="1800"/>
              <a:t>Convert the list to a set to remove duplicates, then sort the set alphabetically.</a:t>
            </a:r>
            <a:endParaRPr/>
          </a:p>
          <a:p>
            <a:pPr indent="-228600" lvl="0" marL="228600" rtl="0" algn="l">
              <a:lnSpc>
                <a:spcPct val="90000"/>
              </a:lnSpc>
              <a:spcBef>
                <a:spcPts val="1000"/>
              </a:spcBef>
              <a:spcAft>
                <a:spcPts val="0"/>
              </a:spcAft>
              <a:buClr>
                <a:schemeClr val="dk1"/>
              </a:buClr>
              <a:buSzPts val="1800"/>
              <a:buChar char="•"/>
            </a:pPr>
            <a:r>
              <a:rPr b="1" lang="en-IN" sz="1800"/>
              <a:t>Output:</a:t>
            </a:r>
            <a:r>
              <a:rPr lang="en-IN" sz="1800"/>
              <a:t> Display the unique words on console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Homework</a:t>
            </a:r>
            <a:endParaRPr/>
          </a:p>
        </p:txBody>
      </p:sp>
      <p:sp>
        <p:nvSpPr>
          <p:cNvPr id="226" name="Google Shape;226;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000"/>
              <a:buFont typeface="Arial"/>
              <a:buNone/>
            </a:pPr>
            <a:r>
              <a:rPr b="1" i="0" lang="en-IN" sz="2000" u="none" cap="none" strike="noStrike">
                <a:solidFill>
                  <a:schemeClr val="dk1"/>
                </a:solidFill>
              </a:rPr>
              <a:t>Assignment 2: Filtering and Modifying Dictionaries</a:t>
            </a:r>
            <a:endParaRPr/>
          </a:p>
          <a:p>
            <a:pPr indent="0" lvl="0" marL="0" marR="0" rtl="0" algn="l">
              <a:lnSpc>
                <a:spcPct val="100000"/>
              </a:lnSpc>
              <a:spcBef>
                <a:spcPts val="0"/>
              </a:spcBef>
              <a:spcAft>
                <a:spcPts val="0"/>
              </a:spcAft>
              <a:buClr>
                <a:schemeClr val="dk1"/>
              </a:buClr>
              <a:buSzPts val="2000"/>
              <a:buFont typeface="Arial"/>
              <a:buNone/>
            </a:pPr>
            <a:r>
              <a:rPr b="1" i="0" lang="en-IN" sz="2000" u="none" cap="none" strike="noStrike">
                <a:solidFill>
                  <a:schemeClr val="dk1"/>
                </a:solidFill>
              </a:rPr>
              <a:t>Objective</a:t>
            </a:r>
            <a:r>
              <a:rPr b="0" i="0" lang="en-IN" sz="2000" u="none" cap="none" strike="noStrike">
                <a:solidFill>
                  <a:schemeClr val="dk1"/>
                </a:solidFill>
              </a:rPr>
              <a:t>: Use dictionary comprehensions to filter and modify a dictionary.</a:t>
            </a:r>
            <a:endParaRPr/>
          </a:p>
          <a:p>
            <a:pPr indent="0" lvl="0" marL="0" marR="0" rtl="0" algn="l">
              <a:lnSpc>
                <a:spcPct val="100000"/>
              </a:lnSpc>
              <a:spcBef>
                <a:spcPts val="0"/>
              </a:spcBef>
              <a:spcAft>
                <a:spcPts val="0"/>
              </a:spcAft>
              <a:buClr>
                <a:schemeClr val="dk1"/>
              </a:buClr>
              <a:buSzPts val="2000"/>
              <a:buFont typeface="Arial"/>
              <a:buNone/>
            </a:pPr>
            <a:r>
              <a:rPr b="1" i="0" lang="en-IN" sz="2000" u="none" cap="none" strike="noStrike">
                <a:solidFill>
                  <a:schemeClr val="dk1"/>
                </a:solidFill>
              </a:rPr>
              <a:t>Task</a:t>
            </a:r>
            <a:r>
              <a:rPr b="0" i="0" lang="en-IN" sz="2000" u="none" cap="none" strike="noStrike">
                <a:solidFill>
                  <a:schemeClr val="dk1"/>
                </a:solidFill>
              </a:rPr>
              <a:t>:</a:t>
            </a:r>
            <a:endParaRPr/>
          </a:p>
          <a:p>
            <a:pPr indent="-127000" lvl="0" marL="0" marR="0" rtl="0" algn="l">
              <a:lnSpc>
                <a:spcPct val="100000"/>
              </a:lnSpc>
              <a:spcBef>
                <a:spcPts val="0"/>
              </a:spcBef>
              <a:spcAft>
                <a:spcPts val="0"/>
              </a:spcAft>
              <a:buClr>
                <a:schemeClr val="dk1"/>
              </a:buClr>
              <a:buSzPts val="2000"/>
              <a:buFont typeface="Arial"/>
              <a:buAutoNum type="arabicPeriod"/>
            </a:pPr>
            <a:r>
              <a:rPr b="0" i="0" lang="en-IN" sz="2000" u="none" cap="none" strike="noStrike">
                <a:solidFill>
                  <a:schemeClr val="dk1"/>
                </a:solidFill>
              </a:rPr>
              <a:t>Given a dictionary scores = {'Alice': 85, 'Bob': 92, 'Charlie': 78, 'David': 65}, use a dictionary comprehension to create a new dictionary that includes only the students with scores above 80, and increase their scores by 5 points.</a:t>
            </a:r>
            <a:endParaRPr/>
          </a:p>
          <a:p>
            <a:pPr indent="-127000" lvl="0" marL="0" marR="0" rtl="0" algn="l">
              <a:lnSpc>
                <a:spcPct val="100000"/>
              </a:lnSpc>
              <a:spcBef>
                <a:spcPts val="0"/>
              </a:spcBef>
              <a:spcAft>
                <a:spcPts val="0"/>
              </a:spcAft>
              <a:buClr>
                <a:schemeClr val="dk1"/>
              </a:buClr>
              <a:buSzPts val="2000"/>
              <a:buFont typeface="Arial"/>
              <a:buAutoNum type="arabicPeriod"/>
            </a:pPr>
            <a:r>
              <a:rPr b="0" i="0" lang="en-IN" sz="2000" u="none" cap="none" strike="noStrike">
                <a:solidFill>
                  <a:schemeClr val="dk1"/>
                </a:solidFill>
              </a:rPr>
              <a:t>Print the resulting dictionary.</a:t>
            </a:r>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Homework</a:t>
            </a:r>
            <a:endParaRPr/>
          </a:p>
        </p:txBody>
      </p:sp>
      <p:sp>
        <p:nvSpPr>
          <p:cNvPr id="232" name="Google Shape;232;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400"/>
              <a:buFont typeface="Arial"/>
              <a:buNone/>
            </a:pPr>
            <a:r>
              <a:rPr b="1" i="0" lang="en-IN" sz="2400" u="none" cap="none" strike="noStrike">
                <a:solidFill>
                  <a:schemeClr val="dk1"/>
                </a:solidFill>
              </a:rPr>
              <a:t>Assignment 3: </a:t>
            </a:r>
            <a:r>
              <a:rPr b="0" i="0" lang="en-IN" sz="2400" u="none" cap="none" strike="noStrike">
                <a:solidFill>
                  <a:schemeClr val="dk1"/>
                </a:solidFill>
              </a:rPr>
              <a:t>Implement a classic algorithm using list comprehensions.</a:t>
            </a:r>
            <a:endParaRPr/>
          </a:p>
          <a:p>
            <a:pPr indent="0" lvl="0" marL="0" marR="0" rtl="0" algn="l">
              <a:lnSpc>
                <a:spcPct val="100000"/>
              </a:lnSpc>
              <a:spcBef>
                <a:spcPts val="0"/>
              </a:spcBef>
              <a:spcAft>
                <a:spcPts val="0"/>
              </a:spcAft>
              <a:buClr>
                <a:schemeClr val="dk1"/>
              </a:buClr>
              <a:buSzPts val="2400"/>
              <a:buFont typeface="Arial"/>
              <a:buNone/>
            </a:pPr>
            <a:r>
              <a:t/>
            </a:r>
            <a:endParaRPr b="1" i="0" sz="2400" u="none" cap="none" strike="noStrike">
              <a:solidFill>
                <a:schemeClr val="dk1"/>
              </a:solidFill>
            </a:endParaRPr>
          </a:p>
          <a:p>
            <a:pPr indent="0" lvl="0" marL="0" marR="0" rtl="0" algn="l">
              <a:lnSpc>
                <a:spcPct val="100000"/>
              </a:lnSpc>
              <a:spcBef>
                <a:spcPts val="0"/>
              </a:spcBef>
              <a:spcAft>
                <a:spcPts val="0"/>
              </a:spcAft>
              <a:buClr>
                <a:schemeClr val="dk1"/>
              </a:buClr>
              <a:buSzPts val="2400"/>
              <a:buFont typeface="Arial"/>
              <a:buNone/>
            </a:pPr>
            <a:r>
              <a:rPr b="1" i="0" lang="en-IN" sz="2400" u="none" cap="none" strike="noStrike">
                <a:solidFill>
                  <a:schemeClr val="dk1"/>
                </a:solidFill>
              </a:rPr>
              <a:t>Task</a:t>
            </a:r>
            <a:r>
              <a:rPr b="0" i="0" lang="en-IN" sz="2400" u="none" cap="none" strike="noStrike">
                <a:solidFill>
                  <a:schemeClr val="dk1"/>
                </a:solidFill>
              </a:rPr>
              <a:t>:</a:t>
            </a:r>
            <a:endParaRPr/>
          </a:p>
          <a:p>
            <a:pPr indent="-228600" lvl="0" marL="228600" rtl="0" algn="l">
              <a:lnSpc>
                <a:spcPct val="100000"/>
              </a:lnSpc>
              <a:spcBef>
                <a:spcPts val="0"/>
              </a:spcBef>
              <a:spcAft>
                <a:spcPts val="0"/>
              </a:spcAft>
              <a:buClr>
                <a:schemeClr val="dk1"/>
              </a:buClr>
              <a:buSzPts val="2400"/>
              <a:buChar char="•"/>
            </a:pPr>
            <a:r>
              <a:rPr b="0" i="0" lang="en-IN" sz="2400" u="none" cap="none" strike="noStrike">
                <a:solidFill>
                  <a:schemeClr val="dk1"/>
                </a:solidFill>
              </a:rPr>
              <a:t>Write a Python program that generates a list of the first 20 numbers.</a:t>
            </a:r>
            <a:endParaRPr/>
          </a:p>
          <a:p>
            <a:pPr indent="-228600" lvl="0" marL="228600" rtl="0" algn="l">
              <a:lnSpc>
                <a:spcPct val="100000"/>
              </a:lnSpc>
              <a:spcBef>
                <a:spcPts val="0"/>
              </a:spcBef>
              <a:spcAft>
                <a:spcPts val="0"/>
              </a:spcAft>
              <a:buClr>
                <a:schemeClr val="dk1"/>
              </a:buClr>
              <a:buSzPts val="2400"/>
              <a:buChar char="•"/>
            </a:pPr>
            <a:r>
              <a:rPr b="0" i="0" lang="en-IN" sz="2400" u="none" cap="none" strike="noStrike">
                <a:solidFill>
                  <a:schemeClr val="dk1"/>
                </a:solidFill>
              </a:rPr>
              <a:t>Use a list comprehension to replace numbers divisible by 3 with "Fizz", numbers divisible by 5 with "Buzz", and numbers divisible by both with "FizzBuzz".</a:t>
            </a:r>
            <a:endParaRPr/>
          </a:p>
          <a:p>
            <a:pPr indent="-228600" lvl="0" marL="228600" rtl="0" algn="l">
              <a:lnSpc>
                <a:spcPct val="100000"/>
              </a:lnSpc>
              <a:spcBef>
                <a:spcPts val="0"/>
              </a:spcBef>
              <a:spcAft>
                <a:spcPts val="0"/>
              </a:spcAft>
              <a:buClr>
                <a:schemeClr val="dk1"/>
              </a:buClr>
              <a:buSzPts val="2400"/>
              <a:buChar char="•"/>
            </a:pPr>
            <a:r>
              <a:rPr b="0" i="0" lang="en-IN" sz="2400" u="none" cap="none" strike="noStrike">
                <a:solidFill>
                  <a:schemeClr val="dk1"/>
                </a:solidFill>
              </a:rPr>
              <a:t>Print the resulting list.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None/>
            </a:pPr>
            <a:r>
              <a:t/>
            </a:r>
            <a:endParaRPr b="1" sz="5400"/>
          </a:p>
          <a:p>
            <a:pPr indent="0" lvl="0" marL="0" rtl="0" algn="ctr">
              <a:lnSpc>
                <a:spcPct val="90000"/>
              </a:lnSpc>
              <a:spcBef>
                <a:spcPts val="1000"/>
              </a:spcBef>
              <a:spcAft>
                <a:spcPts val="0"/>
              </a:spcAft>
              <a:buClr>
                <a:schemeClr val="dk1"/>
              </a:buClr>
              <a:buSzPts val="5400"/>
              <a:buNone/>
            </a:pPr>
            <a:r>
              <a:rPr b="1" lang="en-IN" sz="5400"/>
              <a:t>Thank You !!</a:t>
            </a:r>
            <a:endParaRPr/>
          </a:p>
        </p:txBody>
      </p:sp>
      <p:sp>
        <p:nvSpPr>
          <p:cNvPr id="238" name="Google Shape;23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39" name="Google Shape;23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Anjali Kulkarni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Agenda</a:t>
            </a:r>
            <a:endParaRPr/>
          </a:p>
        </p:txBody>
      </p:sp>
      <p:sp>
        <p:nvSpPr>
          <p:cNvPr id="102" name="Google Shape;10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Revision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Hands 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String Operations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Quiz</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03" name="Google Shape;103;p3"/>
          <p:cNvPicPr preferRelativeResize="0"/>
          <p:nvPr/>
        </p:nvPicPr>
        <p:blipFill rotWithShape="1">
          <a:blip r:embed="rId3">
            <a:alphaModFix/>
          </a:blip>
          <a:srcRect b="0" l="0" r="0" t="0"/>
          <a:stretch/>
        </p:blipFill>
        <p:spPr>
          <a:xfrm>
            <a:off x="6096000" y="1940866"/>
            <a:ext cx="3711262" cy="33302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Hands on</a:t>
            </a:r>
            <a:endParaRPr/>
          </a:p>
        </p:txBody>
      </p:sp>
      <p:sp>
        <p:nvSpPr>
          <p:cNvPr id="109" name="Google Shape;10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IN" sz="1800"/>
              <a:t>Assignment 1: </a:t>
            </a:r>
            <a:r>
              <a:rPr lang="en-IN" sz="1800"/>
              <a:t>Create a program that converts a list of tuples into a dictionary.</a:t>
            </a:r>
            <a:endParaRPr/>
          </a:p>
          <a:p>
            <a:pPr indent="0" lvl="0" marL="0" rtl="0" algn="l">
              <a:lnSpc>
                <a:spcPct val="90000"/>
              </a:lnSpc>
              <a:spcBef>
                <a:spcPts val="1000"/>
              </a:spcBef>
              <a:spcAft>
                <a:spcPts val="0"/>
              </a:spcAft>
              <a:buClr>
                <a:schemeClr val="dk1"/>
              </a:buClr>
              <a:buSzPts val="1800"/>
              <a:buNone/>
            </a:pPr>
            <a:r>
              <a:rPr b="1" lang="en-IN" sz="1800"/>
              <a:t>Input:</a:t>
            </a:r>
            <a:endParaRPr sz="1800"/>
          </a:p>
          <a:p>
            <a:pPr indent="-285750" lvl="1" marL="742950" rtl="0" algn="l">
              <a:lnSpc>
                <a:spcPct val="90000"/>
              </a:lnSpc>
              <a:spcBef>
                <a:spcPts val="500"/>
              </a:spcBef>
              <a:spcAft>
                <a:spcPts val="0"/>
              </a:spcAft>
              <a:buClr>
                <a:schemeClr val="dk1"/>
              </a:buClr>
              <a:buSzPts val="1800"/>
              <a:buFont typeface="Courier New"/>
              <a:buChar char="o"/>
            </a:pPr>
            <a:r>
              <a:rPr lang="en-IN" sz="1800"/>
              <a:t>Prompt the user to enter a list of tuples, where each tuple contains two elements (key, value).</a:t>
            </a:r>
            <a:endParaRPr/>
          </a:p>
          <a:p>
            <a:pPr indent="0" lvl="0" marL="0" rtl="0" algn="l">
              <a:lnSpc>
                <a:spcPct val="90000"/>
              </a:lnSpc>
              <a:spcBef>
                <a:spcPts val="1000"/>
              </a:spcBef>
              <a:spcAft>
                <a:spcPts val="0"/>
              </a:spcAft>
              <a:buClr>
                <a:schemeClr val="dk1"/>
              </a:buClr>
              <a:buSzPts val="1800"/>
              <a:buNone/>
            </a:pPr>
            <a:r>
              <a:rPr b="1" lang="en-IN" sz="1800"/>
              <a:t>Logic:</a:t>
            </a:r>
            <a:endParaRPr sz="1800"/>
          </a:p>
          <a:p>
            <a:pPr indent="-285750" lvl="1" marL="742950" rtl="0" algn="l">
              <a:lnSpc>
                <a:spcPct val="90000"/>
              </a:lnSpc>
              <a:spcBef>
                <a:spcPts val="500"/>
              </a:spcBef>
              <a:spcAft>
                <a:spcPts val="0"/>
              </a:spcAft>
              <a:buClr>
                <a:schemeClr val="dk1"/>
              </a:buClr>
              <a:buSzPts val="1800"/>
              <a:buFont typeface="Courier New"/>
              <a:buChar char="o"/>
            </a:pPr>
            <a:r>
              <a:rPr lang="en-IN" sz="1800"/>
              <a:t>Convert the list of tuples into a dictionary.</a:t>
            </a:r>
            <a:endParaRPr/>
          </a:p>
          <a:p>
            <a:pPr indent="-285750" lvl="1" marL="742950" rtl="0" algn="l">
              <a:lnSpc>
                <a:spcPct val="90000"/>
              </a:lnSpc>
              <a:spcBef>
                <a:spcPts val="500"/>
              </a:spcBef>
              <a:spcAft>
                <a:spcPts val="0"/>
              </a:spcAft>
              <a:buClr>
                <a:schemeClr val="dk1"/>
              </a:buClr>
              <a:buSzPts val="1800"/>
              <a:buFont typeface="Courier New"/>
              <a:buChar char="o"/>
            </a:pPr>
            <a:r>
              <a:rPr lang="en-IN" sz="1800"/>
              <a:t>Ensure that keys in the dictionary are unique. If there are duplicate keys, use the last occurrence.</a:t>
            </a:r>
            <a:endParaRPr/>
          </a:p>
          <a:p>
            <a:pPr indent="0" lvl="0" marL="0" rtl="0" algn="l">
              <a:lnSpc>
                <a:spcPct val="90000"/>
              </a:lnSpc>
              <a:spcBef>
                <a:spcPts val="1000"/>
              </a:spcBef>
              <a:spcAft>
                <a:spcPts val="0"/>
              </a:spcAft>
              <a:buClr>
                <a:schemeClr val="dk1"/>
              </a:buClr>
              <a:buSzPts val="1800"/>
              <a:buNone/>
            </a:pPr>
            <a:r>
              <a:rPr b="1" lang="en-IN" sz="1800"/>
              <a:t>Output:</a:t>
            </a:r>
            <a:endParaRPr sz="1800"/>
          </a:p>
          <a:p>
            <a:pPr indent="-285750" lvl="1" marL="742950" rtl="0" algn="l">
              <a:lnSpc>
                <a:spcPct val="90000"/>
              </a:lnSpc>
              <a:spcBef>
                <a:spcPts val="500"/>
              </a:spcBef>
              <a:spcAft>
                <a:spcPts val="0"/>
              </a:spcAft>
              <a:buClr>
                <a:schemeClr val="dk1"/>
              </a:buClr>
              <a:buSzPts val="1800"/>
              <a:buFont typeface="Courier New"/>
              <a:buChar char="o"/>
            </a:pPr>
            <a:r>
              <a:rPr lang="en-IN" sz="1800"/>
              <a:t>Display the resulting dictionary.</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0" name="Google Shape;11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Anjali Kulkarni</a:t>
            </a:r>
            <a:endParaRPr/>
          </a:p>
        </p:txBody>
      </p:sp>
      <p:sp>
        <p:nvSpPr>
          <p:cNvPr id="111" name="Google Shape;11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Hands on</a:t>
            </a:r>
            <a:endParaRPr/>
          </a:p>
        </p:txBody>
      </p:sp>
      <p:sp>
        <p:nvSpPr>
          <p:cNvPr id="117" name="Google Shape;11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IN" sz="1800"/>
              <a:t>Assignment 2: </a:t>
            </a:r>
            <a:r>
              <a:rPr lang="en-IN" sz="1800"/>
              <a:t>Write a program that counts the frequency of each element in a list and stores the results in a dictionary.</a:t>
            </a:r>
            <a:endParaRPr/>
          </a:p>
          <a:p>
            <a:pPr indent="-228600" lvl="0" marL="228600" rtl="0" algn="l">
              <a:lnSpc>
                <a:spcPct val="90000"/>
              </a:lnSpc>
              <a:spcBef>
                <a:spcPts val="1000"/>
              </a:spcBef>
              <a:spcAft>
                <a:spcPts val="0"/>
              </a:spcAft>
              <a:buClr>
                <a:schemeClr val="dk1"/>
              </a:buClr>
              <a:buSzPts val="1800"/>
              <a:buChar char="•"/>
            </a:pPr>
            <a:r>
              <a:rPr b="1" lang="en-IN" sz="1800"/>
              <a:t>Input:</a:t>
            </a:r>
            <a:endParaRPr sz="1800"/>
          </a:p>
          <a:p>
            <a:pPr indent="-285750" lvl="1" marL="742950" rtl="0" algn="l">
              <a:lnSpc>
                <a:spcPct val="90000"/>
              </a:lnSpc>
              <a:spcBef>
                <a:spcPts val="500"/>
              </a:spcBef>
              <a:spcAft>
                <a:spcPts val="0"/>
              </a:spcAft>
              <a:buClr>
                <a:schemeClr val="dk1"/>
              </a:buClr>
              <a:buSzPts val="1000"/>
              <a:buFont typeface="Courier New"/>
              <a:buChar char="o"/>
            </a:pPr>
            <a:r>
              <a:rPr lang="en-IN" sz="1800"/>
              <a:t>Prompt the user to enter a list of elements (numbers, strings, etc.).</a:t>
            </a:r>
            <a:endParaRPr/>
          </a:p>
          <a:p>
            <a:pPr indent="-228600" lvl="0" marL="228600" rtl="0" algn="l">
              <a:lnSpc>
                <a:spcPct val="90000"/>
              </a:lnSpc>
              <a:spcBef>
                <a:spcPts val="1000"/>
              </a:spcBef>
              <a:spcAft>
                <a:spcPts val="0"/>
              </a:spcAft>
              <a:buClr>
                <a:schemeClr val="dk1"/>
              </a:buClr>
              <a:buSzPts val="1800"/>
              <a:buChar char="•"/>
            </a:pPr>
            <a:r>
              <a:rPr b="1" lang="en-IN" sz="1800"/>
              <a:t>Logic:</a:t>
            </a:r>
            <a:endParaRPr sz="1800"/>
          </a:p>
          <a:p>
            <a:pPr indent="-285750" lvl="1" marL="742950" rtl="0" algn="l">
              <a:lnSpc>
                <a:spcPct val="90000"/>
              </a:lnSpc>
              <a:spcBef>
                <a:spcPts val="500"/>
              </a:spcBef>
              <a:spcAft>
                <a:spcPts val="0"/>
              </a:spcAft>
              <a:buClr>
                <a:schemeClr val="dk1"/>
              </a:buClr>
              <a:buSzPts val="1000"/>
              <a:buFont typeface="Courier New"/>
              <a:buChar char="o"/>
            </a:pPr>
            <a:r>
              <a:rPr lang="en-IN" sz="1800"/>
              <a:t>Use a loop to count the occurrences of each element in the list.</a:t>
            </a:r>
            <a:endParaRPr/>
          </a:p>
          <a:p>
            <a:pPr indent="-285750" lvl="1" marL="742950" rtl="0" algn="l">
              <a:lnSpc>
                <a:spcPct val="90000"/>
              </a:lnSpc>
              <a:spcBef>
                <a:spcPts val="500"/>
              </a:spcBef>
              <a:spcAft>
                <a:spcPts val="0"/>
              </a:spcAft>
              <a:buClr>
                <a:schemeClr val="dk1"/>
              </a:buClr>
              <a:buSzPts val="1000"/>
              <a:buFont typeface="Courier New"/>
              <a:buChar char="o"/>
            </a:pPr>
            <a:r>
              <a:rPr lang="en-IN" sz="1800"/>
              <a:t>Store the element and its frequency as key-value pairs in a dictionary.</a:t>
            </a:r>
            <a:endParaRPr/>
          </a:p>
          <a:p>
            <a:pPr indent="-228600" lvl="0" marL="228600" rtl="0" algn="l">
              <a:lnSpc>
                <a:spcPct val="90000"/>
              </a:lnSpc>
              <a:spcBef>
                <a:spcPts val="1000"/>
              </a:spcBef>
              <a:spcAft>
                <a:spcPts val="0"/>
              </a:spcAft>
              <a:buClr>
                <a:schemeClr val="dk1"/>
              </a:buClr>
              <a:buSzPts val="1800"/>
              <a:buChar char="•"/>
            </a:pPr>
            <a:r>
              <a:rPr b="1" lang="en-IN" sz="1800"/>
              <a:t>Output:</a:t>
            </a:r>
            <a:endParaRPr sz="1800"/>
          </a:p>
          <a:p>
            <a:pPr indent="-285750" lvl="1" marL="742950" rtl="0" algn="l">
              <a:lnSpc>
                <a:spcPct val="90000"/>
              </a:lnSpc>
              <a:spcBef>
                <a:spcPts val="500"/>
              </a:spcBef>
              <a:spcAft>
                <a:spcPts val="0"/>
              </a:spcAft>
              <a:buClr>
                <a:schemeClr val="dk1"/>
              </a:buClr>
              <a:buSzPts val="1000"/>
              <a:buFont typeface="Courier New"/>
              <a:buChar char="o"/>
            </a:pPr>
            <a:r>
              <a:rPr lang="en-IN" sz="1800"/>
              <a:t>Display the dictionary with the frequency of each element.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8" name="Google Shape;11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Anjali Kulkarni</a:t>
            </a:r>
            <a:endParaRPr/>
          </a:p>
        </p:txBody>
      </p:sp>
      <p:sp>
        <p:nvSpPr>
          <p:cNvPr id="119" name="Google Shape;11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Hands on</a:t>
            </a:r>
            <a:endParaRPr/>
          </a:p>
        </p:txBody>
      </p:sp>
      <p:sp>
        <p:nvSpPr>
          <p:cNvPr id="125" name="Google Shape;12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IN" sz="1800"/>
              <a:t>Assignment 3: </a:t>
            </a:r>
            <a:r>
              <a:rPr lang="en-IN" sz="1800"/>
              <a:t>Create a country capitals quiz program using dictionaries.</a:t>
            </a:r>
            <a:endParaRPr/>
          </a:p>
          <a:p>
            <a:pPr indent="-228600" lvl="0" marL="228600" rtl="0" algn="l">
              <a:lnSpc>
                <a:spcPct val="90000"/>
              </a:lnSpc>
              <a:spcBef>
                <a:spcPts val="1000"/>
              </a:spcBef>
              <a:spcAft>
                <a:spcPts val="0"/>
              </a:spcAft>
              <a:buClr>
                <a:schemeClr val="dk1"/>
              </a:buClr>
              <a:buSzPts val="1800"/>
              <a:buChar char="•"/>
            </a:pPr>
            <a:r>
              <a:rPr b="1" lang="en-IN" sz="1800"/>
              <a:t>Input:</a:t>
            </a:r>
            <a:endParaRPr sz="1800"/>
          </a:p>
          <a:p>
            <a:pPr indent="-285750" lvl="1" marL="742950" rtl="0" algn="l">
              <a:lnSpc>
                <a:spcPct val="90000"/>
              </a:lnSpc>
              <a:spcBef>
                <a:spcPts val="500"/>
              </a:spcBef>
              <a:spcAft>
                <a:spcPts val="0"/>
              </a:spcAft>
              <a:buClr>
                <a:schemeClr val="dk1"/>
              </a:buClr>
              <a:buSzPts val="1000"/>
              <a:buFont typeface="Courier New"/>
              <a:buChar char="o"/>
            </a:pPr>
            <a:r>
              <a:rPr lang="en-IN" sz="1800"/>
              <a:t>Store a dictionary of countries and their capitals.</a:t>
            </a:r>
            <a:endParaRPr/>
          </a:p>
          <a:p>
            <a:pPr indent="-285750" lvl="1" marL="742950" rtl="0" algn="l">
              <a:lnSpc>
                <a:spcPct val="90000"/>
              </a:lnSpc>
              <a:spcBef>
                <a:spcPts val="500"/>
              </a:spcBef>
              <a:spcAft>
                <a:spcPts val="0"/>
              </a:spcAft>
              <a:buClr>
                <a:schemeClr val="dk1"/>
              </a:buClr>
              <a:buSzPts val="1000"/>
              <a:buFont typeface="Courier New"/>
              <a:buChar char="o"/>
            </a:pPr>
            <a:r>
              <a:rPr lang="en-IN" sz="1800"/>
              <a:t>Ask the user to match countries with their capitals.</a:t>
            </a:r>
            <a:endParaRPr/>
          </a:p>
          <a:p>
            <a:pPr indent="-228600" lvl="0" marL="228600" rtl="0" algn="l">
              <a:lnSpc>
                <a:spcPct val="90000"/>
              </a:lnSpc>
              <a:spcBef>
                <a:spcPts val="1000"/>
              </a:spcBef>
              <a:spcAft>
                <a:spcPts val="0"/>
              </a:spcAft>
              <a:buClr>
                <a:schemeClr val="dk1"/>
              </a:buClr>
              <a:buSzPts val="1800"/>
              <a:buChar char="•"/>
            </a:pPr>
            <a:r>
              <a:rPr b="1" lang="en-IN" sz="1800"/>
              <a:t>Logic:</a:t>
            </a:r>
            <a:endParaRPr sz="1800"/>
          </a:p>
          <a:p>
            <a:pPr indent="-285750" lvl="1" marL="742950" rtl="0" algn="l">
              <a:lnSpc>
                <a:spcPct val="90000"/>
              </a:lnSpc>
              <a:spcBef>
                <a:spcPts val="500"/>
              </a:spcBef>
              <a:spcAft>
                <a:spcPts val="0"/>
              </a:spcAft>
              <a:buClr>
                <a:schemeClr val="dk1"/>
              </a:buClr>
              <a:buSzPts val="1000"/>
              <a:buFont typeface="Courier New"/>
              <a:buChar char="o"/>
            </a:pPr>
            <a:r>
              <a:rPr lang="en-IN" sz="1800"/>
              <a:t>Allow the user to take the quiz and provide feedback after each question. Ask if user wishes to play more.</a:t>
            </a:r>
            <a:endParaRPr/>
          </a:p>
          <a:p>
            <a:pPr indent="-285750" lvl="1" marL="742950" rtl="0" algn="l">
              <a:lnSpc>
                <a:spcPct val="90000"/>
              </a:lnSpc>
              <a:spcBef>
                <a:spcPts val="500"/>
              </a:spcBef>
              <a:spcAft>
                <a:spcPts val="0"/>
              </a:spcAft>
              <a:buClr>
                <a:schemeClr val="dk1"/>
              </a:buClr>
              <a:buSzPts val="1000"/>
              <a:buFont typeface="Courier New"/>
              <a:buChar char="o"/>
            </a:pPr>
            <a:r>
              <a:rPr lang="en-IN" sz="1800"/>
              <a:t>Calculate the final score.</a:t>
            </a:r>
            <a:endParaRPr/>
          </a:p>
          <a:p>
            <a:pPr indent="-228600" lvl="0" marL="228600" rtl="0" algn="l">
              <a:lnSpc>
                <a:spcPct val="90000"/>
              </a:lnSpc>
              <a:spcBef>
                <a:spcPts val="1000"/>
              </a:spcBef>
              <a:spcAft>
                <a:spcPts val="0"/>
              </a:spcAft>
              <a:buClr>
                <a:schemeClr val="dk1"/>
              </a:buClr>
              <a:buSzPts val="1800"/>
              <a:buChar char="•"/>
            </a:pPr>
            <a:r>
              <a:rPr b="1" lang="en-IN" sz="1800"/>
              <a:t>Output:</a:t>
            </a:r>
            <a:endParaRPr sz="1800"/>
          </a:p>
          <a:p>
            <a:pPr indent="-285750" lvl="1" marL="742950" rtl="0" algn="l">
              <a:lnSpc>
                <a:spcPct val="90000"/>
              </a:lnSpc>
              <a:spcBef>
                <a:spcPts val="500"/>
              </a:spcBef>
              <a:spcAft>
                <a:spcPts val="0"/>
              </a:spcAft>
              <a:buClr>
                <a:schemeClr val="dk1"/>
              </a:buClr>
              <a:buSzPts val="1000"/>
              <a:buFont typeface="Courier New"/>
              <a:buChar char="o"/>
            </a:pPr>
            <a:r>
              <a:rPr lang="en-IN" sz="1800"/>
              <a:t>Display the correct answer when the user gets it wrong.</a:t>
            </a:r>
            <a:endParaRPr/>
          </a:p>
          <a:p>
            <a:pPr indent="-285750" lvl="1" marL="742950" rtl="0" algn="l">
              <a:lnSpc>
                <a:spcPct val="90000"/>
              </a:lnSpc>
              <a:spcBef>
                <a:spcPts val="500"/>
              </a:spcBef>
              <a:spcAft>
                <a:spcPts val="0"/>
              </a:spcAft>
              <a:buClr>
                <a:schemeClr val="dk1"/>
              </a:buClr>
              <a:buSzPts val="1000"/>
              <a:buFont typeface="Courier New"/>
              <a:buChar char="o"/>
            </a:pPr>
            <a:r>
              <a:rPr lang="en-IN" sz="1800"/>
              <a:t>Show the final score vs no of attempted questions.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26" name="Google Shape;12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Anjali Kulkarni</a:t>
            </a:r>
            <a:endParaRPr/>
          </a:p>
        </p:txBody>
      </p:sp>
      <p:sp>
        <p:nvSpPr>
          <p:cNvPr id="127" name="Google Shape;12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Hands on</a:t>
            </a:r>
            <a:endParaRPr/>
          </a:p>
        </p:txBody>
      </p:sp>
      <p:sp>
        <p:nvSpPr>
          <p:cNvPr id="133" name="Google Shape;13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IN" sz="2400"/>
              <a:t>Assignment 4: </a:t>
            </a:r>
            <a:r>
              <a:rPr lang="en-IN" sz="2400"/>
              <a:t>List Comprehensions with Conditional Expressions (Use if-else conditions inside list comprehensions)</a:t>
            </a:r>
            <a:endParaRPr/>
          </a:p>
          <a:p>
            <a:pPr indent="0" lvl="0" marL="0" rtl="0" algn="l">
              <a:lnSpc>
                <a:spcPct val="90000"/>
              </a:lnSpc>
              <a:spcBef>
                <a:spcPts val="1000"/>
              </a:spcBef>
              <a:spcAft>
                <a:spcPts val="0"/>
              </a:spcAft>
              <a:buClr>
                <a:schemeClr val="dk1"/>
              </a:buClr>
              <a:buSzPts val="2400"/>
              <a:buNone/>
            </a:pPr>
            <a:r>
              <a:rPr b="1" lang="en-IN" sz="2400"/>
              <a:t>Task</a:t>
            </a:r>
            <a:r>
              <a:rPr lang="en-IN" sz="2400"/>
              <a:t>:</a:t>
            </a:r>
            <a:endParaRPr/>
          </a:p>
          <a:p>
            <a:pPr indent="-228600" lvl="1" marL="685800" rtl="0" algn="l">
              <a:lnSpc>
                <a:spcPct val="90000"/>
              </a:lnSpc>
              <a:spcBef>
                <a:spcPts val="500"/>
              </a:spcBef>
              <a:spcAft>
                <a:spcPts val="0"/>
              </a:spcAft>
              <a:buClr>
                <a:schemeClr val="dk1"/>
              </a:buClr>
              <a:buSzPts val="2400"/>
              <a:buChar char="•"/>
            </a:pPr>
            <a:r>
              <a:rPr lang="en-IN"/>
              <a:t>Create a list of numbers from 1 to 10.</a:t>
            </a:r>
            <a:endParaRPr/>
          </a:p>
          <a:p>
            <a:pPr indent="-228600" lvl="1" marL="685800" rtl="0" algn="l">
              <a:lnSpc>
                <a:spcPct val="90000"/>
              </a:lnSpc>
              <a:spcBef>
                <a:spcPts val="500"/>
              </a:spcBef>
              <a:spcAft>
                <a:spcPts val="0"/>
              </a:spcAft>
              <a:buClr>
                <a:schemeClr val="dk1"/>
              </a:buClr>
              <a:buSzPts val="2400"/>
              <a:buChar char="•"/>
            </a:pPr>
            <a:r>
              <a:rPr lang="en-IN"/>
              <a:t>Use a list comprehension to create a new list where each number is squared if it's even, and cubed if it's odd.</a:t>
            </a:r>
            <a:endParaRPr/>
          </a:p>
          <a:p>
            <a:pPr indent="-228600" lvl="1" marL="685800" rtl="0" algn="l">
              <a:lnSpc>
                <a:spcPct val="90000"/>
              </a:lnSpc>
              <a:spcBef>
                <a:spcPts val="500"/>
              </a:spcBef>
              <a:spcAft>
                <a:spcPts val="0"/>
              </a:spcAft>
              <a:buClr>
                <a:schemeClr val="dk1"/>
              </a:buClr>
              <a:buSzPts val="2400"/>
              <a:buChar char="•"/>
            </a:pPr>
            <a:r>
              <a:rPr lang="en-IN"/>
              <a:t>Print the resulting list.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Hands on</a:t>
            </a:r>
            <a:endParaRPr/>
          </a:p>
        </p:txBody>
      </p:sp>
      <p:sp>
        <p:nvSpPr>
          <p:cNvPr id="139" name="Google Shape;13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400"/>
              <a:buFont typeface="Arial"/>
              <a:buNone/>
            </a:pPr>
            <a:r>
              <a:rPr b="1" i="0" lang="en-IN" sz="2400" u="none" cap="none" strike="noStrike"/>
              <a:t>Assignment 5</a:t>
            </a:r>
            <a:r>
              <a:rPr b="1" i="0" lang="en-IN" sz="2400" u="none" cap="none" strike="noStrike">
                <a:solidFill>
                  <a:schemeClr val="dk1"/>
                </a:solidFill>
              </a:rPr>
              <a:t>: </a:t>
            </a:r>
            <a:r>
              <a:rPr b="0" i="0" lang="en-IN" sz="2400" u="none" cap="none" strike="noStrike">
                <a:solidFill>
                  <a:schemeClr val="dk1"/>
                </a:solidFill>
              </a:rPr>
              <a:t>Use dictionary comprehensions to count the frequency of elements in a list.</a:t>
            </a:r>
            <a:endParaRPr/>
          </a:p>
          <a:p>
            <a:pPr indent="0" lvl="0" marL="0" marR="0" rtl="0" algn="l">
              <a:lnSpc>
                <a:spcPct val="100000"/>
              </a:lnSpc>
              <a:spcBef>
                <a:spcPts val="0"/>
              </a:spcBef>
              <a:spcAft>
                <a:spcPts val="0"/>
              </a:spcAft>
              <a:buClr>
                <a:schemeClr val="dk1"/>
              </a:buClr>
              <a:buSzPts val="2400"/>
              <a:buFont typeface="Arial"/>
              <a:buNone/>
            </a:pPr>
            <a:r>
              <a:rPr b="1" i="0" lang="en-IN" sz="2400" u="none" cap="none" strike="noStrike">
                <a:solidFill>
                  <a:schemeClr val="dk1"/>
                </a:solidFill>
              </a:rPr>
              <a:t>Task</a:t>
            </a:r>
            <a:r>
              <a:rPr b="0" i="0" lang="en-IN" sz="2400" u="none" cap="none" strike="noStrike">
                <a:solidFill>
                  <a:schemeClr val="dk1"/>
                </a:solidFill>
              </a:rPr>
              <a:t>:</a:t>
            </a:r>
            <a:endParaRPr/>
          </a:p>
          <a:p>
            <a:pPr indent="-228600" lvl="1" marL="685800" rtl="0" algn="l">
              <a:lnSpc>
                <a:spcPct val="100000"/>
              </a:lnSpc>
              <a:spcBef>
                <a:spcPts val="0"/>
              </a:spcBef>
              <a:spcAft>
                <a:spcPts val="0"/>
              </a:spcAft>
              <a:buClr>
                <a:schemeClr val="dk1"/>
              </a:buClr>
              <a:buSzPts val="2400"/>
              <a:buChar char="•"/>
            </a:pPr>
            <a:r>
              <a:rPr b="0" i="0" lang="en-IN" u="none" cap="none" strike="noStrike">
                <a:solidFill>
                  <a:schemeClr val="dk1"/>
                </a:solidFill>
              </a:rPr>
              <a:t>Given a list of words ['apple', 'banana', 'apple', 'orange', 'banana', 'apple'], use a dictionary comprehension to create a dictionary that counts the frequency of each word in the list.</a:t>
            </a:r>
            <a:endParaRPr/>
          </a:p>
          <a:p>
            <a:pPr indent="-228600" lvl="1" marL="685800" rtl="0" algn="l">
              <a:lnSpc>
                <a:spcPct val="100000"/>
              </a:lnSpc>
              <a:spcBef>
                <a:spcPts val="0"/>
              </a:spcBef>
              <a:spcAft>
                <a:spcPts val="0"/>
              </a:spcAft>
              <a:buClr>
                <a:schemeClr val="dk1"/>
              </a:buClr>
              <a:buSzPts val="2400"/>
              <a:buChar char="•"/>
            </a:pPr>
            <a:r>
              <a:rPr b="0" i="0" lang="en-IN" u="none" cap="none" strike="noStrike">
                <a:solidFill>
                  <a:schemeClr val="dk1"/>
                </a:solidFill>
              </a:rPr>
              <a:t>Print the resulting dictionary.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Hands on</a:t>
            </a:r>
            <a:endParaRPr/>
          </a:p>
        </p:txBody>
      </p:sp>
      <p:sp>
        <p:nvSpPr>
          <p:cNvPr id="145" name="Google Shape;145;p9"/>
          <p:cNvSpPr txBox="1"/>
          <p:nvPr>
            <p:ph idx="1" type="body"/>
          </p:nvPr>
        </p:nvSpPr>
        <p:spPr>
          <a:xfrm>
            <a:off x="838200" y="1825624"/>
            <a:ext cx="10515600" cy="458500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b="1" lang="en-IN" sz="2000"/>
              <a:t>Assignment 6: </a:t>
            </a:r>
            <a:r>
              <a:rPr lang="en-IN" sz="2000"/>
              <a:t>Write a program that prompts the user to enter a sentence, splits it into words, and creates a dictionary mapping each word to its length using dictionary comprehension. </a:t>
            </a:r>
            <a:endParaRPr/>
          </a:p>
          <a:p>
            <a:pPr indent="0" lvl="0" marL="0" rtl="0" algn="l">
              <a:lnSpc>
                <a:spcPct val="90000"/>
              </a:lnSpc>
              <a:spcBef>
                <a:spcPts val="1000"/>
              </a:spcBef>
              <a:spcAft>
                <a:spcPts val="0"/>
              </a:spcAft>
              <a:buClr>
                <a:schemeClr val="dk1"/>
              </a:buClr>
              <a:buSzPts val="2000"/>
              <a:buNone/>
            </a:pPr>
            <a:r>
              <a:rPr b="1" lang="en-IN" sz="2000"/>
              <a:t>Input:</a:t>
            </a:r>
            <a:endParaRPr sz="2000"/>
          </a:p>
          <a:p>
            <a:pPr indent="-228600" lvl="1" marL="685800" rtl="0" algn="l">
              <a:lnSpc>
                <a:spcPct val="90000"/>
              </a:lnSpc>
              <a:spcBef>
                <a:spcPts val="500"/>
              </a:spcBef>
              <a:spcAft>
                <a:spcPts val="0"/>
              </a:spcAft>
              <a:buClr>
                <a:schemeClr val="dk1"/>
              </a:buClr>
              <a:buSzPts val="2000"/>
              <a:buChar char="•"/>
            </a:pPr>
            <a:r>
              <a:rPr lang="en-IN" sz="2000"/>
              <a:t>Prompt the user to enter a sentence </a:t>
            </a:r>
            <a:endParaRPr/>
          </a:p>
          <a:p>
            <a:pPr indent="0" lvl="0" marL="0" rtl="0" algn="l">
              <a:lnSpc>
                <a:spcPct val="90000"/>
              </a:lnSpc>
              <a:spcBef>
                <a:spcPts val="1000"/>
              </a:spcBef>
              <a:spcAft>
                <a:spcPts val="0"/>
              </a:spcAft>
              <a:buClr>
                <a:schemeClr val="dk1"/>
              </a:buClr>
              <a:buSzPts val="2000"/>
              <a:buNone/>
            </a:pPr>
            <a:r>
              <a:rPr b="1" lang="en-IN" sz="2000"/>
              <a:t>Logic:</a:t>
            </a:r>
            <a:endParaRPr sz="2000"/>
          </a:p>
          <a:p>
            <a:pPr indent="-228600" lvl="1" marL="685800" rtl="0" algn="l">
              <a:lnSpc>
                <a:spcPct val="90000"/>
              </a:lnSpc>
              <a:spcBef>
                <a:spcPts val="500"/>
              </a:spcBef>
              <a:spcAft>
                <a:spcPts val="0"/>
              </a:spcAft>
              <a:buClr>
                <a:schemeClr val="dk1"/>
              </a:buClr>
              <a:buSzPts val="2000"/>
              <a:buChar char="•"/>
            </a:pPr>
            <a:r>
              <a:rPr lang="en-IN" sz="2000"/>
              <a:t>Split the sentence into individual words.</a:t>
            </a:r>
            <a:endParaRPr/>
          </a:p>
          <a:p>
            <a:pPr indent="-228600" lvl="1" marL="685800" rtl="0" algn="l">
              <a:lnSpc>
                <a:spcPct val="90000"/>
              </a:lnSpc>
              <a:spcBef>
                <a:spcPts val="500"/>
              </a:spcBef>
              <a:spcAft>
                <a:spcPts val="0"/>
              </a:spcAft>
              <a:buClr>
                <a:schemeClr val="dk1"/>
              </a:buClr>
              <a:buSzPts val="2000"/>
              <a:buChar char="•"/>
            </a:pPr>
            <a:r>
              <a:rPr lang="en-IN" sz="2000"/>
              <a:t>Use dictionary comprehension to create a dictionary where each word is a key, and its length is the corresponding value.</a:t>
            </a:r>
            <a:endParaRPr/>
          </a:p>
          <a:p>
            <a:pPr indent="0" lvl="0" marL="0" rtl="0" algn="l">
              <a:lnSpc>
                <a:spcPct val="90000"/>
              </a:lnSpc>
              <a:spcBef>
                <a:spcPts val="1000"/>
              </a:spcBef>
              <a:spcAft>
                <a:spcPts val="0"/>
              </a:spcAft>
              <a:buClr>
                <a:schemeClr val="dk1"/>
              </a:buClr>
              <a:buSzPts val="2000"/>
              <a:buNone/>
            </a:pPr>
            <a:r>
              <a:rPr b="1" lang="en-IN" sz="2000"/>
              <a:t>Output:</a:t>
            </a:r>
            <a:endParaRPr sz="2000"/>
          </a:p>
          <a:p>
            <a:pPr indent="-228600" lvl="1" marL="685800" rtl="0" algn="l">
              <a:lnSpc>
                <a:spcPct val="90000"/>
              </a:lnSpc>
              <a:spcBef>
                <a:spcPts val="500"/>
              </a:spcBef>
              <a:spcAft>
                <a:spcPts val="0"/>
              </a:spcAft>
              <a:buClr>
                <a:schemeClr val="dk1"/>
              </a:buClr>
              <a:buSzPts val="2000"/>
              <a:buChar char="•"/>
            </a:pPr>
            <a:r>
              <a:rPr lang="en-IN" sz="2000"/>
              <a:t>Display the dictionary showing each word and its length.</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2024-08-24T13:59:46Z</dcterms:created>
  <dc:creator>Anjali Kulkarni</dc:creator>
</cp:coreProperties>
</file>