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Play"/>
      <p:regular r:id="rId39"/>
      <p:bold r:id="rId40"/>
    </p:embeddedFont>
    <p:embeddedFont>
      <p:font typeface="Arim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+hpT9kenyzyD25N53xQPkxhR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bold.fntdata"/><Relationship Id="rId20" Type="http://schemas.openxmlformats.org/officeDocument/2006/relationships/slide" Target="slides/slide16.xml"/><Relationship Id="rId42" Type="http://schemas.openxmlformats.org/officeDocument/2006/relationships/font" Target="fonts/Arimo-bold.fntdata"/><Relationship Id="rId41" Type="http://schemas.openxmlformats.org/officeDocument/2006/relationships/font" Target="fonts/Arimo-regular.fntdata"/><Relationship Id="rId22" Type="http://schemas.openxmlformats.org/officeDocument/2006/relationships/slide" Target="slides/slide18.xml"/><Relationship Id="rId44" Type="http://schemas.openxmlformats.org/officeDocument/2006/relationships/font" Target="fonts/Arimo-boldItalic.fntdata"/><Relationship Id="rId21" Type="http://schemas.openxmlformats.org/officeDocument/2006/relationships/slide" Target="slides/slide17.xml"/><Relationship Id="rId43" Type="http://schemas.openxmlformats.org/officeDocument/2006/relationships/font" Target="fonts/Arim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lay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Advanced Programming Using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Sept 2024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9582" y="278644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Global and local variables </a:t>
            </a:r>
            <a:r>
              <a:rPr lang="en-IN" sz="1400">
                <a:solidFill>
                  <a:schemeClr val="lt2"/>
                </a:solidFill>
              </a:rPr>
              <a:t>(variableScope.py)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Global Variables</a:t>
            </a:r>
            <a:r>
              <a:rPr lang="en-IN"/>
              <a:t>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Defined outside of any function or block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Accessible throughout the script or module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Local Variables</a:t>
            </a:r>
            <a:r>
              <a:rPr lang="en-IN"/>
              <a:t>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Defined within a function or block.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Accessible only within that specific function or block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8567" y="2336903"/>
            <a:ext cx="3835233" cy="24612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IN" sz="2200"/>
              <a:t>Assignment 3: Global and Local Summation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IN" sz="2200"/>
              <a:t>Objective:</a:t>
            </a:r>
            <a:r>
              <a:rPr lang="en-IN" sz="2200"/>
              <a:t> Create a program that calculates the sum of numbers using both global and local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IN" sz="2200"/>
              <a:t>Tasks:</a:t>
            </a:r>
            <a:endParaRPr sz="22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/>
              <a:t>Declare a global variable to store the sum of numbers.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/>
              <a:t>Write a function that accepts a list of numbers and calculates the sum using a local variable.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/>
              <a:t>Update the global sum variable with the local sum calculated in the function.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IN" sz="2200"/>
              <a:t>Print the global sum before and after calling the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IN" sz="2200"/>
              <a:t>Challenge:</a:t>
            </a:r>
            <a:r>
              <a:rPr lang="en-IN" sz="2200"/>
              <a:t> Implement another function that resets the global sum to zero and compare the results.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Global keyword </a:t>
            </a:r>
            <a:r>
              <a:rPr lang="en-IN" sz="1400">
                <a:solidFill>
                  <a:schemeClr val="lt2"/>
                </a:solidFill>
              </a:rPr>
              <a:t>(globalKeyword.py)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Used to declare a variable as global inside a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Allows a function to modify a global variable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Without ‘global’ keyword, a new local variable is created inside the function, leaving global variable unchanged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Use global keyword with caution - can make debugging difficult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Assignment 4: Global Counter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Objective:</a:t>
            </a:r>
            <a:r>
              <a:rPr lang="en-IN"/>
              <a:t> Create a function that uses a global variable to count the number of times the function has been called.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IN"/>
              <a:t>Tasks: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Declare a global counter variable outside of the function.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/>
              <a:t>Each time the function is called, increment the counter and print the current count.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/>
              <a:t>Challenge:</a:t>
            </a:r>
            <a:r>
              <a:rPr lang="en-IN"/>
              <a:t> Modify the function to allow resetting the counter using an optional argument.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Lambda functions </a:t>
            </a:r>
            <a:r>
              <a:rPr lang="en-IN" sz="1400">
                <a:solidFill>
                  <a:schemeClr val="lt2"/>
                </a:solidFill>
              </a:rPr>
              <a:t>(lambdaFunctions.py)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A single expression that returns a value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Also called as anonymous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Used 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creating small, one-time and inline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creating higher order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functions like map(), filter() and reduce()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</a:pPr>
            <a:r>
              <a:rPr b="1" lang="en-IN">
                <a:solidFill>
                  <a:srgbClr val="FF9900"/>
                </a:solidFill>
              </a:rPr>
              <a:t>lambda arguments: expression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Assignment 5: Conditional Lambda Functions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Objective</a:t>
            </a:r>
            <a:r>
              <a:rPr lang="en-IN" sz="2000"/>
              <a:t>: Create a program that uses a lambda function to check if a number is positive, negative, or zero.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2000"/>
              <a:t>Tasks</a:t>
            </a:r>
            <a:r>
              <a:rPr lang="en-IN" sz="20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lang="en-IN" sz="2000"/>
              <a:t>Input: List of integers. E.g. 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numbers = [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-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7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-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-</a:t>
            </a:r>
            <a:r>
              <a:rPr b="0" i="0" lang="en-IN" sz="2000" u="none" cap="none" strike="noStrike">
                <a:solidFill>
                  <a:srgbClr val="1750E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en-IN" sz="20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lang="en-IN" sz="2000"/>
              <a:t>Logic: Use the map() function with a lambda function to return "Positive", "Negative", or "Zero" based on the value of each integer.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AutoNum type="arabicPeriod"/>
            </a:pPr>
            <a:r>
              <a:rPr lang="en-IN" sz="2000"/>
              <a:t>Output: Display the resulting list of strings.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E.g. : ['Positive', 'Negative', 'Zero', 'Positive', 'Negative', 'Positive', 'Negative']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Recursions</a:t>
            </a:r>
            <a:endParaRPr/>
          </a:p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Programming technique where a function calls itself directly or indirectly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Base Case: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condition that stops the recursion.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Prevents the function from calling itself indefinitely.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Recursive Case: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part of the function where the function calls itself.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Reduces the problem into smaller instances leading towards the base case.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u="sng">
              <a:solidFill>
                <a:srgbClr val="4892DC"/>
              </a:solidFill>
            </a:endParaRPr>
          </a:p>
        </p:txBody>
      </p:sp>
      <p:sp>
        <p:nvSpPr>
          <p:cNvPr id="209" name="Google Shape;20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672" y="2860114"/>
            <a:ext cx="5009950" cy="25574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When to use recursions?</a:t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Use Recursion When: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problem can be divided into similar sub-problems.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problem is naturally recursive (e.g., trees, graphs).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Simplicity and clarity are more important than performance.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Avoid Recursion When: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Performance is critical and depth of recursion is large.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An iterative solution is more straightforward.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490" y="2796021"/>
            <a:ext cx="4091310" cy="231375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6: </a:t>
            </a:r>
            <a:r>
              <a:rPr lang="en-IN"/>
              <a:t>Convert factorial program to use recursive functions</a:t>
            </a:r>
            <a:endParaRPr/>
          </a:p>
        </p:txBody>
      </p:sp>
      <p:sp>
        <p:nvSpPr>
          <p:cNvPr id="227" name="Google Shape;2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Exception handling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400"/>
              <a:buNone/>
            </a:pPr>
            <a:r>
              <a:rPr b="1" i="1" lang="en-IN" sz="2400" u="sng">
                <a:solidFill>
                  <a:srgbClr val="4892DC"/>
                </a:solidFill>
              </a:rPr>
              <a:t>Event that disrupts the normal flow of instructions is Exception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 u="sng">
              <a:solidFill>
                <a:srgbClr val="4892D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92DC"/>
              </a:buClr>
              <a:buSzPts val="2400"/>
              <a:buNone/>
            </a:pPr>
            <a:r>
              <a:rPr b="1" i="1" lang="en-IN" sz="2400" u="sng">
                <a:solidFill>
                  <a:srgbClr val="4892DC"/>
                </a:solidFill>
              </a:rPr>
              <a:t>Exception Handling is handling errors gracefully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Why Exception handling?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To prevent the program from crashing.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To provide meaningful error messages to the user.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To handle unexpected situations gracefully.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Day 5</a:t>
            </a:r>
            <a:br>
              <a:rPr lang="en-IN"/>
            </a:b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6 Sept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try–except block </a:t>
            </a:r>
            <a:r>
              <a:rPr lang="en-IN" sz="1400">
                <a:solidFill>
                  <a:schemeClr val="lt2"/>
                </a:solidFill>
              </a:rPr>
              <a:t>(ExceptionHandling.py)</a:t>
            </a:r>
            <a:endParaRPr/>
          </a:p>
        </p:txBody>
      </p:sp>
      <p:pic>
        <p:nvPicPr>
          <p:cNvPr id="242" name="Google Shape;2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825" y="1690688"/>
            <a:ext cx="4702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824" y="3259237"/>
            <a:ext cx="4702363" cy="236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1137" y="1690688"/>
            <a:ext cx="4702364" cy="17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1137" y="3705190"/>
            <a:ext cx="4693163" cy="176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84565" y="5867267"/>
            <a:ext cx="4821245" cy="75661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400"/>
              <a:t>Assignment 7: </a:t>
            </a:r>
            <a:r>
              <a:rPr lang="en-IN" sz="2400"/>
              <a:t>Define functions which handle exceptions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400"/>
              <a:t>Function 1:  get_integer_input</a:t>
            </a:r>
            <a:r>
              <a:rPr lang="en-IN" sz="2400"/>
              <a:t> – Accepts an integer and prints it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Exception to handle </a:t>
            </a:r>
            <a:r>
              <a:rPr lang="en-IN"/>
              <a:t>: </a:t>
            </a:r>
            <a:r>
              <a:rPr b="1" lang="en-IN"/>
              <a:t>ValueError</a:t>
            </a:r>
            <a:r>
              <a:rPr lang="en-IN"/>
              <a:t> exceptions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400"/>
              <a:t>Function 2: get_element_from_list </a:t>
            </a:r>
            <a:r>
              <a:rPr lang="en-IN" sz="2400"/>
              <a:t>- Attempts to return element at specified index from list.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Exceptions to handle 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IndexError</a:t>
            </a:r>
            <a:r>
              <a:rPr lang="en-IN"/>
              <a:t> : if the index is out of bounds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TypeError</a:t>
            </a:r>
            <a:r>
              <a:rPr lang="en-IN"/>
              <a:t> if the index is not an integer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Use else </a:t>
            </a:r>
            <a:r>
              <a:rPr lang="en-IN"/>
              <a:t>: Print the element if no exceptions occur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finally</a:t>
            </a:r>
            <a:r>
              <a:rPr lang="en-IN"/>
              <a:t> blocks : to indicate operation completion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400"/>
              <a:t>Function3</a:t>
            </a:r>
            <a:r>
              <a:rPr lang="en-IN" sz="2400"/>
              <a:t>: </a:t>
            </a:r>
            <a:r>
              <a:rPr b="1" lang="en-IN" sz="2400"/>
              <a:t>divide_numbers(a, b) </a:t>
            </a:r>
            <a:r>
              <a:rPr lang="en-IN" sz="2400"/>
              <a:t>- Raises ZeroDivisionError if b is zero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Exception to handle </a:t>
            </a:r>
            <a:r>
              <a:rPr lang="en-IN"/>
              <a:t>: </a:t>
            </a:r>
            <a:r>
              <a:rPr b="1" lang="en-IN"/>
              <a:t>ZeroDivisionError </a:t>
            </a:r>
            <a:r>
              <a:rPr lang="en-IN"/>
              <a:t>- Custom message in body</a:t>
            </a:r>
            <a:endParaRPr b="1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Best practices 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Avoid using a bare except clause.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Provide meaningful error messages.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Always clean up resources with finally (e.g., close files).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Docstrings </a:t>
            </a:r>
            <a:r>
              <a:rPr lang="en-IN" sz="1400">
                <a:solidFill>
                  <a:schemeClr val="lt2"/>
                </a:solidFill>
              </a:rPr>
              <a:t>(docStrings.py)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String literals that appear right after definition of a function and used to document the purpose of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Accessible via __doc__ attribute or help() function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Improve code readability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Crucial for generating documentation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Can be very helpful for understanding and maintaining code over time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Syntax :   </a:t>
            </a:r>
            <a:r>
              <a:rPr b="1" i="1" lang="en-IN" sz="1800">
                <a:latin typeface="Arial"/>
                <a:ea typeface="Arial"/>
                <a:cs typeface="Arial"/>
                <a:sym typeface="Arial"/>
              </a:rPr>
              <a:t>" " " This is a comment for documentation purpose. " " "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8 : </a:t>
            </a:r>
            <a:r>
              <a:rPr lang="en-IN"/>
              <a:t>Add ‘</a:t>
            </a:r>
            <a:r>
              <a:rPr b="1" lang="en-IN"/>
              <a:t>docStrings</a:t>
            </a:r>
            <a:r>
              <a:rPr lang="en-IN"/>
              <a:t>’ to exception handling assignment</a:t>
            </a:r>
            <a:endParaRPr/>
          </a:p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File Types and Encodings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1924665" y="1759027"/>
            <a:ext cx="3822290" cy="2471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Text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.txt, .csv, .log, .md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Configuration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.ini, .json, .yaml, .xml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6445047" y="1697129"/>
            <a:ext cx="3822290" cy="2604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Files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.docx, .xlsx, .pdf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Files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.db, .sqlite, .mdb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2477729" y="4230099"/>
            <a:ext cx="7236542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Encoding is method by which characters are converted into binary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ISO-8859 series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File Handling </a:t>
            </a:r>
            <a:r>
              <a:rPr lang="en-IN" sz="1400">
                <a:solidFill>
                  <a:schemeClr val="lt2"/>
                </a:solidFill>
              </a:rPr>
              <a:t>(fileHandling.py)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838200" y="1825625"/>
            <a:ext cx="42057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Opening 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Mode: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‘r’, ‘w’, ‘a’, ‘b’, ‘rb’, ‘wb’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Closing a File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close()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Checking if a File Exists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exists()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6096000" y="1825625"/>
            <a:ext cx="47096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to a File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Arial"/>
              <a:buChar char="•"/>
            </a:pPr>
            <a:r>
              <a:rPr b="1" i="0" lang="en-I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write(string)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Arial"/>
              <a:buChar char="•"/>
            </a:pPr>
            <a:r>
              <a:rPr b="1" i="0" lang="en-I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writelines(list_of_strings)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 file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Arial"/>
              <a:buChar char="•"/>
            </a:pPr>
            <a:r>
              <a:rPr b="1" i="0" lang="en-I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read(size)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Arial"/>
              <a:buChar char="•"/>
            </a:pPr>
            <a:r>
              <a:rPr b="1" i="0" lang="en-I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Font typeface="Arial"/>
              <a:buChar char="•"/>
            </a:pPr>
            <a:r>
              <a:rPr b="1" i="0" lang="en-IN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readlines()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Working with csv files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csv module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csv.reader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csv.DictReader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csv.writer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csv_writer.writerows(data)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csv.DictWriter(file, fieldnames=fieldnames)</a:t>
            </a:r>
            <a:endParaRPr b="1" sz="2200">
              <a:solidFill>
                <a:srgbClr val="FF99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csv.DictWriter(file, fieldnames=fieldnames)</a:t>
            </a:r>
            <a:endParaRPr b="1" sz="2200">
              <a:solidFill>
                <a:srgbClr val="FF99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2200"/>
              <a:buChar char="•"/>
            </a:pPr>
            <a:r>
              <a:rPr b="1" lang="en-IN" sz="2200">
                <a:solidFill>
                  <a:srgbClr val="FF9900"/>
                </a:solidFill>
              </a:rPr>
              <a:t>csv_writer.writerows(data)</a:t>
            </a:r>
            <a:endParaRPr/>
          </a:p>
        </p:txBody>
      </p:sp>
      <p:sp>
        <p:nvSpPr>
          <p:cNvPr id="300" name="Google Shape;30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9: </a:t>
            </a:r>
            <a:r>
              <a:rPr lang="en-IN"/>
              <a:t>Store report generated in Assignment 2 to a text file.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10:</a:t>
            </a:r>
            <a:r>
              <a:rPr lang="en-IN"/>
              <a:t> Replace a Keyword in a Text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Search for all occurrences of keyword 'after', replace it with 'before’. Save modified content back to file.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Create functions wherever appropriate.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Handle the exception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FileNotFoundError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Revision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Exception Handling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File Handling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Quiz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40866"/>
            <a:ext cx="3711262" cy="333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838200" y="1455174"/>
            <a:ext cx="10515600" cy="50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Assignment 11: </a:t>
            </a:r>
            <a:r>
              <a:rPr lang="en-IN" sz="1900"/>
              <a:t>Writing Data to a CSV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Define Data: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Create a list of dictionaries where each dictionary represents a student's record with the following fields: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ID, Name, Age, Grade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Instructions: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 the csv module to write the list of dictionaries to a CSV file named students.csv.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The CSV file should have headers based on the dictionary keys: ID, Name, Age, and Grade.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Ensure that each record is written to a new row in the CSV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Function Definition: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Function 1:</a:t>
            </a:r>
            <a:r>
              <a:rPr lang="en-IN" sz="1900"/>
              <a:t> write_students_to_csv(filename: str, student_list: list)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 the csv.DictWriter class to write the dictionaries to the CSV file.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Make sure to include a header row with the keys of the dictionaries.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IN" sz="1900"/>
              <a:t>Function 2: </a:t>
            </a:r>
            <a:r>
              <a:rPr lang="en-IN" sz="1900"/>
              <a:t>read_csv_and_print(filename: str)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12: Merging Files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Create a Python program that merges the contents of multiple text files into a single list, removes duplicate lines, and saves the unique lines to a new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Two or more text files, each containing several lines of text.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Logic: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Read the content of each file into separate lists.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Merge the lists into a single list.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Convert the list to a set to remove duplicate lines.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Write unique lines to a new file named merged_unique.txt.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Display the merged list and confirm that the unique lines have been saved.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87" y="1624395"/>
            <a:ext cx="5670654" cy="339203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Homework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Assignment 1: </a:t>
            </a:r>
            <a:r>
              <a:rPr lang="en-IN" sz="2000"/>
              <a:t>Temperature convertor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Input from user 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Temperature value and unit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Temperature unit to convert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Functions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celsius_to_fahrenheit(celsius)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fahrenheit_to_celsius(fahrenheit)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celsius_to_kelvin(celsius)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Employ exception handling for checking numeric values.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Finally and else block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IN" sz="5400"/>
              <a:t>Thank You !!</a:t>
            </a: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5" name="Google Shape;34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Functions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282084" cy="843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Blocks of reusable code that perform a specific task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421200" y="2663620"/>
            <a:ext cx="2699084" cy="310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values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302" y="2671249"/>
            <a:ext cx="4296911" cy="24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838200" y="3202807"/>
            <a:ext cx="3671119" cy="164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code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code readable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redundancy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Arguments </a:t>
            </a:r>
            <a:r>
              <a:rPr lang="en-IN" sz="1400">
                <a:solidFill>
                  <a:schemeClr val="lt2"/>
                </a:solidFill>
              </a:rPr>
              <a:t>(arguments.py)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Default arguments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Default arguments are specified in the function definition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Default value is used, when a value is not provided for a parameter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Default arguments must be placed after non-default arguments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Keyword Arguments / Named Arguments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Allow passing of arguments in any order by specifying the parameter names.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Keyword arguments improve code clarity.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IN" sz="2100"/>
              <a:t>Keyword arguments can also be used in conjunction with default arguments.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Special Arguments</a:t>
            </a:r>
            <a:r>
              <a:rPr lang="en-IN" sz="4400">
                <a:solidFill>
                  <a:schemeClr val="lt2"/>
                </a:solidFill>
              </a:rPr>
              <a:t> </a:t>
            </a:r>
            <a:r>
              <a:rPr lang="en-IN" sz="1400">
                <a:solidFill>
                  <a:schemeClr val="lt2"/>
                </a:solidFill>
              </a:rPr>
              <a:t>(arguments.py)</a:t>
            </a:r>
            <a:endParaRPr sz="1400"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*args 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Used to handle an arbitrary number of arguments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Arguments are collected into a tuple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Useful when no. of arguments is not known in advance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**kwargs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Used to handle an arbitrary number of keyword arguments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Arguments are collected into a dictionary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IN" sz="1900"/>
              <a:t>Useful for functions that need to handle variable no of named arguments not known in  advance.</a:t>
            </a:r>
            <a:endParaRPr/>
          </a:p>
        </p:txBody>
      </p:sp>
      <p:sp>
        <p:nvSpPr>
          <p:cNvPr id="127" name="Google Shape;1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Return values </a:t>
            </a:r>
            <a:r>
              <a:rPr lang="en-IN" sz="1400">
                <a:solidFill>
                  <a:schemeClr val="lt2"/>
                </a:solidFill>
              </a:rPr>
              <a:t>(retValues.py)</a:t>
            </a:r>
            <a:r>
              <a:rPr lang="en-IN"/>
              <a:t> 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21478" y="1699906"/>
            <a:ext cx="47366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u="sng"/>
              <a:t>Multiple return values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Return values - bundled into a tuple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100"/>
              <a:t>How does this work? 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100"/>
              <a:t>Tuple Creation:</a:t>
            </a:r>
            <a:r>
              <a:rPr lang="en-IN" sz="2100"/>
              <a:t> 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100"/>
              <a:t>Python internally creates a tuple of return values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100"/>
              <a:t>Return Value:</a:t>
            </a:r>
            <a:r>
              <a:rPr lang="en-IN" sz="2100"/>
              <a:t> 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100"/>
              <a:t>The tuple becomes the return value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2100"/>
              <a:t>Unpacking (Optional):</a:t>
            </a:r>
            <a:r>
              <a:rPr lang="en-IN" sz="2100"/>
              <a:t> 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100"/>
              <a:t>Return values can be unpacked into individual variables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914400" y="1591392"/>
            <a:ext cx="390340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IN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Return Value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is returned as its type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is computed at runtime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Assignment 1: Dynamic Sum Calculator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2000"/>
              <a:t>Objective:</a:t>
            </a:r>
            <a:r>
              <a:rPr lang="en-IN" sz="2000"/>
              <a:t> Write a function that takes a variable number of numerical arguments and returns their sum.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2000"/>
              <a:t>Tasks: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2000"/>
              <a:t>Implement a function ‘</a:t>
            </a:r>
            <a:r>
              <a:rPr b="1" lang="en-IN" sz="2000"/>
              <a:t>sum_numbers(*args)</a:t>
            </a:r>
            <a:r>
              <a:rPr lang="en-IN" sz="2000"/>
              <a:t>’ that calculates the sum of all arguments passed to it.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2000"/>
              <a:t>Ensure the function can handle any number of arguments.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2000"/>
              <a:t>Challenge:</a:t>
            </a:r>
            <a:r>
              <a:rPr lang="en-IN" sz="2000"/>
              <a:t> Modify the function to exclude negative numbers from the sum.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Assignment 2: Dynamic Report Generator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1800"/>
              <a:t>Objective:</a:t>
            </a:r>
            <a:r>
              <a:rPr lang="en-IN" sz="1800"/>
              <a:t> Create a function that generates a report in a structured format, based on variable arguments and keyword arguments.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1800"/>
              <a:t>Tasks: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IN" sz="1800"/>
              <a:t>Write a function </a:t>
            </a:r>
            <a:r>
              <a:rPr b="1" lang="en-IN" sz="1800"/>
              <a:t>generate_report(title, *args, **kwargs)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en-IN" sz="1800"/>
              <a:t>title</a:t>
            </a:r>
            <a:r>
              <a:rPr lang="en-IN" sz="1800"/>
              <a:t> is the report title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en-IN" sz="1800"/>
              <a:t>*args </a:t>
            </a:r>
            <a:r>
              <a:rPr lang="en-IN" sz="1800"/>
              <a:t>are the report sections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1" lang="en-IN" sz="1800"/>
              <a:t>**kwargs </a:t>
            </a:r>
            <a:r>
              <a:rPr lang="en-IN" sz="1800"/>
              <a:t>contain additional metadata like author, date,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1800"/>
              <a:t>Sample Input to function generate_report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IN" sz="1800"/>
              <a:t>("Monthly Sales Report", "Introduction: Overview of sales performance.", "Data Analysis: Breakdown of sales data by region.", "Market Trends: Analysis of current market trends.", author="John Doe", date=“September 2024", conclusion="Overall, sales have increased by 15% compared to the previous month.", skip_sections=[2])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IN" sz="1900"/>
              <a:t>Challenge:</a:t>
            </a:r>
            <a:r>
              <a:rPr lang="en-IN" sz="1900"/>
              <a:t> Add the ability to include optional sections or skip sections based on keyword arguments.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2024-08-27T14:49:03Z</dcterms:created>
  <dc:creator>Anjali Kulkarni</dc:creator>
</cp:coreProperties>
</file>