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BD1D5-202C-4717-B354-2D14801A5F2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D7DA1-20EF-47E3-A80C-625FDB81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A83F-C23C-4318-B2A6-903BA71D9EED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966E-19F4-4F1E-9DD9-5131D5556C37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CDA-ED38-414E-9E76-4F6A759B8A0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1EB-0928-448E-94D0-995727C51F6A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D75A-AB19-47B8-A08D-983507D677F5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594-B4DE-4375-ACCF-62F5AD160EF9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D22-D18D-464C-9945-521750F0236A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E13-4EED-456B-8500-6469A2BA73E6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60419A5-96F1-40C5-915E-42834697C1F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059F8-350C-4076-9004-12AEDECDEF49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FE1C7C7F-F49E-4737-A735-B8CF56ABA88B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3200" dirty="0"/>
              <a:t>Understanding Smartwatch User Behavior: A Data-Driven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Amit kumar mitra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7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06430E-456C-39BF-9866-3B6FB594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D6FA-C4A4-FB17-EE50-ABAD7157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7016-444C-8FFA-8E96-F3A2B480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Findings:</a:t>
            </a:r>
          </a:p>
          <a:p>
            <a:r>
              <a:rPr lang="en-US" dirty="0"/>
              <a:t>- Willingness to recommend is the most powerful predictor of satisfaction—indicating that net promoter score (NPS) is tightly aligned with real user experience.</a:t>
            </a:r>
          </a:p>
          <a:p>
            <a:r>
              <a:rPr lang="en-US" dirty="0"/>
              <a:t>- Battery life and daily wear time moderately increase satisfaction, reinforcing the value of functional reliability and long-term usage comfort.</a:t>
            </a:r>
          </a:p>
          <a:p>
            <a:r>
              <a:rPr lang="en-US" dirty="0"/>
              <a:t>- Price paid and frequency of interaction did not significantly impact satisfaction—suggesting that users value utility over cost or engagement frequency.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B37B-3F55-5EC2-CF0A-D86C02A9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E9A7-9284-3DE3-FE75-2C07A049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DFE7-235A-B8F7-1CE3-7DC42B8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3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727B-97CC-86D2-332C-38C6C575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6CA0-9550-C381-B9F1-52A0ED24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is 85% it means 85 out 100 users satisfaction prediction were correct.</a:t>
            </a:r>
          </a:p>
          <a:p>
            <a:r>
              <a:rPr lang="en-US" dirty="0"/>
              <a:t>AUC(Area under ROC curve): AUC of 0.73 means there are 73% chance of our model will rank a randomly chosen satisfied user higher than a not satisfied one.</a:t>
            </a:r>
          </a:p>
          <a:p>
            <a:r>
              <a:rPr lang="en-US" dirty="0"/>
              <a:t>High accuracy and high AUC indicates model is not overfitting which is seen in this case.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6F30-A805-FF11-4BC9-DE6D0D7E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92C3-FCAA-5CA7-FD35-AB9F9D9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7BF3-9301-E64A-21C2-5A6DE2B7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7E23B-0E59-6046-9E30-C25A9888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90" y="4032513"/>
            <a:ext cx="46257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FC89-0A97-82DE-ED28-588DE421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A8BA-1D7A-E732-CAED-BBDDDB55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Survey of 50+ smartwatch users</a:t>
            </a:r>
            <a:r>
              <a:rPr lang="en-US" dirty="0"/>
              <a:t> analyzed for buying patterns and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Demographics</a:t>
            </a:r>
            <a:r>
              <a:rPr lang="en-US" dirty="0"/>
              <a:t> show diverse usage across age, gender, and income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satisfaction drivers</a:t>
            </a:r>
            <a:r>
              <a:rPr lang="en-US" dirty="0"/>
              <a:t>: health tracking accuracy, battery life, and design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T-test &amp; ANOVA</a:t>
            </a:r>
            <a:r>
              <a:rPr lang="en-US" dirty="0"/>
              <a:t> reveal significant differences in satisfaction across gender and spending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 model explains ~41% of satisfaction variance</a:t>
            </a:r>
            <a:r>
              <a:rPr lang="en-US" dirty="0"/>
              <a:t>, driven by usage frequency, lifestyle impact, and recommendation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 model </a:t>
            </a:r>
            <a:r>
              <a:rPr lang="en-US" dirty="0"/>
              <a:t>with an accuracy of </a:t>
            </a:r>
            <a:r>
              <a:rPr lang="en-US" b="1" dirty="0"/>
              <a:t>85% </a:t>
            </a:r>
            <a:r>
              <a:rPr lang="en-US" dirty="0"/>
              <a:t>driven by willingness to recommend as the most powerful predictor.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Users who feel lifestyle improvement and frequently use the watch are more satisfied and likely to recommend.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  <a:r>
              <a:rPr lang="en-US" dirty="0"/>
              <a:t>: focus on improving daily-use features and emphasizing lifestyle benefits in marketing.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05D1-0843-8C9E-711C-417EF518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DF7F-74E4-7CFC-3F84-17BE97A4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9980-CF2B-69F7-A855-23571A0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3AD875-460F-AB4D-2832-B27DD539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E91D-0664-5F08-C47D-5D58B95C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E13-4EED-456B-8500-6469A2BA73E6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A0AD-3A0D-FD3E-3752-74ED1605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F891-9A54-6069-45D2-8952CB96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D4A3C-D808-2A22-1D27-11DFD933A48C}"/>
              </a:ext>
            </a:extLst>
          </p:cNvPr>
          <p:cNvSpPr txBox="1"/>
          <p:nvPr/>
        </p:nvSpPr>
        <p:spPr>
          <a:xfrm>
            <a:off x="2787590" y="2598003"/>
            <a:ext cx="629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E7854-5913-5869-B99F-D41DB7ED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82" y="3429000"/>
            <a:ext cx="3016928" cy="2514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743524-C05D-DC04-D17D-F852957A5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98" y="3960568"/>
            <a:ext cx="2794293" cy="2029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921226-800A-3C73-B81B-53AD9AE4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EB5D-97EB-13C9-6577-12EBE915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C218-709F-E326-768B-EF493E85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900" b="1" dirty="0"/>
              <a:t>Objective: </a:t>
            </a:r>
            <a:r>
              <a:rPr lang="en-US" sz="4900" dirty="0"/>
              <a:t>The primary objective of this study is to </a:t>
            </a:r>
            <a:r>
              <a:rPr lang="en-US" sz="4900" b="1" dirty="0"/>
              <a:t>analyze the factors influencing the buying behavior and satisfaction of smartwatch users</a:t>
            </a:r>
            <a:r>
              <a:rPr lang="en-US" sz="4900" dirty="0"/>
              <a:t>, and to understand </a:t>
            </a:r>
            <a:r>
              <a:rPr lang="en-US" sz="4900" b="1" dirty="0"/>
              <a:t>what drives retention and recommendation</a:t>
            </a:r>
            <a:r>
              <a:rPr lang="en-US" sz="4900" dirty="0"/>
              <a:t> among customers.</a:t>
            </a:r>
          </a:p>
          <a:p>
            <a:endParaRPr lang="en-US" sz="4900" dirty="0"/>
          </a:p>
          <a:p>
            <a:r>
              <a:rPr lang="en-US" sz="4900" b="1" dirty="0"/>
              <a:t>Key focus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Identify demographic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Explore user preferences and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Test statistical hypotheses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Run Regression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Provide actionable insights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DEF7-1534-2977-5B37-9F8FA59D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C098-1EFE-4452-8CC7-C7D5EACD7D16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25126-F2D1-0580-9A46-9EEB1C9E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1E88-C174-EB77-E389-90576DA4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87C54A-B0F3-18A8-26FF-1F8D9F2A6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1" y="2685146"/>
            <a:ext cx="3514670" cy="3183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B7832-9CE1-11FD-7652-CF7AAE1D6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0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6BD5-CF4D-07DC-00D0-A4290D9F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7D66-CA68-B9B9-DB72-B629C50C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476"/>
            <a:ext cx="10058400" cy="3871616"/>
          </a:xfrm>
        </p:spPr>
        <p:txBody>
          <a:bodyPr/>
          <a:lstStyle/>
          <a:p>
            <a:r>
              <a:rPr lang="en-US" dirty="0"/>
              <a:t>Primary survey has been done to get the data using Google survey forms. The sample size chosen is 51 with a diverse demographics.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E955-C663-C9CC-1ECF-2ACDF2E0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F01D-9970-8EF1-88F0-6942CF30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7B2A-5902-7E17-742A-7570A5BE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54DAE-565D-36D6-D3C0-32E8B6F5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7" y="2774518"/>
            <a:ext cx="4113511" cy="3354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9DAE7-62F4-C8B5-626A-13F7F7BD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99" y="2774518"/>
            <a:ext cx="4608224" cy="3354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176579-091C-FF94-D0AF-3859BD62C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2E2-DC44-017C-7522-92C51D26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0FED-397C-CA72-79F5-7948A7EB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taken is demographically diverse among all age groups and gender.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9B79-4DB7-4513-473F-B5FD9F5D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ED69-8DF0-EA2F-7B2F-5366D5B8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BB9C-B394-73C8-F3D7-0139607B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03BFD8-D635-D7DF-D5B5-CEF0C5D9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0" y="2912690"/>
            <a:ext cx="4589692" cy="2956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9E4833-A9D9-BD95-5FC3-AB677DBAF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9BFFF-D8B4-6EED-2274-F4EFA833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0" y="2912691"/>
            <a:ext cx="4282811" cy="29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6672-CE71-B752-31E1-D9225325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usage &amp;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67F5-2BC9-BC70-7E88-3ABC9FC4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As per the Exploratory Data Analysis, it is found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Mean satisfaction level is 7.45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Median of price paid to buy the smartwatch is ₹2500.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Age group is between 18-55 with a mean of 28.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7770-FE14-C856-77A5-0E911F0F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40C3-FB41-E407-AC95-0EBF5F8F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84E8-A4AB-7A1F-ACCA-3E457FA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B106-07A1-1F6B-8D90-201769CD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03" y="2108201"/>
            <a:ext cx="2286198" cy="368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D9399-DDFE-B135-236A-62EB5EAAD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26" y="2108201"/>
            <a:ext cx="2194750" cy="368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C0DE59-BFF6-39C9-207C-2ACE12980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C517-95C6-88CF-1C2E-5D01EC92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ED12-A52B-8247-654F-35BF01C8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test whether there is any significant difference in satisfaction level of male and female.</a:t>
            </a:r>
          </a:p>
          <a:p>
            <a:r>
              <a:rPr lang="en-US" sz="1600" b="1" dirty="0"/>
              <a:t>T-test</a:t>
            </a:r>
            <a:r>
              <a:rPr lang="en-US" sz="1600" dirty="0"/>
              <a:t> has been performed which inferred that the null hypothesis cannot be rejected as t stat is</a:t>
            </a:r>
            <a:r>
              <a:rPr lang="en-US" sz="1600" b="1" dirty="0"/>
              <a:t> 0.18 </a:t>
            </a:r>
            <a:r>
              <a:rPr lang="en-US" sz="1600" dirty="0"/>
              <a:t>compared to the critical value </a:t>
            </a:r>
            <a:r>
              <a:rPr lang="en-US" sz="1600" b="1" dirty="0"/>
              <a:t>2.05</a:t>
            </a:r>
            <a:r>
              <a:rPr lang="en-US" sz="1600" dirty="0"/>
              <a:t> with a p-value of </a:t>
            </a:r>
            <a:r>
              <a:rPr lang="en-US" sz="1600" b="1" dirty="0"/>
              <a:t>0.85</a:t>
            </a:r>
            <a:r>
              <a:rPr lang="en-US" sz="1600" dirty="0"/>
              <a:t>. That concludes that there is no significant difference in satisfaction level between male and female.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9DD44-03EF-3845-FD6A-13CC504C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D378-5AFC-EE2B-1B7E-6E6C886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EDE6-F417-4184-D398-63D6194E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08590-4559-C707-2449-8AFAA502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65" y="3429000"/>
            <a:ext cx="3628939" cy="2810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12E43-A2A2-CB3D-6F1C-3D29BB497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85DD-6CDF-7EC9-136B-6E64458D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BCCE-EA71-9B36-8651-3CFF9164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ANOVA objective: Does spending category(price of the watch) affect satisfaction?</a:t>
            </a:r>
          </a:p>
          <a:p>
            <a:r>
              <a:rPr lang="en-US" sz="1800" dirty="0"/>
              <a:t>It is inferred from the test that there the price spend on buying the watch does not affect the satisfaction level of the consumers (</a:t>
            </a:r>
            <a:r>
              <a:rPr lang="en-US" sz="1800" b="1" dirty="0"/>
              <a:t>F value: 2.26, f-crit : 3.19</a:t>
            </a:r>
            <a:r>
              <a:rPr lang="en-US" sz="1800" dirty="0"/>
              <a:t>).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1304-88F2-0ED4-8935-668261E7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B78C-66D7-B791-B62C-1ABF83C2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9647-BFC0-079A-3607-B26FFAE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B0F89-042C-03C7-66B6-CB14D20A9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B416F5-22BD-B40A-7A57-9F06F9EAE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87" y="3429000"/>
            <a:ext cx="7102136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581-57F9-2810-7D7A-67CA7BD5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9945-21CE-881F-7CD7-D78111EE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Dependent variable taken is: </a:t>
            </a:r>
            <a:r>
              <a:rPr lang="en-US" dirty="0"/>
              <a:t>Satisfaction level of the customers</a:t>
            </a:r>
          </a:p>
          <a:p>
            <a:r>
              <a:rPr lang="en-US" b="1" dirty="0"/>
              <a:t>Predictors: </a:t>
            </a:r>
            <a:r>
              <a:rPr lang="en-US" dirty="0"/>
              <a:t>Recommendation score, lifestyle change, usage frequency</a:t>
            </a:r>
          </a:p>
          <a:p>
            <a:r>
              <a:rPr lang="en-US" dirty="0"/>
              <a:t>R Square: </a:t>
            </a:r>
            <a:r>
              <a:rPr lang="en-US" b="1" dirty="0"/>
              <a:t>0.41</a:t>
            </a:r>
            <a:r>
              <a:rPr lang="en-US" dirty="0"/>
              <a:t>, means the model explains 41% of the variance in the dependent variable indicating a moderate fit and Significance F: </a:t>
            </a:r>
            <a:r>
              <a:rPr lang="en-US" b="1" dirty="0"/>
              <a:t>0.000014</a:t>
            </a:r>
            <a:r>
              <a:rPr lang="en-US" dirty="0"/>
              <a:t> statistically significant model, indicating at least one predictor variable is significant.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79BA-1139-6527-FF44-61493082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31EA-B2EC-EEB3-27FA-163A4AE1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B62F-C843-8371-629B-DBF2B1B7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C1FEE-8BF3-C006-666E-CED8A632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9F58-2289-E1CD-0693-748CDE6B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test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BDC1-CA06-CA2C-7286-6F26FA89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3FC5-6811-BCC7-2351-E02D20D2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D174-B24E-F8D3-1D52-E7460B9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3DF81FB-51E3-647A-CC7D-F98A2EBAF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91" y="2108200"/>
            <a:ext cx="9169785" cy="39197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2C1EA9-EB82-0F7F-44E5-0FBB01C5E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44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{10079288-C902-4F89-A788-3F90C804528F}TFf0a5ceae-4542-492d-822e-d65a94fb0e1e2a8bfc10_win32-70e309b38cd8</Template>
  <TotalTime>322</TotalTime>
  <Words>742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Custom</vt:lpstr>
      <vt:lpstr>Understanding Smartwatch User Behavior: A Data-Driven Perspective</vt:lpstr>
      <vt:lpstr>Introduction</vt:lpstr>
      <vt:lpstr>Data Collection</vt:lpstr>
      <vt:lpstr>Demographics</vt:lpstr>
      <vt:lpstr>Feature usage &amp; Satisfaction</vt:lpstr>
      <vt:lpstr>Hypothesis Testing</vt:lpstr>
      <vt:lpstr>ANOVA</vt:lpstr>
      <vt:lpstr>Linear Regression Analysis</vt:lpstr>
      <vt:lpstr>Linear Regression test results</vt:lpstr>
      <vt:lpstr>Logistic Regression</vt:lpstr>
      <vt:lpstr>Logistic Regression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Pratap Das</dc:creator>
  <cp:lastModifiedBy>Pratap Das</cp:lastModifiedBy>
  <cp:revision>12</cp:revision>
  <dcterms:created xsi:type="dcterms:W3CDTF">2025-06-05T14:38:24Z</dcterms:created>
  <dcterms:modified xsi:type="dcterms:W3CDTF">2025-07-17T11:00:38Z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