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57" r:id="rId4"/>
    <p:sldId id="274" r:id="rId5"/>
    <p:sldId id="258" r:id="rId6"/>
    <p:sldId id="259" r:id="rId7"/>
    <p:sldId id="262" r:id="rId8"/>
    <p:sldId id="260" r:id="rId9"/>
    <p:sldId id="261" r:id="rId10"/>
    <p:sldId id="263" r:id="rId11"/>
    <p:sldId id="264" r:id="rId12"/>
    <p:sldId id="276" r:id="rId13"/>
    <p:sldId id="275" r:id="rId14"/>
    <p:sldId id="265" r:id="rId15"/>
    <p:sldId id="267" r:id="rId16"/>
    <p:sldId id="266" r:id="rId17"/>
    <p:sldId id="269" r:id="rId18"/>
    <p:sldId id="270" r:id="rId19"/>
    <p:sldId id="272" r:id="rId20"/>
    <p:sldId id="277" r:id="rId21"/>
    <p:sldId id="278" r:id="rId22"/>
    <p:sldId id="279" r:id="rId23"/>
    <p:sldId id="281" r:id="rId24"/>
    <p:sldId id="282" r:id="rId25"/>
    <p:sldId id="283" r:id="rId26"/>
    <p:sldId id="284" r:id="rId27"/>
    <p:sldId id="285" r:id="rId28"/>
    <p:sldId id="286" r:id="rId29"/>
    <p:sldId id="290" r:id="rId30"/>
    <p:sldId id="291" r:id="rId31"/>
    <p:sldId id="293" r:id="rId32"/>
    <p:sldId id="271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EE00"/>
    <a:srgbClr val="CC3399"/>
    <a:srgbClr val="CCFF33"/>
    <a:srgbClr val="EDE3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20" autoAdjust="0"/>
  </p:normalViewPr>
  <p:slideViewPr>
    <p:cSldViewPr>
      <p:cViewPr varScale="1">
        <p:scale>
          <a:sx n="76" d="100"/>
          <a:sy n="76" d="100"/>
        </p:scale>
        <p:origin x="-996" y="-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62125-CC81-4D30-9911-B32D1983726B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39489-C264-474C-AA29-AFFAAAE26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163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62125-CC81-4D30-9911-B32D1983726B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39489-C264-474C-AA29-AFFAAAE26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447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62125-CC81-4D30-9911-B32D1983726B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39489-C264-474C-AA29-AFFAAAE26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962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62125-CC81-4D30-9911-B32D1983726B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39489-C264-474C-AA29-AFFAAAE26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29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62125-CC81-4D30-9911-B32D1983726B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39489-C264-474C-AA29-AFFAAAE26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783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62125-CC81-4D30-9911-B32D1983726B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39489-C264-474C-AA29-AFFAAAE26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648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62125-CC81-4D30-9911-B32D1983726B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39489-C264-474C-AA29-AFFAAAE26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319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62125-CC81-4D30-9911-B32D1983726B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39489-C264-474C-AA29-AFFAAAE26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133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62125-CC81-4D30-9911-B32D1983726B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39489-C264-474C-AA29-AFFAAAE26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513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62125-CC81-4D30-9911-B32D1983726B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39489-C264-474C-AA29-AFFAAAE26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073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62125-CC81-4D30-9911-B32D1983726B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39489-C264-474C-AA29-AFFAAAE26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925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462125-CC81-4D30-9911-B32D1983726B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F39489-C264-474C-AA29-AFFAAAE26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273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7" Type="http://schemas.openxmlformats.org/officeDocument/2006/relationships/slide" Target="slide20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1.xml"/><Relationship Id="rId5" Type="http://schemas.openxmlformats.org/officeDocument/2006/relationships/slide" Target="slide32.xml"/><Relationship Id="rId4" Type="http://schemas.openxmlformats.org/officeDocument/2006/relationships/slide" Target="slide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Solving the Decompose-Packing Problem</a:t>
            </a:r>
            <a:br>
              <a:rPr lang="en-US" dirty="0" smtClean="0"/>
            </a:br>
            <a:r>
              <a:rPr lang="en-US" sz="2800" dirty="0" smtClean="0"/>
              <a:t>using Knuth’s Algorithm 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Tomer</a:t>
            </a:r>
            <a:r>
              <a:rPr lang="en-US" dirty="0" smtClean="0"/>
              <a:t> </a:t>
            </a:r>
            <a:r>
              <a:rPr lang="en-US" dirty="0" err="1" smtClean="0"/>
              <a:t>Gareh</a:t>
            </a:r>
            <a:endParaRPr lang="en-US" dirty="0" smtClean="0"/>
          </a:p>
          <a:p>
            <a:r>
              <a:rPr lang="en-US" dirty="0" smtClean="0"/>
              <a:t>Or </a:t>
            </a:r>
            <a:r>
              <a:rPr lang="en-US" dirty="0" err="1" smtClean="0"/>
              <a:t>Perel</a:t>
            </a:r>
            <a:endParaRPr lang="en-US" dirty="0" smtClean="0"/>
          </a:p>
          <a:p>
            <a:r>
              <a:rPr lang="en-US" dirty="0" smtClean="0"/>
              <a:t>Amit Marcus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7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Knuth’s Algorithm X (ECP)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5237"/>
            <a:ext cx="8229600" cy="50593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algorithm repeats the cover phase until enough sets were picked to cover the universe, or no more sets remain to be picked and the algorithm is stuck.</a:t>
            </a:r>
          </a:p>
          <a:p>
            <a:pPr lvl="1"/>
            <a:r>
              <a:rPr lang="en-US" dirty="0" smtClean="0"/>
              <a:t>If the matrix has no columns remaining, the universe was covered successfully. Output the solution and backtrack to look for more solutions. Inverse the cover phase, and continue.</a:t>
            </a:r>
          </a:p>
          <a:p>
            <a:pPr lvl="1"/>
            <a:r>
              <a:rPr lang="en-US" dirty="0" smtClean="0"/>
              <a:t>If the matrix has no rows remaining, the algorithm backtracks: it inverses the cover phase, chooses another row and looks for other solutions.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250506"/>
              </p:ext>
            </p:extLst>
          </p:nvPr>
        </p:nvGraphicFramePr>
        <p:xfrm>
          <a:off x="381000" y="6019800"/>
          <a:ext cx="260781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4353"/>
                <a:gridCol w="351155"/>
                <a:gridCol w="351155"/>
                <a:gridCol w="3511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Sets\Universe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{2, 4, 5}</a:t>
                      </a:r>
                      <a:endParaRPr lang="en-US" b="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1</a:t>
                      </a:r>
                      <a:endParaRPr lang="en-US" i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1</a:t>
                      </a:r>
                      <a:endParaRPr lang="en-US" i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1</a:t>
                      </a:r>
                      <a:endParaRPr lang="en-US" i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8" name="Right Arrow 7"/>
          <p:cNvSpPr/>
          <p:nvPr/>
        </p:nvSpPr>
        <p:spPr>
          <a:xfrm>
            <a:off x="3505200" y="6248400"/>
            <a:ext cx="228600" cy="219163"/>
          </a:xfrm>
          <a:prstGeom prst="rightArrow">
            <a:avLst/>
          </a:prstGeom>
          <a:solidFill>
            <a:schemeClr val="tx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96000" y="6107668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Solution</a:t>
            </a:r>
            <a:r>
              <a:rPr lang="en-US" dirty="0" smtClean="0"/>
              <a:t>: { Set #1, Set #3 }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3946888"/>
              </p:ext>
            </p:extLst>
          </p:nvPr>
        </p:nvGraphicFramePr>
        <p:xfrm>
          <a:off x="4267200" y="6172200"/>
          <a:ext cx="155435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435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Sets\Universe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452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Knuth’s Algorithm X (Decompose)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5237"/>
            <a:ext cx="8229600" cy="5059363"/>
          </a:xfrm>
        </p:spPr>
        <p:txBody>
          <a:bodyPr>
            <a:normAutofit/>
          </a:bodyPr>
          <a:lstStyle/>
          <a:p>
            <a:r>
              <a:rPr lang="en-US" dirty="0" smtClean="0"/>
              <a:t>The Decomposition problem can be solved in a similar manner to ECP:</a:t>
            </a:r>
          </a:p>
          <a:p>
            <a:pPr lvl="1"/>
            <a:r>
              <a:rPr lang="en-US" dirty="0" smtClean="0"/>
              <a:t>Enumerate the part templates possible positions as sets of values.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 world coordinates (pixels, voxels) as a universe of values.</a:t>
            </a:r>
          </a:p>
          <a:p>
            <a:r>
              <a:rPr lang="en-US" dirty="0" smtClean="0"/>
              <a:t>Each row in the matrix is encoded as a bit sequence of position indices occupied.</a:t>
            </a:r>
          </a:p>
        </p:txBody>
      </p:sp>
    </p:spTree>
    <p:extLst>
      <p:ext uri="{BB962C8B-B14F-4D97-AF65-F5344CB8AC3E}">
        <p14:creationId xmlns:p14="http://schemas.microsoft.com/office/powerpoint/2010/main" val="408066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Knuth’s Algorithm X (Decompose)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5237"/>
            <a:ext cx="8229600" cy="5059363"/>
          </a:xfrm>
        </p:spPr>
        <p:txBody>
          <a:bodyPr>
            <a:normAutofit/>
          </a:bodyPr>
          <a:lstStyle/>
          <a:p>
            <a:r>
              <a:rPr lang="en-US" dirty="0" smtClean="0"/>
              <a:t>Example:</a:t>
            </a:r>
          </a:p>
          <a:p>
            <a:pPr lvl="1"/>
            <a:r>
              <a:rPr lang="en-US" sz="2400" dirty="0" smtClean="0"/>
              <a:t>Assign each world coordinate a sequential index.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sz="2400" dirty="0" smtClean="0"/>
              <a:t>Encode each part possible placement as set of indices.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25035"/>
              </p:ext>
            </p:extLst>
          </p:nvPr>
        </p:nvGraphicFramePr>
        <p:xfrm>
          <a:off x="4505937" y="2712720"/>
          <a:ext cx="705804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5268"/>
                <a:gridCol w="235268"/>
                <a:gridCol w="235268"/>
              </a:tblGrid>
              <a:tr h="2692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79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7" name="Straight Arrow Connector 26"/>
          <p:cNvCxnSpPr/>
          <p:nvPr/>
        </p:nvCxnSpPr>
        <p:spPr>
          <a:xfrm flipH="1" flipV="1">
            <a:off x="3896337" y="2857500"/>
            <a:ext cx="6858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657600" y="2667000"/>
            <a:ext cx="990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 flipH="1" flipV="1">
            <a:off x="3906474" y="3238500"/>
            <a:ext cx="6858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657600" y="3048000"/>
            <a:ext cx="990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 flipH="1" flipV="1">
            <a:off x="3906474" y="3619500"/>
            <a:ext cx="6858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657600" y="3429000"/>
            <a:ext cx="990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35" name="Straight Arrow Connector 34"/>
          <p:cNvCxnSpPr>
            <a:endCxn id="36" idx="1"/>
          </p:cNvCxnSpPr>
          <p:nvPr/>
        </p:nvCxnSpPr>
        <p:spPr>
          <a:xfrm flipV="1">
            <a:off x="5067300" y="2857500"/>
            <a:ext cx="4191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486400" y="2667000"/>
            <a:ext cx="990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37" name="Straight Arrow Connector 36"/>
          <p:cNvCxnSpPr>
            <a:endCxn id="38" idx="1"/>
          </p:cNvCxnSpPr>
          <p:nvPr/>
        </p:nvCxnSpPr>
        <p:spPr>
          <a:xfrm>
            <a:off x="5115537" y="3238500"/>
            <a:ext cx="37086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486400" y="3048000"/>
            <a:ext cx="990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39" name="Straight Arrow Connector 38"/>
          <p:cNvCxnSpPr>
            <a:endCxn id="40" idx="1"/>
          </p:cNvCxnSpPr>
          <p:nvPr/>
        </p:nvCxnSpPr>
        <p:spPr>
          <a:xfrm>
            <a:off x="5115537" y="3638550"/>
            <a:ext cx="370863" cy="57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486400" y="3505200"/>
            <a:ext cx="990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4886937" y="2590800"/>
            <a:ext cx="0" cy="285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724400" y="2286000"/>
            <a:ext cx="990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4495800" y="3276600"/>
            <a:ext cx="314937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267200" y="3962400"/>
            <a:ext cx="990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4810737" y="3638550"/>
            <a:ext cx="495300" cy="400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181600" y="3962400"/>
            <a:ext cx="990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474356"/>
              </p:ext>
            </p:extLst>
          </p:nvPr>
        </p:nvGraphicFramePr>
        <p:xfrm>
          <a:off x="2133600" y="4827589"/>
          <a:ext cx="705804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5268"/>
                <a:gridCol w="235268"/>
                <a:gridCol w="235268"/>
              </a:tblGrid>
              <a:tr h="2692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27940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0" name="Up Arrow 49"/>
          <p:cNvSpPr/>
          <p:nvPr/>
        </p:nvSpPr>
        <p:spPr>
          <a:xfrm rot="5400000">
            <a:off x="3130406" y="5033820"/>
            <a:ext cx="222394" cy="374794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3505200" y="503655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{ 0, 3, 4, 6 }</a:t>
            </a:r>
            <a:endParaRPr lang="en-US" dirty="0"/>
          </a:p>
        </p:txBody>
      </p:sp>
      <p:sp>
        <p:nvSpPr>
          <p:cNvPr id="52" name="Up Arrow 51"/>
          <p:cNvSpPr/>
          <p:nvPr/>
        </p:nvSpPr>
        <p:spPr>
          <a:xfrm rot="5400000">
            <a:off x="4959206" y="5033820"/>
            <a:ext cx="222394" cy="374794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5486400" y="5030901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100110100</a:t>
            </a:r>
            <a:endParaRPr lang="en-US" dirty="0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864238"/>
              </p:ext>
            </p:extLst>
          </p:nvPr>
        </p:nvGraphicFramePr>
        <p:xfrm>
          <a:off x="3054561" y="5608320"/>
          <a:ext cx="705804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5268"/>
                <a:gridCol w="235268"/>
                <a:gridCol w="235268"/>
              </a:tblGrid>
              <a:tr h="2692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27940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5" name="TextBox 54"/>
          <p:cNvSpPr txBox="1"/>
          <p:nvPr/>
        </p:nvSpPr>
        <p:spPr>
          <a:xfrm>
            <a:off x="6400800" y="590773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010011010</a:t>
            </a:r>
            <a:endParaRPr lang="en-US" dirty="0"/>
          </a:p>
        </p:txBody>
      </p:sp>
      <p:sp>
        <p:nvSpPr>
          <p:cNvPr id="56" name="Up Arrow 55"/>
          <p:cNvSpPr/>
          <p:nvPr/>
        </p:nvSpPr>
        <p:spPr>
          <a:xfrm rot="5400000">
            <a:off x="4075302" y="5905000"/>
            <a:ext cx="222394" cy="374794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4450096" y="590773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{ 1, 4, 5, 7 }</a:t>
            </a:r>
            <a:endParaRPr lang="en-US" dirty="0"/>
          </a:p>
        </p:txBody>
      </p:sp>
      <p:sp>
        <p:nvSpPr>
          <p:cNvPr id="58" name="Up Arrow 57"/>
          <p:cNvSpPr/>
          <p:nvPr/>
        </p:nvSpPr>
        <p:spPr>
          <a:xfrm rot="5400000">
            <a:off x="5904102" y="5905000"/>
            <a:ext cx="222394" cy="374794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4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Knuth’s Algorithm X (Packing)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5237"/>
            <a:ext cx="8229600" cy="5059363"/>
          </a:xfrm>
        </p:spPr>
        <p:txBody>
          <a:bodyPr>
            <a:normAutofit/>
          </a:bodyPr>
          <a:lstStyle/>
          <a:p>
            <a:r>
              <a:rPr lang="en-US" dirty="0" smtClean="0"/>
              <a:t>The Packing problem can be reduced to ECP:</a:t>
            </a:r>
          </a:p>
          <a:p>
            <a:pPr lvl="1"/>
            <a:r>
              <a:rPr lang="en-US" dirty="0" smtClean="0"/>
              <a:t>Enumerate the object parts’ possible positions as sets of values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 world coordinates (pixels, voxels) as a universe of values.</a:t>
            </a:r>
          </a:p>
          <a:p>
            <a:r>
              <a:rPr lang="en-US" dirty="0" smtClean="0"/>
              <a:t>Each row in the matrix is encoded as a bit sequence composed of 2 parts: the world coordinates the part occupies and the part’s unique id.</a:t>
            </a:r>
          </a:p>
        </p:txBody>
      </p:sp>
    </p:spTree>
    <p:extLst>
      <p:ext uri="{BB962C8B-B14F-4D97-AF65-F5344CB8AC3E}">
        <p14:creationId xmlns:p14="http://schemas.microsoft.com/office/powerpoint/2010/main" val="3153045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Knuth’s Algorithm X (Decompose)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5237"/>
            <a:ext cx="8229600" cy="5059363"/>
          </a:xfrm>
        </p:spPr>
        <p:txBody>
          <a:bodyPr>
            <a:normAutofit/>
          </a:bodyPr>
          <a:lstStyle/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Assign each world coordinate a sequential index.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Assign each object part an index.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712758"/>
              </p:ext>
            </p:extLst>
          </p:nvPr>
        </p:nvGraphicFramePr>
        <p:xfrm>
          <a:off x="4505937" y="2788920"/>
          <a:ext cx="705804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5268"/>
                <a:gridCol w="235268"/>
                <a:gridCol w="235268"/>
              </a:tblGrid>
              <a:tr h="2692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79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934842"/>
              </p:ext>
            </p:extLst>
          </p:nvPr>
        </p:nvGraphicFramePr>
        <p:xfrm>
          <a:off x="2895600" y="5516880"/>
          <a:ext cx="1524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4953924"/>
              </p:ext>
            </p:extLst>
          </p:nvPr>
        </p:nvGraphicFramePr>
        <p:xfrm>
          <a:off x="4114800" y="5440680"/>
          <a:ext cx="762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7939805"/>
              </p:ext>
            </p:extLst>
          </p:nvPr>
        </p:nvGraphicFramePr>
        <p:xfrm>
          <a:off x="5410200" y="5440680"/>
          <a:ext cx="7620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27" name="Straight Arrow Connector 26"/>
          <p:cNvCxnSpPr/>
          <p:nvPr/>
        </p:nvCxnSpPr>
        <p:spPr>
          <a:xfrm flipH="1" flipV="1">
            <a:off x="3896337" y="2933700"/>
            <a:ext cx="6858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657600" y="2743200"/>
            <a:ext cx="990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 flipH="1" flipV="1">
            <a:off x="3906474" y="3314700"/>
            <a:ext cx="6858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657600" y="3124200"/>
            <a:ext cx="990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 flipH="1" flipV="1">
            <a:off x="3906474" y="3695700"/>
            <a:ext cx="6858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657600" y="3505200"/>
            <a:ext cx="990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35" name="Straight Arrow Connector 34"/>
          <p:cNvCxnSpPr>
            <a:endCxn id="36" idx="1"/>
          </p:cNvCxnSpPr>
          <p:nvPr/>
        </p:nvCxnSpPr>
        <p:spPr>
          <a:xfrm flipV="1">
            <a:off x="5067300" y="2933700"/>
            <a:ext cx="4191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486400" y="2743200"/>
            <a:ext cx="990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37" name="Straight Arrow Connector 36"/>
          <p:cNvCxnSpPr>
            <a:endCxn id="38" idx="1"/>
          </p:cNvCxnSpPr>
          <p:nvPr/>
        </p:nvCxnSpPr>
        <p:spPr>
          <a:xfrm>
            <a:off x="5115537" y="3314700"/>
            <a:ext cx="37086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486400" y="3124200"/>
            <a:ext cx="990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39" name="Straight Arrow Connector 38"/>
          <p:cNvCxnSpPr>
            <a:endCxn id="40" idx="1"/>
          </p:cNvCxnSpPr>
          <p:nvPr/>
        </p:nvCxnSpPr>
        <p:spPr>
          <a:xfrm>
            <a:off x="5115537" y="3714750"/>
            <a:ext cx="370863" cy="57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486400" y="3581400"/>
            <a:ext cx="990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4886937" y="2667000"/>
            <a:ext cx="0" cy="285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724400" y="2362200"/>
            <a:ext cx="990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4495800" y="3352800"/>
            <a:ext cx="314937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267200" y="4038600"/>
            <a:ext cx="990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4810737" y="3714750"/>
            <a:ext cx="495300" cy="400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181600" y="4038600"/>
            <a:ext cx="990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3048000" y="5135880"/>
            <a:ext cx="990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495800" y="5059680"/>
            <a:ext cx="990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5334000" y="5059680"/>
            <a:ext cx="990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853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Knuth’s Algorithm X (Packing)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5237"/>
            <a:ext cx="8229600" cy="5059363"/>
          </a:xfrm>
        </p:spPr>
        <p:txBody>
          <a:bodyPr>
            <a:normAutofit/>
          </a:bodyPr>
          <a:lstStyle/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For each combo of position and part, output a bit sequence where the bit is lit for the positions and part participating: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87217"/>
              </p:ext>
            </p:extLst>
          </p:nvPr>
        </p:nvGraphicFramePr>
        <p:xfrm>
          <a:off x="2456576" y="4297680"/>
          <a:ext cx="7620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4" name="TextBox 63"/>
          <p:cNvSpPr txBox="1"/>
          <p:nvPr/>
        </p:nvSpPr>
        <p:spPr>
          <a:xfrm>
            <a:off x="2438400" y="3939540"/>
            <a:ext cx="990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5685686"/>
              </p:ext>
            </p:extLst>
          </p:nvPr>
        </p:nvGraphicFramePr>
        <p:xfrm>
          <a:off x="1219200" y="4188460"/>
          <a:ext cx="705804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5268"/>
                <a:gridCol w="235268"/>
                <a:gridCol w="235268"/>
              </a:tblGrid>
              <a:tr h="2692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27940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981200" y="4421565"/>
            <a:ext cx="22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+</a:t>
            </a:r>
            <a:endParaRPr lang="en-US" dirty="0" smtClean="0"/>
          </a:p>
        </p:txBody>
      </p:sp>
      <p:sp>
        <p:nvSpPr>
          <p:cNvPr id="9" name="Up Arrow 8"/>
          <p:cNvSpPr/>
          <p:nvPr/>
        </p:nvSpPr>
        <p:spPr>
          <a:xfrm rot="5400000">
            <a:off x="3657600" y="4555346"/>
            <a:ext cx="222394" cy="374794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114800" y="4558076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{ 0, 3, 4, 6, 11}</a:t>
            </a:r>
            <a:endParaRPr lang="en-US" dirty="0"/>
          </a:p>
        </p:txBody>
      </p:sp>
      <p:sp>
        <p:nvSpPr>
          <p:cNvPr id="49" name="Up Arrow 48"/>
          <p:cNvSpPr/>
          <p:nvPr/>
        </p:nvSpPr>
        <p:spPr>
          <a:xfrm rot="5400000">
            <a:off x="5873606" y="4555346"/>
            <a:ext cx="222394" cy="374794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6400800" y="4631545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100110100 001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97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Knuth’s Algorithm X (Packing)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5237"/>
            <a:ext cx="8229600" cy="5059363"/>
          </a:xfrm>
        </p:spPr>
        <p:txBody>
          <a:bodyPr>
            <a:normAutofit/>
          </a:bodyPr>
          <a:lstStyle/>
          <a:p>
            <a:r>
              <a:rPr lang="en-US" dirty="0" smtClean="0"/>
              <a:t>The rows are encoded as following: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4185385"/>
              </p:ext>
            </p:extLst>
          </p:nvPr>
        </p:nvGraphicFramePr>
        <p:xfrm>
          <a:off x="457200" y="1950720"/>
          <a:ext cx="705804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5268"/>
                <a:gridCol w="235268"/>
                <a:gridCol w="235268"/>
              </a:tblGrid>
              <a:tr h="2692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9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820499"/>
              </p:ext>
            </p:extLst>
          </p:nvPr>
        </p:nvGraphicFramePr>
        <p:xfrm>
          <a:off x="457200" y="3124200"/>
          <a:ext cx="705804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5268"/>
                <a:gridCol w="235268"/>
                <a:gridCol w="235268"/>
              </a:tblGrid>
              <a:tr h="2692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79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127873"/>
              </p:ext>
            </p:extLst>
          </p:nvPr>
        </p:nvGraphicFramePr>
        <p:xfrm>
          <a:off x="457200" y="4419600"/>
          <a:ext cx="705804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5268"/>
                <a:gridCol w="235268"/>
                <a:gridCol w="235268"/>
              </a:tblGrid>
              <a:tr h="2692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79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7375949"/>
              </p:ext>
            </p:extLst>
          </p:nvPr>
        </p:nvGraphicFramePr>
        <p:xfrm>
          <a:off x="457200" y="5638800"/>
          <a:ext cx="705804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5268"/>
                <a:gridCol w="235268"/>
                <a:gridCol w="235268"/>
              </a:tblGrid>
              <a:tr h="2692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279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121667"/>
              </p:ext>
            </p:extLst>
          </p:nvPr>
        </p:nvGraphicFramePr>
        <p:xfrm>
          <a:off x="3478528" y="1950720"/>
          <a:ext cx="712472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5268"/>
                <a:gridCol w="241936"/>
                <a:gridCol w="235268"/>
              </a:tblGrid>
              <a:tr h="2692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79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5826011"/>
              </p:ext>
            </p:extLst>
          </p:nvPr>
        </p:nvGraphicFramePr>
        <p:xfrm>
          <a:off x="3485196" y="3200400"/>
          <a:ext cx="705804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5268"/>
                <a:gridCol w="235268"/>
                <a:gridCol w="235268"/>
              </a:tblGrid>
              <a:tr h="2692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79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1453896"/>
              </p:ext>
            </p:extLst>
          </p:nvPr>
        </p:nvGraphicFramePr>
        <p:xfrm>
          <a:off x="3485196" y="4419600"/>
          <a:ext cx="705804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5268"/>
                <a:gridCol w="235268"/>
                <a:gridCol w="235268"/>
              </a:tblGrid>
              <a:tr h="2692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79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588597"/>
              </p:ext>
            </p:extLst>
          </p:nvPr>
        </p:nvGraphicFramePr>
        <p:xfrm>
          <a:off x="3485196" y="5638800"/>
          <a:ext cx="705804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5268"/>
                <a:gridCol w="235268"/>
                <a:gridCol w="235268"/>
              </a:tblGrid>
              <a:tr h="2692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79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71472"/>
              </p:ext>
            </p:extLst>
          </p:nvPr>
        </p:nvGraphicFramePr>
        <p:xfrm>
          <a:off x="6304596" y="1950720"/>
          <a:ext cx="705804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5268"/>
                <a:gridCol w="235268"/>
                <a:gridCol w="235268"/>
              </a:tblGrid>
              <a:tr h="2692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79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2374614"/>
              </p:ext>
            </p:extLst>
          </p:nvPr>
        </p:nvGraphicFramePr>
        <p:xfrm>
          <a:off x="6304596" y="3200400"/>
          <a:ext cx="705804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5268"/>
                <a:gridCol w="235268"/>
                <a:gridCol w="235268"/>
              </a:tblGrid>
              <a:tr h="2692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279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7254749"/>
              </p:ext>
            </p:extLst>
          </p:nvPr>
        </p:nvGraphicFramePr>
        <p:xfrm>
          <a:off x="6304596" y="4419600"/>
          <a:ext cx="705804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5268"/>
                <a:gridCol w="235268"/>
                <a:gridCol w="235268"/>
              </a:tblGrid>
              <a:tr h="2692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79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755521"/>
              </p:ext>
            </p:extLst>
          </p:nvPr>
        </p:nvGraphicFramePr>
        <p:xfrm>
          <a:off x="6304596" y="5638800"/>
          <a:ext cx="705804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5268"/>
                <a:gridCol w="235268"/>
                <a:gridCol w="235268"/>
              </a:tblGrid>
              <a:tr h="2692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79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1371600" y="2297668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100110100 001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371600" y="35052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010011010 001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371600" y="4736068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110000000 100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371600" y="5955268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011000000 100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343400" y="2297668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000110000 100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343400" y="3593068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000011000 100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343400" y="4736068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000000110 100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343400" y="5955268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000000011 100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086600" y="2297668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010110000 010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086600" y="3593068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001011000 010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086600" y="4812268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000010110 010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086600" y="5955268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000001011 010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81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Knuth’s Algorithm X (Packing)</a:t>
            </a:r>
            <a:br>
              <a:rPr lang="en-US" dirty="0" smtClean="0"/>
            </a:br>
            <a:r>
              <a:rPr lang="en-US" sz="2200" dirty="0" smtClean="0"/>
              <a:t>(Similar rules apply to Decompose)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59363"/>
          </a:xfrm>
        </p:spPr>
        <p:txBody>
          <a:bodyPr>
            <a:normAutofit/>
          </a:bodyPr>
          <a:lstStyle/>
          <a:p>
            <a:r>
              <a:rPr lang="en-US" dirty="0" smtClean="0"/>
              <a:t>To support different part orientations, assign them with different part indices: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Different board types are supported as long as sequential indexing of</a:t>
            </a:r>
          </a:p>
          <a:p>
            <a:pPr marL="0" indent="0">
              <a:buNone/>
            </a:pPr>
            <a:r>
              <a:rPr lang="en-US" dirty="0" smtClean="0"/>
              <a:t>    positions is maintained.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052790"/>
              </p:ext>
            </p:extLst>
          </p:nvPr>
        </p:nvGraphicFramePr>
        <p:xfrm>
          <a:off x="1295400" y="3101340"/>
          <a:ext cx="7620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4" name="TextBox 63"/>
          <p:cNvSpPr txBox="1"/>
          <p:nvPr/>
        </p:nvSpPr>
        <p:spPr>
          <a:xfrm>
            <a:off x="1295400" y="2743200"/>
            <a:ext cx="990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7805425"/>
              </p:ext>
            </p:extLst>
          </p:nvPr>
        </p:nvGraphicFramePr>
        <p:xfrm>
          <a:off x="3124200" y="3161321"/>
          <a:ext cx="7620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429000" y="2766060"/>
            <a:ext cx="990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386269"/>
              </p:ext>
            </p:extLst>
          </p:nvPr>
        </p:nvGraphicFramePr>
        <p:xfrm>
          <a:off x="4800600" y="3223260"/>
          <a:ext cx="1143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7951779"/>
              </p:ext>
            </p:extLst>
          </p:nvPr>
        </p:nvGraphicFramePr>
        <p:xfrm>
          <a:off x="6705600" y="3299460"/>
          <a:ext cx="1143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5105400" y="2766060"/>
            <a:ext cx="990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010400" y="2766060"/>
            <a:ext cx="990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9206493"/>
              </p:ext>
            </p:extLst>
          </p:nvPr>
        </p:nvGraphicFramePr>
        <p:xfrm>
          <a:off x="6410937" y="5303520"/>
          <a:ext cx="705804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5268"/>
                <a:gridCol w="235268"/>
                <a:gridCol w="235268"/>
              </a:tblGrid>
              <a:tr h="2692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79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9" name="Straight Arrow Connector 18"/>
          <p:cNvCxnSpPr/>
          <p:nvPr/>
        </p:nvCxnSpPr>
        <p:spPr>
          <a:xfrm flipH="1" flipV="1">
            <a:off x="5801337" y="5448300"/>
            <a:ext cx="6858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562600" y="5257800"/>
            <a:ext cx="990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5811474" y="5829300"/>
            <a:ext cx="6858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562600" y="5638800"/>
            <a:ext cx="990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 flipV="1">
            <a:off x="5811474" y="6210300"/>
            <a:ext cx="6858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562600" y="6019800"/>
            <a:ext cx="990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25" name="Straight Arrow Connector 24"/>
          <p:cNvCxnSpPr>
            <a:endCxn id="26" idx="1"/>
          </p:cNvCxnSpPr>
          <p:nvPr/>
        </p:nvCxnSpPr>
        <p:spPr>
          <a:xfrm flipV="1">
            <a:off x="6972300" y="5448300"/>
            <a:ext cx="4191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391400" y="5257800"/>
            <a:ext cx="990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27" name="Straight Arrow Connector 26"/>
          <p:cNvCxnSpPr>
            <a:endCxn id="28" idx="1"/>
          </p:cNvCxnSpPr>
          <p:nvPr/>
        </p:nvCxnSpPr>
        <p:spPr>
          <a:xfrm>
            <a:off x="7020537" y="5829300"/>
            <a:ext cx="37086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391400" y="5638800"/>
            <a:ext cx="990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30" name="Straight Arrow Connector 29"/>
          <p:cNvCxnSpPr>
            <a:endCxn id="31" idx="1"/>
          </p:cNvCxnSpPr>
          <p:nvPr/>
        </p:nvCxnSpPr>
        <p:spPr>
          <a:xfrm>
            <a:off x="7020537" y="6229350"/>
            <a:ext cx="370863" cy="57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391400" y="6096000"/>
            <a:ext cx="990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6715737" y="6229350"/>
            <a:ext cx="495300" cy="400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086600" y="6553200"/>
            <a:ext cx="990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08696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Knuth’s Algorithm X (Packing)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slight modification is required from the ECP version:</a:t>
            </a:r>
          </a:p>
          <a:p>
            <a:pPr lvl="1"/>
            <a:r>
              <a:rPr lang="en-US" dirty="0" smtClean="0"/>
              <a:t>We don’t necessarily cover all positions in the world with our given parts (the world may be bigger than the object we pack inside it).</a:t>
            </a:r>
          </a:p>
          <a:p>
            <a:pPr lvl="1"/>
            <a:r>
              <a:rPr lang="en-US" dirty="0" smtClean="0"/>
              <a:t>We should use all parts given.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7497961"/>
              </p:ext>
            </p:extLst>
          </p:nvPr>
        </p:nvGraphicFramePr>
        <p:xfrm>
          <a:off x="6019800" y="4343400"/>
          <a:ext cx="705804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5268"/>
                <a:gridCol w="235268"/>
                <a:gridCol w="235268"/>
              </a:tblGrid>
              <a:tr h="2692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9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244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Knuth’s Algorithm X (Packing)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5237"/>
            <a:ext cx="8229600" cy="5059363"/>
          </a:xfrm>
        </p:spPr>
        <p:txBody>
          <a:bodyPr>
            <a:noAutofit/>
          </a:bodyPr>
          <a:lstStyle/>
          <a:p>
            <a:r>
              <a:rPr lang="en-US" sz="2800" dirty="0" smtClean="0"/>
              <a:t>Solution: Separate columns in the matrix to mandatory and optional.</a:t>
            </a: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  <a:p>
            <a:r>
              <a:rPr lang="en-US" sz="2400" dirty="0" smtClean="0"/>
              <a:t>The algorithm succeeds only when all mandatory columns have been covered (all parts used).</a:t>
            </a:r>
          </a:p>
          <a:p>
            <a:r>
              <a:rPr lang="en-US" sz="2400" dirty="0" smtClean="0"/>
              <a:t>Optional columns function in the algorithm as usual, but are not required to be covered for the algorithm to succeed (output does include which positions are used).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4275169"/>
              </p:ext>
            </p:extLst>
          </p:nvPr>
        </p:nvGraphicFramePr>
        <p:xfrm>
          <a:off x="2806117" y="2592586"/>
          <a:ext cx="705804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5268"/>
                <a:gridCol w="235268"/>
                <a:gridCol w="235268"/>
              </a:tblGrid>
              <a:tr h="2692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9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3720517" y="2939534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100110100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01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Left Brace 3"/>
          <p:cNvSpPr/>
          <p:nvPr/>
        </p:nvSpPr>
        <p:spPr>
          <a:xfrm rot="5400000">
            <a:off x="4190999" y="2373867"/>
            <a:ext cx="304799" cy="1066801"/>
          </a:xfrm>
          <a:prstGeom prst="leftBrace">
            <a:avLst>
              <a:gd name="adj1" fmla="val 8333"/>
              <a:gd name="adj2" fmla="val 50847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4" name="Left Brace 33"/>
          <p:cNvSpPr/>
          <p:nvPr/>
        </p:nvSpPr>
        <p:spPr>
          <a:xfrm rot="16200000">
            <a:off x="4876800" y="3338983"/>
            <a:ext cx="304799" cy="152401"/>
          </a:xfrm>
          <a:prstGeom prst="leftBrace">
            <a:avLst>
              <a:gd name="adj1" fmla="val 8333"/>
              <a:gd name="adj2" fmla="val 5084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657600" y="2373868"/>
            <a:ext cx="3124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Optional position columns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810000" y="3593068"/>
            <a:ext cx="3124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Mandatory part index columns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375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entagon 3"/>
          <p:cNvSpPr/>
          <p:nvPr/>
        </p:nvSpPr>
        <p:spPr>
          <a:xfrm>
            <a:off x="457200" y="1752600"/>
            <a:ext cx="4800600" cy="609600"/>
          </a:xfrm>
          <a:prstGeom prst="homePlat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Quick Links: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4800600" cy="6096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hlinkClick r:id="rId2" action="ppaction://hlinksldjump"/>
              </a:rPr>
              <a:t>Problems overview</a:t>
            </a:r>
            <a:endParaRPr lang="en-US" dirty="0"/>
          </a:p>
        </p:txBody>
      </p:sp>
      <p:sp>
        <p:nvSpPr>
          <p:cNvPr id="5" name="Pentagon 4"/>
          <p:cNvSpPr/>
          <p:nvPr/>
        </p:nvSpPr>
        <p:spPr>
          <a:xfrm>
            <a:off x="457200" y="2514600"/>
            <a:ext cx="5410200" cy="6096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2514601"/>
            <a:ext cx="48006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hlinkClick r:id="rId3" action="ppaction://hlinksldjump"/>
              </a:rPr>
              <a:t>Knuth’s algorithm X (ECP)</a:t>
            </a:r>
            <a:endParaRPr lang="en-US" dirty="0"/>
          </a:p>
        </p:txBody>
      </p:sp>
      <p:sp>
        <p:nvSpPr>
          <p:cNvPr id="7" name="Pentagon 6"/>
          <p:cNvSpPr/>
          <p:nvPr/>
        </p:nvSpPr>
        <p:spPr>
          <a:xfrm>
            <a:off x="457200" y="4038599"/>
            <a:ext cx="6248400" cy="609600"/>
          </a:xfrm>
          <a:prstGeom prst="homePlat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4038600"/>
            <a:ext cx="4800600" cy="609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hlinkClick r:id="rId4" action="ppaction://hlinksldjump"/>
              </a:rPr>
              <a:t>Knuth’s algorithm X (Packing)</a:t>
            </a:r>
            <a:endParaRPr lang="en-US" dirty="0"/>
          </a:p>
        </p:txBody>
      </p:sp>
      <p:sp>
        <p:nvSpPr>
          <p:cNvPr id="9" name="Pentagon 8"/>
          <p:cNvSpPr/>
          <p:nvPr/>
        </p:nvSpPr>
        <p:spPr>
          <a:xfrm>
            <a:off x="457200" y="5562600"/>
            <a:ext cx="7315200" cy="609600"/>
          </a:xfrm>
          <a:prstGeom prst="homePlat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57200" y="5562601"/>
            <a:ext cx="48006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hlinkClick r:id="rId5" action="ppaction://hlinksldjump"/>
              </a:rPr>
              <a:t>Misc.</a:t>
            </a:r>
            <a:endParaRPr lang="en-US" dirty="0"/>
          </a:p>
        </p:txBody>
      </p:sp>
      <p:sp>
        <p:nvSpPr>
          <p:cNvPr id="11" name="Pentagon 10"/>
          <p:cNvSpPr/>
          <p:nvPr/>
        </p:nvSpPr>
        <p:spPr>
          <a:xfrm>
            <a:off x="457200" y="3276600"/>
            <a:ext cx="5943600" cy="609600"/>
          </a:xfrm>
          <a:prstGeom prst="homePlat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57200" y="3276601"/>
            <a:ext cx="5562600" cy="609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hlinkClick r:id="rId6" action="ppaction://hlinksldjump"/>
              </a:rPr>
              <a:t>Knuth’s algorithm X (Decompose)</a:t>
            </a:r>
            <a:endParaRPr lang="en-US" dirty="0"/>
          </a:p>
        </p:txBody>
      </p:sp>
      <p:sp>
        <p:nvSpPr>
          <p:cNvPr id="13" name="Pentagon 12"/>
          <p:cNvSpPr/>
          <p:nvPr/>
        </p:nvSpPr>
        <p:spPr>
          <a:xfrm>
            <a:off x="457200" y="4800600"/>
            <a:ext cx="6781800" cy="609600"/>
          </a:xfrm>
          <a:prstGeom prst="homePlat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4800601"/>
            <a:ext cx="63246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hlinkClick r:id="rId7" action="ppaction://hlinksldjump"/>
              </a:rPr>
              <a:t>Decompose &amp; Pack Flow.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60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Putting it together: Decompose &amp; Pack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en-US" dirty="0" smtClean="0"/>
              <a:t>The following slides present an example of the entire flow.</a:t>
            </a:r>
          </a:p>
          <a:p>
            <a:r>
              <a:rPr lang="en-US" dirty="0" smtClean="0"/>
              <a:t>Input:</a:t>
            </a:r>
          </a:p>
          <a:p>
            <a:pPr marL="457200" lvl="1" indent="0">
              <a:buNone/>
            </a:pPr>
            <a:r>
              <a:rPr lang="en-US" dirty="0" smtClean="0"/>
              <a:t>(1) A 2D object to decompose and pack.</a:t>
            </a:r>
          </a:p>
          <a:p>
            <a:pPr marL="457200" lvl="1" indent="0">
              <a:buNone/>
            </a:pPr>
            <a:r>
              <a:rPr lang="en-US" dirty="0" smtClean="0"/>
              <a:t>(2) A parts template list.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4822704"/>
              </p:ext>
            </p:extLst>
          </p:nvPr>
        </p:nvGraphicFramePr>
        <p:xfrm>
          <a:off x="2209800" y="5278457"/>
          <a:ext cx="1524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76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8776753"/>
              </p:ext>
            </p:extLst>
          </p:nvPr>
        </p:nvGraphicFramePr>
        <p:xfrm>
          <a:off x="1143000" y="5001964"/>
          <a:ext cx="762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596193"/>
              </p:ext>
            </p:extLst>
          </p:nvPr>
        </p:nvGraphicFramePr>
        <p:xfrm>
          <a:off x="4191000" y="5074920"/>
          <a:ext cx="762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2729"/>
              </p:ext>
            </p:extLst>
          </p:nvPr>
        </p:nvGraphicFramePr>
        <p:xfrm>
          <a:off x="6477000" y="4099560"/>
          <a:ext cx="1905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060267"/>
              </p:ext>
            </p:extLst>
          </p:nvPr>
        </p:nvGraphicFramePr>
        <p:xfrm>
          <a:off x="3200400" y="4800600"/>
          <a:ext cx="7620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010400" y="3657600"/>
            <a:ext cx="609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590800" y="4343400"/>
            <a:ext cx="609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321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Putting it together: Decompose &amp; Pack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en-US" dirty="0" smtClean="0"/>
              <a:t>Different part orientations count as additional part templates: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5252363"/>
              </p:ext>
            </p:extLst>
          </p:nvPr>
        </p:nvGraphicFramePr>
        <p:xfrm>
          <a:off x="3200400" y="3373457"/>
          <a:ext cx="1524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76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050088"/>
              </p:ext>
            </p:extLst>
          </p:nvPr>
        </p:nvGraphicFramePr>
        <p:xfrm>
          <a:off x="1143000" y="3093720"/>
          <a:ext cx="762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277019"/>
              </p:ext>
            </p:extLst>
          </p:nvPr>
        </p:nvGraphicFramePr>
        <p:xfrm>
          <a:off x="7467600" y="3169920"/>
          <a:ext cx="762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3814064"/>
              </p:ext>
            </p:extLst>
          </p:nvPr>
        </p:nvGraphicFramePr>
        <p:xfrm>
          <a:off x="5410200" y="2895600"/>
          <a:ext cx="7620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736628"/>
              </p:ext>
            </p:extLst>
          </p:nvPr>
        </p:nvGraphicFramePr>
        <p:xfrm>
          <a:off x="762000" y="4180840"/>
          <a:ext cx="762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1214299"/>
              </p:ext>
            </p:extLst>
          </p:nvPr>
        </p:nvGraphicFramePr>
        <p:xfrm>
          <a:off x="762000" y="5227320"/>
          <a:ext cx="762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265264"/>
              </p:ext>
            </p:extLst>
          </p:nvPr>
        </p:nvGraphicFramePr>
        <p:xfrm>
          <a:off x="1828800" y="4541520"/>
          <a:ext cx="762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794349"/>
              </p:ext>
            </p:extLst>
          </p:nvPr>
        </p:nvGraphicFramePr>
        <p:xfrm>
          <a:off x="3429000" y="4180840"/>
          <a:ext cx="1524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76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0146791"/>
              </p:ext>
            </p:extLst>
          </p:nvPr>
        </p:nvGraphicFramePr>
        <p:xfrm>
          <a:off x="6096000" y="4617720"/>
          <a:ext cx="7620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2165582"/>
              </p:ext>
            </p:extLst>
          </p:nvPr>
        </p:nvGraphicFramePr>
        <p:xfrm>
          <a:off x="4724400" y="4312920"/>
          <a:ext cx="1143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044226"/>
              </p:ext>
            </p:extLst>
          </p:nvPr>
        </p:nvGraphicFramePr>
        <p:xfrm>
          <a:off x="4724400" y="5303520"/>
          <a:ext cx="1143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33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577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Putting it together: Decompose &amp; Pack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en-US" dirty="0" smtClean="0"/>
              <a:t>Decompose object to candidate parts.</a:t>
            </a:r>
          </a:p>
          <a:p>
            <a:pPr lvl="1"/>
            <a:r>
              <a:rPr lang="en-US" dirty="0" smtClean="0"/>
              <a:t>Utilize Algorithm X to obtain multiple solutions.</a:t>
            </a:r>
          </a:p>
          <a:p>
            <a:pPr lvl="1"/>
            <a:r>
              <a:rPr lang="en-US" dirty="0" smtClean="0"/>
              <a:t>Bigger parts pack faster (less parts to process).</a:t>
            </a:r>
          </a:p>
          <a:p>
            <a:pPr lvl="1"/>
            <a:r>
              <a:rPr lang="en-US" dirty="0" smtClean="0"/>
              <a:t>Small parts may yield more efficient packing.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3380642"/>
              </p:ext>
            </p:extLst>
          </p:nvPr>
        </p:nvGraphicFramePr>
        <p:xfrm>
          <a:off x="304800" y="4373880"/>
          <a:ext cx="1905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0713950"/>
              </p:ext>
            </p:extLst>
          </p:nvPr>
        </p:nvGraphicFramePr>
        <p:xfrm>
          <a:off x="2514600" y="4389120"/>
          <a:ext cx="1905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9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4887609"/>
              </p:ext>
            </p:extLst>
          </p:nvPr>
        </p:nvGraphicFramePr>
        <p:xfrm>
          <a:off x="4724400" y="4389120"/>
          <a:ext cx="1905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9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5457526"/>
              </p:ext>
            </p:extLst>
          </p:nvPr>
        </p:nvGraphicFramePr>
        <p:xfrm>
          <a:off x="6934200" y="4404360"/>
          <a:ext cx="1905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9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3124200" y="3857258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Possible decompositions: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62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Putting it together: Decompose &amp; Pack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US" dirty="0" smtClean="0"/>
              <a:t>Pack candidate parts efficiently as possible.</a:t>
            </a:r>
          </a:p>
          <a:p>
            <a:pPr lvl="1"/>
            <a:r>
              <a:rPr lang="en-US" dirty="0" smtClean="0"/>
              <a:t>Define a sensible world to populate the parts. Note: certain positions in the world may and should remain vacant.</a:t>
            </a:r>
          </a:p>
          <a:p>
            <a:pPr lvl="1"/>
            <a:r>
              <a:rPr lang="en-US" dirty="0" smtClean="0"/>
              <a:t>Utilize Algorithm X to obtain multiple solutions.</a:t>
            </a:r>
          </a:p>
          <a:p>
            <a:pPr lvl="1"/>
            <a:r>
              <a:rPr lang="en-US" dirty="0" smtClean="0"/>
              <a:t>Solutions are graded according to subjective packing efficiency.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8162543"/>
              </p:ext>
            </p:extLst>
          </p:nvPr>
        </p:nvGraphicFramePr>
        <p:xfrm>
          <a:off x="685800" y="5257800"/>
          <a:ext cx="762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2469850"/>
              </p:ext>
            </p:extLst>
          </p:nvPr>
        </p:nvGraphicFramePr>
        <p:xfrm>
          <a:off x="1676400" y="5257800"/>
          <a:ext cx="762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560064"/>
              </p:ext>
            </p:extLst>
          </p:nvPr>
        </p:nvGraphicFramePr>
        <p:xfrm>
          <a:off x="3581400" y="5257800"/>
          <a:ext cx="762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61465"/>
              </p:ext>
            </p:extLst>
          </p:nvPr>
        </p:nvGraphicFramePr>
        <p:xfrm>
          <a:off x="5486400" y="4907280"/>
          <a:ext cx="7620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1645804"/>
              </p:ext>
            </p:extLst>
          </p:nvPr>
        </p:nvGraphicFramePr>
        <p:xfrm>
          <a:off x="2667000" y="5257800"/>
          <a:ext cx="762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460189"/>
              </p:ext>
            </p:extLst>
          </p:nvPr>
        </p:nvGraphicFramePr>
        <p:xfrm>
          <a:off x="4572000" y="4907280"/>
          <a:ext cx="7620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837611"/>
              </p:ext>
            </p:extLst>
          </p:nvPr>
        </p:nvGraphicFramePr>
        <p:xfrm>
          <a:off x="6781800" y="4404360"/>
          <a:ext cx="1905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9108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Putting it together: Decompose &amp; Pack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6248056"/>
              </p:ext>
            </p:extLst>
          </p:nvPr>
        </p:nvGraphicFramePr>
        <p:xfrm>
          <a:off x="3124200" y="1906414"/>
          <a:ext cx="762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388182"/>
              </p:ext>
            </p:extLst>
          </p:nvPr>
        </p:nvGraphicFramePr>
        <p:xfrm>
          <a:off x="4114800" y="1906414"/>
          <a:ext cx="762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5673935"/>
              </p:ext>
            </p:extLst>
          </p:nvPr>
        </p:nvGraphicFramePr>
        <p:xfrm>
          <a:off x="6019800" y="1906414"/>
          <a:ext cx="762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222024"/>
              </p:ext>
            </p:extLst>
          </p:nvPr>
        </p:nvGraphicFramePr>
        <p:xfrm>
          <a:off x="7924800" y="1555894"/>
          <a:ext cx="7620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706202"/>
              </p:ext>
            </p:extLst>
          </p:nvPr>
        </p:nvGraphicFramePr>
        <p:xfrm>
          <a:off x="5105400" y="1906414"/>
          <a:ext cx="762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480795"/>
              </p:ext>
            </p:extLst>
          </p:nvPr>
        </p:nvGraphicFramePr>
        <p:xfrm>
          <a:off x="7010400" y="1555894"/>
          <a:ext cx="7620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401794"/>
              </p:ext>
            </p:extLst>
          </p:nvPr>
        </p:nvGraphicFramePr>
        <p:xfrm>
          <a:off x="914400" y="4251960"/>
          <a:ext cx="1905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41886"/>
              </p:ext>
            </p:extLst>
          </p:nvPr>
        </p:nvGraphicFramePr>
        <p:xfrm>
          <a:off x="304800" y="1432560"/>
          <a:ext cx="1905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17" name="Up Arrow 16"/>
          <p:cNvSpPr/>
          <p:nvPr/>
        </p:nvSpPr>
        <p:spPr>
          <a:xfrm rot="5400000">
            <a:off x="2590800" y="2057400"/>
            <a:ext cx="222394" cy="374794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155481"/>
              </p:ext>
            </p:extLst>
          </p:nvPr>
        </p:nvGraphicFramePr>
        <p:xfrm>
          <a:off x="914400" y="4632960"/>
          <a:ext cx="7620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pPr rtl="0"/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rtl="0"/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rtl="0"/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927000"/>
              </p:ext>
            </p:extLst>
          </p:nvPr>
        </p:nvGraphicFramePr>
        <p:xfrm>
          <a:off x="914400" y="4251960"/>
          <a:ext cx="762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1299812"/>
              </p:ext>
            </p:extLst>
          </p:nvPr>
        </p:nvGraphicFramePr>
        <p:xfrm>
          <a:off x="1676400" y="4632960"/>
          <a:ext cx="7620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0584507"/>
              </p:ext>
            </p:extLst>
          </p:nvPr>
        </p:nvGraphicFramePr>
        <p:xfrm>
          <a:off x="914400" y="5394960"/>
          <a:ext cx="762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0269503"/>
              </p:ext>
            </p:extLst>
          </p:nvPr>
        </p:nvGraphicFramePr>
        <p:xfrm>
          <a:off x="1676400" y="5394960"/>
          <a:ext cx="762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7382580"/>
              </p:ext>
            </p:extLst>
          </p:nvPr>
        </p:nvGraphicFramePr>
        <p:xfrm>
          <a:off x="1676400" y="4251960"/>
          <a:ext cx="762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4495800" y="27432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(Note: Parts may be rotated)</a:t>
            </a:r>
            <a:endParaRPr lang="en-US" i="1" dirty="0"/>
          </a:p>
        </p:txBody>
      </p:sp>
      <p:sp>
        <p:nvSpPr>
          <p:cNvPr id="29" name="Up Arrow 28"/>
          <p:cNvSpPr/>
          <p:nvPr/>
        </p:nvSpPr>
        <p:spPr>
          <a:xfrm rot="12959167">
            <a:off x="4314544" y="3465201"/>
            <a:ext cx="222394" cy="374794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Up Arrow 29"/>
          <p:cNvSpPr/>
          <p:nvPr/>
        </p:nvSpPr>
        <p:spPr>
          <a:xfrm rot="8200906">
            <a:off x="5699137" y="3454232"/>
            <a:ext cx="222394" cy="374794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Up Arrow 30"/>
          <p:cNvSpPr/>
          <p:nvPr/>
        </p:nvSpPr>
        <p:spPr>
          <a:xfrm rot="10800000">
            <a:off x="5035406" y="3479464"/>
            <a:ext cx="222394" cy="374794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1905000" y="1459468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Decomposition #1 results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157519" y="3440668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Packing candidates</a:t>
            </a:r>
            <a:endParaRPr lang="en-US" dirty="0"/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3629344"/>
              </p:ext>
            </p:extLst>
          </p:nvPr>
        </p:nvGraphicFramePr>
        <p:xfrm>
          <a:off x="3581400" y="4251960"/>
          <a:ext cx="1905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026225"/>
              </p:ext>
            </p:extLst>
          </p:nvPr>
        </p:nvGraphicFramePr>
        <p:xfrm>
          <a:off x="6248400" y="4251960"/>
          <a:ext cx="1905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4942687"/>
              </p:ext>
            </p:extLst>
          </p:nvPr>
        </p:nvGraphicFramePr>
        <p:xfrm>
          <a:off x="3581400" y="4267200"/>
          <a:ext cx="7620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1669702"/>
              </p:ext>
            </p:extLst>
          </p:nvPr>
        </p:nvGraphicFramePr>
        <p:xfrm>
          <a:off x="3581400" y="4983480"/>
          <a:ext cx="7620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8568710"/>
              </p:ext>
            </p:extLst>
          </p:nvPr>
        </p:nvGraphicFramePr>
        <p:xfrm>
          <a:off x="3581400" y="5715000"/>
          <a:ext cx="762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815936"/>
              </p:ext>
            </p:extLst>
          </p:nvPr>
        </p:nvGraphicFramePr>
        <p:xfrm>
          <a:off x="4343400" y="5354320"/>
          <a:ext cx="762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9016928"/>
              </p:ext>
            </p:extLst>
          </p:nvPr>
        </p:nvGraphicFramePr>
        <p:xfrm>
          <a:off x="4343400" y="4973320"/>
          <a:ext cx="762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2993707"/>
              </p:ext>
            </p:extLst>
          </p:nvPr>
        </p:nvGraphicFramePr>
        <p:xfrm>
          <a:off x="4343400" y="4267200"/>
          <a:ext cx="762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4327862"/>
              </p:ext>
            </p:extLst>
          </p:nvPr>
        </p:nvGraphicFramePr>
        <p:xfrm>
          <a:off x="6248400" y="5715000"/>
          <a:ext cx="762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365086"/>
              </p:ext>
            </p:extLst>
          </p:nvPr>
        </p:nvGraphicFramePr>
        <p:xfrm>
          <a:off x="6248400" y="4973320"/>
          <a:ext cx="762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2438767"/>
              </p:ext>
            </p:extLst>
          </p:nvPr>
        </p:nvGraphicFramePr>
        <p:xfrm>
          <a:off x="6248400" y="4592320"/>
          <a:ext cx="762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4759884"/>
              </p:ext>
            </p:extLst>
          </p:nvPr>
        </p:nvGraphicFramePr>
        <p:xfrm>
          <a:off x="6629400" y="5334000"/>
          <a:ext cx="7620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9661887"/>
              </p:ext>
            </p:extLst>
          </p:nvPr>
        </p:nvGraphicFramePr>
        <p:xfrm>
          <a:off x="7391400" y="4983480"/>
          <a:ext cx="7620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148286"/>
              </p:ext>
            </p:extLst>
          </p:nvPr>
        </p:nvGraphicFramePr>
        <p:xfrm>
          <a:off x="7391400" y="5735320"/>
          <a:ext cx="762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240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Putting it together: Decompose &amp; Pack</a:t>
            </a:r>
            <a:endParaRPr lang="en-US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5267534"/>
              </p:ext>
            </p:extLst>
          </p:nvPr>
        </p:nvGraphicFramePr>
        <p:xfrm>
          <a:off x="3200400" y="1906414"/>
          <a:ext cx="762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7921670"/>
              </p:ext>
            </p:extLst>
          </p:nvPr>
        </p:nvGraphicFramePr>
        <p:xfrm>
          <a:off x="914400" y="4251960"/>
          <a:ext cx="1905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" name="Up Arrow 16"/>
          <p:cNvSpPr/>
          <p:nvPr/>
        </p:nvSpPr>
        <p:spPr>
          <a:xfrm rot="5400000">
            <a:off x="2590800" y="2057400"/>
            <a:ext cx="222394" cy="374794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4495800" y="27432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(Note: Parts may be rotated)</a:t>
            </a:r>
            <a:endParaRPr lang="en-US" i="1" dirty="0"/>
          </a:p>
        </p:txBody>
      </p:sp>
      <p:sp>
        <p:nvSpPr>
          <p:cNvPr id="29" name="Up Arrow 28"/>
          <p:cNvSpPr/>
          <p:nvPr/>
        </p:nvSpPr>
        <p:spPr>
          <a:xfrm rot="12959167">
            <a:off x="4314544" y="3465201"/>
            <a:ext cx="222394" cy="374794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Up Arrow 29"/>
          <p:cNvSpPr/>
          <p:nvPr/>
        </p:nvSpPr>
        <p:spPr>
          <a:xfrm rot="8200906">
            <a:off x="5699137" y="3454232"/>
            <a:ext cx="222394" cy="374794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Up Arrow 30"/>
          <p:cNvSpPr/>
          <p:nvPr/>
        </p:nvSpPr>
        <p:spPr>
          <a:xfrm rot="10800000">
            <a:off x="5035406" y="3479464"/>
            <a:ext cx="222394" cy="374794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1905000" y="1459468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Decomposition #2 results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157519" y="3440668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Packing candidates</a:t>
            </a:r>
            <a:endParaRPr lang="en-US" dirty="0"/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284755"/>
              </p:ext>
            </p:extLst>
          </p:nvPr>
        </p:nvGraphicFramePr>
        <p:xfrm>
          <a:off x="3581400" y="4251960"/>
          <a:ext cx="1905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6260595"/>
              </p:ext>
            </p:extLst>
          </p:nvPr>
        </p:nvGraphicFramePr>
        <p:xfrm>
          <a:off x="6248400" y="4251960"/>
          <a:ext cx="1905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9732485"/>
              </p:ext>
            </p:extLst>
          </p:nvPr>
        </p:nvGraphicFramePr>
        <p:xfrm>
          <a:off x="304800" y="1447800"/>
          <a:ext cx="1905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9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3899048"/>
              </p:ext>
            </p:extLst>
          </p:nvPr>
        </p:nvGraphicFramePr>
        <p:xfrm>
          <a:off x="4191000" y="1905000"/>
          <a:ext cx="762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4152299"/>
              </p:ext>
            </p:extLst>
          </p:nvPr>
        </p:nvGraphicFramePr>
        <p:xfrm>
          <a:off x="5867400" y="1915160"/>
          <a:ext cx="1524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76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4989771"/>
              </p:ext>
            </p:extLst>
          </p:nvPr>
        </p:nvGraphicFramePr>
        <p:xfrm>
          <a:off x="8153400" y="1905000"/>
          <a:ext cx="762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563262"/>
              </p:ext>
            </p:extLst>
          </p:nvPr>
        </p:nvGraphicFramePr>
        <p:xfrm>
          <a:off x="5257800" y="1905000"/>
          <a:ext cx="1524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76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3" name="Table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286997"/>
              </p:ext>
            </p:extLst>
          </p:nvPr>
        </p:nvGraphicFramePr>
        <p:xfrm>
          <a:off x="6781800" y="1905000"/>
          <a:ext cx="1143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18252"/>
              </p:ext>
            </p:extLst>
          </p:nvPr>
        </p:nvGraphicFramePr>
        <p:xfrm>
          <a:off x="2057400" y="4267200"/>
          <a:ext cx="762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6" name="Table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1988841"/>
              </p:ext>
            </p:extLst>
          </p:nvPr>
        </p:nvGraphicFramePr>
        <p:xfrm>
          <a:off x="1295400" y="4267200"/>
          <a:ext cx="1143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" name="Table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382717"/>
              </p:ext>
            </p:extLst>
          </p:nvPr>
        </p:nvGraphicFramePr>
        <p:xfrm>
          <a:off x="1295400" y="4973320"/>
          <a:ext cx="762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5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443192"/>
              </p:ext>
            </p:extLst>
          </p:nvPr>
        </p:nvGraphicFramePr>
        <p:xfrm>
          <a:off x="2057400" y="4973320"/>
          <a:ext cx="762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655218"/>
              </p:ext>
            </p:extLst>
          </p:nvPr>
        </p:nvGraphicFramePr>
        <p:xfrm>
          <a:off x="914400" y="4648200"/>
          <a:ext cx="1524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76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6568761"/>
              </p:ext>
            </p:extLst>
          </p:nvPr>
        </p:nvGraphicFramePr>
        <p:xfrm>
          <a:off x="914400" y="4277360"/>
          <a:ext cx="1524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76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9804868"/>
              </p:ext>
            </p:extLst>
          </p:nvPr>
        </p:nvGraphicFramePr>
        <p:xfrm>
          <a:off x="3962400" y="4973320"/>
          <a:ext cx="762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7972826"/>
              </p:ext>
            </p:extLst>
          </p:nvPr>
        </p:nvGraphicFramePr>
        <p:xfrm>
          <a:off x="3581400" y="4973320"/>
          <a:ext cx="1524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76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6" name="Table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300612"/>
              </p:ext>
            </p:extLst>
          </p:nvPr>
        </p:nvGraphicFramePr>
        <p:xfrm>
          <a:off x="4724400" y="4963160"/>
          <a:ext cx="1524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76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7" name="Table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30598"/>
              </p:ext>
            </p:extLst>
          </p:nvPr>
        </p:nvGraphicFramePr>
        <p:xfrm>
          <a:off x="3581400" y="4267200"/>
          <a:ext cx="762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2" name="Table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7472195"/>
              </p:ext>
            </p:extLst>
          </p:nvPr>
        </p:nvGraphicFramePr>
        <p:xfrm>
          <a:off x="3962400" y="4267200"/>
          <a:ext cx="1143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1" name="Table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8835816"/>
              </p:ext>
            </p:extLst>
          </p:nvPr>
        </p:nvGraphicFramePr>
        <p:xfrm>
          <a:off x="4724400" y="4267200"/>
          <a:ext cx="762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8" name="Table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6040763"/>
              </p:ext>
            </p:extLst>
          </p:nvPr>
        </p:nvGraphicFramePr>
        <p:xfrm>
          <a:off x="6629400" y="4973320"/>
          <a:ext cx="762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9" name="Table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9333767"/>
              </p:ext>
            </p:extLst>
          </p:nvPr>
        </p:nvGraphicFramePr>
        <p:xfrm>
          <a:off x="7772400" y="4973320"/>
          <a:ext cx="1524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76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1" name="Table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2804572"/>
              </p:ext>
            </p:extLst>
          </p:nvPr>
        </p:nvGraphicFramePr>
        <p:xfrm>
          <a:off x="6629400" y="4267200"/>
          <a:ext cx="1143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2" name="Table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0044567"/>
              </p:ext>
            </p:extLst>
          </p:nvPr>
        </p:nvGraphicFramePr>
        <p:xfrm>
          <a:off x="7391400" y="4267200"/>
          <a:ext cx="762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3" name="Table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6316602"/>
              </p:ext>
            </p:extLst>
          </p:nvPr>
        </p:nvGraphicFramePr>
        <p:xfrm>
          <a:off x="6248400" y="4973320"/>
          <a:ext cx="1524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76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0" name="Table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7643741"/>
              </p:ext>
            </p:extLst>
          </p:nvPr>
        </p:nvGraphicFramePr>
        <p:xfrm>
          <a:off x="6248400" y="4267200"/>
          <a:ext cx="762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611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Putting it together: Decompose &amp; Pack</a:t>
            </a:r>
            <a:endParaRPr lang="en-US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317646"/>
              </p:ext>
            </p:extLst>
          </p:nvPr>
        </p:nvGraphicFramePr>
        <p:xfrm>
          <a:off x="914400" y="4251960"/>
          <a:ext cx="1905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" name="Up Arrow 16"/>
          <p:cNvSpPr/>
          <p:nvPr/>
        </p:nvSpPr>
        <p:spPr>
          <a:xfrm rot="5400000">
            <a:off x="2590800" y="2057400"/>
            <a:ext cx="222394" cy="374794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4495800" y="27432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(Note: Parts may be rotated)</a:t>
            </a:r>
            <a:endParaRPr lang="en-US" i="1" dirty="0"/>
          </a:p>
        </p:txBody>
      </p:sp>
      <p:sp>
        <p:nvSpPr>
          <p:cNvPr id="29" name="Up Arrow 28"/>
          <p:cNvSpPr/>
          <p:nvPr/>
        </p:nvSpPr>
        <p:spPr>
          <a:xfrm rot="12959167">
            <a:off x="4314544" y="3465201"/>
            <a:ext cx="222394" cy="374794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Up Arrow 29"/>
          <p:cNvSpPr/>
          <p:nvPr/>
        </p:nvSpPr>
        <p:spPr>
          <a:xfrm rot="8200906">
            <a:off x="5699137" y="3454232"/>
            <a:ext cx="222394" cy="374794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Up Arrow 30"/>
          <p:cNvSpPr/>
          <p:nvPr/>
        </p:nvSpPr>
        <p:spPr>
          <a:xfrm rot="10800000">
            <a:off x="5035406" y="3479464"/>
            <a:ext cx="222394" cy="374794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1905000" y="1459468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Decomposition #3 results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157519" y="3440668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Packing candidates</a:t>
            </a:r>
            <a:endParaRPr lang="en-US" dirty="0"/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928941"/>
              </p:ext>
            </p:extLst>
          </p:nvPr>
        </p:nvGraphicFramePr>
        <p:xfrm>
          <a:off x="3581400" y="4251960"/>
          <a:ext cx="1905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048288"/>
              </p:ext>
            </p:extLst>
          </p:nvPr>
        </p:nvGraphicFramePr>
        <p:xfrm>
          <a:off x="6248400" y="4251960"/>
          <a:ext cx="1905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778483"/>
              </p:ext>
            </p:extLst>
          </p:nvPr>
        </p:nvGraphicFramePr>
        <p:xfrm>
          <a:off x="5562600" y="1838960"/>
          <a:ext cx="1524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76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7663935"/>
              </p:ext>
            </p:extLst>
          </p:nvPr>
        </p:nvGraphicFramePr>
        <p:xfrm>
          <a:off x="8001000" y="1828800"/>
          <a:ext cx="762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8746900"/>
              </p:ext>
            </p:extLst>
          </p:nvPr>
        </p:nvGraphicFramePr>
        <p:xfrm>
          <a:off x="4800600" y="1849120"/>
          <a:ext cx="1524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76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3" name="Table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0329259"/>
              </p:ext>
            </p:extLst>
          </p:nvPr>
        </p:nvGraphicFramePr>
        <p:xfrm>
          <a:off x="6629400" y="1828800"/>
          <a:ext cx="1143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778599"/>
              </p:ext>
            </p:extLst>
          </p:nvPr>
        </p:nvGraphicFramePr>
        <p:xfrm>
          <a:off x="304800" y="1447800"/>
          <a:ext cx="1905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9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4649838"/>
              </p:ext>
            </p:extLst>
          </p:nvPr>
        </p:nvGraphicFramePr>
        <p:xfrm>
          <a:off x="3200400" y="1859280"/>
          <a:ext cx="7620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361396"/>
              </p:ext>
            </p:extLst>
          </p:nvPr>
        </p:nvGraphicFramePr>
        <p:xfrm>
          <a:off x="4191000" y="1849120"/>
          <a:ext cx="1524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76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1790076"/>
              </p:ext>
            </p:extLst>
          </p:nvPr>
        </p:nvGraphicFramePr>
        <p:xfrm>
          <a:off x="5562600" y="2362200"/>
          <a:ext cx="1524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76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6166422"/>
              </p:ext>
            </p:extLst>
          </p:nvPr>
        </p:nvGraphicFramePr>
        <p:xfrm>
          <a:off x="1676400" y="5364480"/>
          <a:ext cx="7620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267222"/>
              </p:ext>
            </p:extLst>
          </p:nvPr>
        </p:nvGraphicFramePr>
        <p:xfrm>
          <a:off x="914400" y="5735320"/>
          <a:ext cx="1143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193412"/>
              </p:ext>
            </p:extLst>
          </p:nvPr>
        </p:nvGraphicFramePr>
        <p:xfrm>
          <a:off x="2438400" y="5735320"/>
          <a:ext cx="1524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76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3257299"/>
              </p:ext>
            </p:extLst>
          </p:nvPr>
        </p:nvGraphicFramePr>
        <p:xfrm>
          <a:off x="2438400" y="4973320"/>
          <a:ext cx="1524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76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3486696"/>
              </p:ext>
            </p:extLst>
          </p:nvPr>
        </p:nvGraphicFramePr>
        <p:xfrm>
          <a:off x="1295400" y="4973320"/>
          <a:ext cx="762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9318016"/>
              </p:ext>
            </p:extLst>
          </p:nvPr>
        </p:nvGraphicFramePr>
        <p:xfrm>
          <a:off x="914400" y="5354320"/>
          <a:ext cx="1524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76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3550156"/>
              </p:ext>
            </p:extLst>
          </p:nvPr>
        </p:nvGraphicFramePr>
        <p:xfrm>
          <a:off x="2057400" y="4648200"/>
          <a:ext cx="1524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76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1699279"/>
              </p:ext>
            </p:extLst>
          </p:nvPr>
        </p:nvGraphicFramePr>
        <p:xfrm>
          <a:off x="4724400" y="5364480"/>
          <a:ext cx="7620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1237016"/>
              </p:ext>
            </p:extLst>
          </p:nvPr>
        </p:nvGraphicFramePr>
        <p:xfrm>
          <a:off x="4343400" y="4973320"/>
          <a:ext cx="762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334550"/>
              </p:ext>
            </p:extLst>
          </p:nvPr>
        </p:nvGraphicFramePr>
        <p:xfrm>
          <a:off x="3962400" y="4648200"/>
          <a:ext cx="1524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76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6895674"/>
              </p:ext>
            </p:extLst>
          </p:nvPr>
        </p:nvGraphicFramePr>
        <p:xfrm>
          <a:off x="5105400" y="4648200"/>
          <a:ext cx="1524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76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0917119"/>
              </p:ext>
            </p:extLst>
          </p:nvPr>
        </p:nvGraphicFramePr>
        <p:xfrm>
          <a:off x="3962400" y="5364480"/>
          <a:ext cx="7620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9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1024222"/>
              </p:ext>
            </p:extLst>
          </p:nvPr>
        </p:nvGraphicFramePr>
        <p:xfrm>
          <a:off x="4343400" y="6106160"/>
          <a:ext cx="1524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76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517801"/>
              </p:ext>
            </p:extLst>
          </p:nvPr>
        </p:nvGraphicFramePr>
        <p:xfrm>
          <a:off x="4343400" y="4648200"/>
          <a:ext cx="1524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76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5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6030673"/>
              </p:ext>
            </p:extLst>
          </p:nvPr>
        </p:nvGraphicFramePr>
        <p:xfrm>
          <a:off x="7391400" y="4983480"/>
          <a:ext cx="7620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6" name="Table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4444577"/>
              </p:ext>
            </p:extLst>
          </p:nvPr>
        </p:nvGraphicFramePr>
        <p:xfrm>
          <a:off x="7010400" y="4267200"/>
          <a:ext cx="762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" name="Table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5056463"/>
              </p:ext>
            </p:extLst>
          </p:nvPr>
        </p:nvGraphicFramePr>
        <p:xfrm>
          <a:off x="6248400" y="5029200"/>
          <a:ext cx="1524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76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030272"/>
              </p:ext>
            </p:extLst>
          </p:nvPr>
        </p:nvGraphicFramePr>
        <p:xfrm>
          <a:off x="7772400" y="4267200"/>
          <a:ext cx="1524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76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9" name="Tab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9386410"/>
              </p:ext>
            </p:extLst>
          </p:nvPr>
        </p:nvGraphicFramePr>
        <p:xfrm>
          <a:off x="6629400" y="4983480"/>
          <a:ext cx="7620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9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9765118"/>
              </p:ext>
            </p:extLst>
          </p:nvPr>
        </p:nvGraphicFramePr>
        <p:xfrm>
          <a:off x="6248400" y="4648200"/>
          <a:ext cx="1524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76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1" name="Table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8589184"/>
              </p:ext>
            </p:extLst>
          </p:nvPr>
        </p:nvGraphicFramePr>
        <p:xfrm>
          <a:off x="6248400" y="4267200"/>
          <a:ext cx="1524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76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636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Putting it together: Decompose &amp; Pack</a:t>
            </a:r>
            <a:endParaRPr lang="en-US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7998548"/>
              </p:ext>
            </p:extLst>
          </p:nvPr>
        </p:nvGraphicFramePr>
        <p:xfrm>
          <a:off x="914400" y="4251960"/>
          <a:ext cx="1905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" name="Up Arrow 16"/>
          <p:cNvSpPr/>
          <p:nvPr/>
        </p:nvSpPr>
        <p:spPr>
          <a:xfrm rot="5400000">
            <a:off x="2590800" y="2057400"/>
            <a:ext cx="222394" cy="374794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4495800" y="27432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(Note: Parts may be rotated)</a:t>
            </a:r>
            <a:endParaRPr lang="en-US" i="1" dirty="0"/>
          </a:p>
        </p:txBody>
      </p:sp>
      <p:sp>
        <p:nvSpPr>
          <p:cNvPr id="29" name="Up Arrow 28"/>
          <p:cNvSpPr/>
          <p:nvPr/>
        </p:nvSpPr>
        <p:spPr>
          <a:xfrm rot="12959167">
            <a:off x="4314544" y="3465201"/>
            <a:ext cx="222394" cy="374794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Up Arrow 29"/>
          <p:cNvSpPr/>
          <p:nvPr/>
        </p:nvSpPr>
        <p:spPr>
          <a:xfrm rot="8200906">
            <a:off x="5699137" y="3454232"/>
            <a:ext cx="222394" cy="374794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Up Arrow 30"/>
          <p:cNvSpPr/>
          <p:nvPr/>
        </p:nvSpPr>
        <p:spPr>
          <a:xfrm rot="10800000">
            <a:off x="5035406" y="3479464"/>
            <a:ext cx="222394" cy="374794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1905000" y="1459468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Decomposition #4 results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157519" y="3440668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Packing candidates</a:t>
            </a:r>
            <a:endParaRPr lang="en-US" dirty="0"/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344998"/>
              </p:ext>
            </p:extLst>
          </p:nvPr>
        </p:nvGraphicFramePr>
        <p:xfrm>
          <a:off x="3581400" y="4251960"/>
          <a:ext cx="1905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6746578"/>
              </p:ext>
            </p:extLst>
          </p:nvPr>
        </p:nvGraphicFramePr>
        <p:xfrm>
          <a:off x="6248400" y="4251960"/>
          <a:ext cx="1905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6482455"/>
              </p:ext>
            </p:extLst>
          </p:nvPr>
        </p:nvGraphicFramePr>
        <p:xfrm>
          <a:off x="5562600" y="1838960"/>
          <a:ext cx="1524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76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1613931"/>
              </p:ext>
            </p:extLst>
          </p:nvPr>
        </p:nvGraphicFramePr>
        <p:xfrm>
          <a:off x="8001000" y="1828800"/>
          <a:ext cx="762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1171911"/>
              </p:ext>
            </p:extLst>
          </p:nvPr>
        </p:nvGraphicFramePr>
        <p:xfrm>
          <a:off x="4800600" y="1849120"/>
          <a:ext cx="1524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76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3" name="Table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2188275"/>
              </p:ext>
            </p:extLst>
          </p:nvPr>
        </p:nvGraphicFramePr>
        <p:xfrm>
          <a:off x="6629400" y="1828800"/>
          <a:ext cx="1143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9682135"/>
              </p:ext>
            </p:extLst>
          </p:nvPr>
        </p:nvGraphicFramePr>
        <p:xfrm>
          <a:off x="4191000" y="1849120"/>
          <a:ext cx="1524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76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8433983"/>
              </p:ext>
            </p:extLst>
          </p:nvPr>
        </p:nvGraphicFramePr>
        <p:xfrm>
          <a:off x="5562600" y="2362200"/>
          <a:ext cx="1524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76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414521"/>
              </p:ext>
            </p:extLst>
          </p:nvPr>
        </p:nvGraphicFramePr>
        <p:xfrm>
          <a:off x="1676400" y="5364480"/>
          <a:ext cx="7620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4269356"/>
              </p:ext>
            </p:extLst>
          </p:nvPr>
        </p:nvGraphicFramePr>
        <p:xfrm>
          <a:off x="914400" y="5735320"/>
          <a:ext cx="1143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0346075"/>
              </p:ext>
            </p:extLst>
          </p:nvPr>
        </p:nvGraphicFramePr>
        <p:xfrm>
          <a:off x="2438400" y="5735320"/>
          <a:ext cx="1524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76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184106"/>
              </p:ext>
            </p:extLst>
          </p:nvPr>
        </p:nvGraphicFramePr>
        <p:xfrm>
          <a:off x="2438400" y="4973320"/>
          <a:ext cx="1524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76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931589"/>
              </p:ext>
            </p:extLst>
          </p:nvPr>
        </p:nvGraphicFramePr>
        <p:xfrm>
          <a:off x="1295400" y="4973320"/>
          <a:ext cx="762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1461356"/>
              </p:ext>
            </p:extLst>
          </p:nvPr>
        </p:nvGraphicFramePr>
        <p:xfrm>
          <a:off x="914400" y="5354320"/>
          <a:ext cx="1524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76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0552684"/>
              </p:ext>
            </p:extLst>
          </p:nvPr>
        </p:nvGraphicFramePr>
        <p:xfrm>
          <a:off x="2057400" y="4648200"/>
          <a:ext cx="1524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76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5475171"/>
              </p:ext>
            </p:extLst>
          </p:nvPr>
        </p:nvGraphicFramePr>
        <p:xfrm>
          <a:off x="4724400" y="5364480"/>
          <a:ext cx="7620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9354434"/>
              </p:ext>
            </p:extLst>
          </p:nvPr>
        </p:nvGraphicFramePr>
        <p:xfrm>
          <a:off x="4343400" y="4973320"/>
          <a:ext cx="762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448305"/>
              </p:ext>
            </p:extLst>
          </p:nvPr>
        </p:nvGraphicFramePr>
        <p:xfrm>
          <a:off x="3962400" y="4648200"/>
          <a:ext cx="1524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76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901884"/>
              </p:ext>
            </p:extLst>
          </p:nvPr>
        </p:nvGraphicFramePr>
        <p:xfrm>
          <a:off x="5105400" y="4648200"/>
          <a:ext cx="1524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76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0913784"/>
              </p:ext>
            </p:extLst>
          </p:nvPr>
        </p:nvGraphicFramePr>
        <p:xfrm>
          <a:off x="3962400" y="5364480"/>
          <a:ext cx="7620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9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0469035"/>
              </p:ext>
            </p:extLst>
          </p:nvPr>
        </p:nvGraphicFramePr>
        <p:xfrm>
          <a:off x="4343400" y="6106160"/>
          <a:ext cx="1524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76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607543"/>
              </p:ext>
            </p:extLst>
          </p:nvPr>
        </p:nvGraphicFramePr>
        <p:xfrm>
          <a:off x="4343400" y="4648200"/>
          <a:ext cx="1524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76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5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2648317"/>
              </p:ext>
            </p:extLst>
          </p:nvPr>
        </p:nvGraphicFramePr>
        <p:xfrm>
          <a:off x="7391400" y="4983480"/>
          <a:ext cx="7620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6" name="Table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9105621"/>
              </p:ext>
            </p:extLst>
          </p:nvPr>
        </p:nvGraphicFramePr>
        <p:xfrm>
          <a:off x="7010400" y="4267200"/>
          <a:ext cx="762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" name="Table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3021792"/>
              </p:ext>
            </p:extLst>
          </p:nvPr>
        </p:nvGraphicFramePr>
        <p:xfrm>
          <a:off x="6248400" y="5029200"/>
          <a:ext cx="1524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76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2477536"/>
              </p:ext>
            </p:extLst>
          </p:nvPr>
        </p:nvGraphicFramePr>
        <p:xfrm>
          <a:off x="7772400" y="4267200"/>
          <a:ext cx="1524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76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9" name="Tab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207363"/>
              </p:ext>
            </p:extLst>
          </p:nvPr>
        </p:nvGraphicFramePr>
        <p:xfrm>
          <a:off x="6629400" y="4983480"/>
          <a:ext cx="7620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9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088365"/>
              </p:ext>
            </p:extLst>
          </p:nvPr>
        </p:nvGraphicFramePr>
        <p:xfrm>
          <a:off x="6248400" y="4648200"/>
          <a:ext cx="1524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76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1" name="Table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7111408"/>
              </p:ext>
            </p:extLst>
          </p:nvPr>
        </p:nvGraphicFramePr>
        <p:xfrm>
          <a:off x="6248400" y="4267200"/>
          <a:ext cx="1524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76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952313"/>
              </p:ext>
            </p:extLst>
          </p:nvPr>
        </p:nvGraphicFramePr>
        <p:xfrm>
          <a:off x="3200400" y="1834393"/>
          <a:ext cx="7620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288247"/>
              </p:ext>
            </p:extLst>
          </p:nvPr>
        </p:nvGraphicFramePr>
        <p:xfrm>
          <a:off x="304800" y="1447800"/>
          <a:ext cx="1905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9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691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Putting it together: Decompose &amp; Pack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US" dirty="0" smtClean="0"/>
              <a:t>Compare all packing candidates and choose the final solution by user-defined factors.</a:t>
            </a:r>
          </a:p>
          <a:p>
            <a:pPr lvl="1"/>
            <a:r>
              <a:rPr lang="en-US" dirty="0" smtClean="0"/>
              <a:t>Number of parts.</a:t>
            </a:r>
          </a:p>
          <a:p>
            <a:pPr lvl="1"/>
            <a:r>
              <a:rPr lang="en-US" dirty="0" smtClean="0"/>
              <a:t>Size of pack.</a:t>
            </a:r>
          </a:p>
          <a:p>
            <a:pPr lvl="1"/>
            <a:r>
              <a:rPr lang="en-US" dirty="0"/>
              <a:t>Shape of pack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Number of holes.</a:t>
            </a:r>
          </a:p>
          <a:p>
            <a:pPr lvl="1"/>
            <a:r>
              <a:rPr lang="en-US" dirty="0" smtClean="0"/>
              <a:t>Etc..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637340"/>
              </p:ext>
            </p:extLst>
          </p:nvPr>
        </p:nvGraphicFramePr>
        <p:xfrm>
          <a:off x="6858000" y="2727960"/>
          <a:ext cx="1905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0988058"/>
              </p:ext>
            </p:extLst>
          </p:nvPr>
        </p:nvGraphicFramePr>
        <p:xfrm>
          <a:off x="6858000" y="3108960"/>
          <a:ext cx="7620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pPr rtl="0"/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rtl="0"/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rtl="0"/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401671"/>
              </p:ext>
            </p:extLst>
          </p:nvPr>
        </p:nvGraphicFramePr>
        <p:xfrm>
          <a:off x="6858000" y="2727960"/>
          <a:ext cx="762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9267115"/>
              </p:ext>
            </p:extLst>
          </p:nvPr>
        </p:nvGraphicFramePr>
        <p:xfrm>
          <a:off x="7620000" y="3108960"/>
          <a:ext cx="7620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1121554"/>
              </p:ext>
            </p:extLst>
          </p:nvPr>
        </p:nvGraphicFramePr>
        <p:xfrm>
          <a:off x="6858000" y="3870960"/>
          <a:ext cx="762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886909"/>
              </p:ext>
            </p:extLst>
          </p:nvPr>
        </p:nvGraphicFramePr>
        <p:xfrm>
          <a:off x="7620000" y="3870960"/>
          <a:ext cx="762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7272792"/>
              </p:ext>
            </p:extLst>
          </p:nvPr>
        </p:nvGraphicFramePr>
        <p:xfrm>
          <a:off x="7620000" y="2727960"/>
          <a:ext cx="762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515916"/>
              </p:ext>
            </p:extLst>
          </p:nvPr>
        </p:nvGraphicFramePr>
        <p:xfrm>
          <a:off x="4495800" y="4114800"/>
          <a:ext cx="1905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421253"/>
              </p:ext>
            </p:extLst>
          </p:nvPr>
        </p:nvGraphicFramePr>
        <p:xfrm>
          <a:off x="5257800" y="5227320"/>
          <a:ext cx="7620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002122"/>
              </p:ext>
            </p:extLst>
          </p:nvPr>
        </p:nvGraphicFramePr>
        <p:xfrm>
          <a:off x="4495800" y="5598160"/>
          <a:ext cx="1143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4482687"/>
              </p:ext>
            </p:extLst>
          </p:nvPr>
        </p:nvGraphicFramePr>
        <p:xfrm>
          <a:off x="4876800" y="4836160"/>
          <a:ext cx="762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712864"/>
              </p:ext>
            </p:extLst>
          </p:nvPr>
        </p:nvGraphicFramePr>
        <p:xfrm>
          <a:off x="4495800" y="5217160"/>
          <a:ext cx="1524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76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0794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" name="Table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889925"/>
              </p:ext>
            </p:extLst>
          </p:nvPr>
        </p:nvGraphicFramePr>
        <p:xfrm>
          <a:off x="228600" y="4114800"/>
          <a:ext cx="1905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2" name="Table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0313300"/>
              </p:ext>
            </p:extLst>
          </p:nvPr>
        </p:nvGraphicFramePr>
        <p:xfrm>
          <a:off x="990600" y="5227320"/>
          <a:ext cx="7620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3" name="Table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811144"/>
              </p:ext>
            </p:extLst>
          </p:nvPr>
        </p:nvGraphicFramePr>
        <p:xfrm>
          <a:off x="228600" y="5598160"/>
          <a:ext cx="1143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4" name="Table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0370861"/>
              </p:ext>
            </p:extLst>
          </p:nvPr>
        </p:nvGraphicFramePr>
        <p:xfrm>
          <a:off x="1752600" y="5598160"/>
          <a:ext cx="1524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76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5" name="Table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2712178"/>
              </p:ext>
            </p:extLst>
          </p:nvPr>
        </p:nvGraphicFramePr>
        <p:xfrm>
          <a:off x="1752600" y="4836160"/>
          <a:ext cx="1524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76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6" name="Table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531193"/>
              </p:ext>
            </p:extLst>
          </p:nvPr>
        </p:nvGraphicFramePr>
        <p:xfrm>
          <a:off x="609600" y="4836160"/>
          <a:ext cx="762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7" name="Table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7416355"/>
              </p:ext>
            </p:extLst>
          </p:nvPr>
        </p:nvGraphicFramePr>
        <p:xfrm>
          <a:off x="228600" y="5217160"/>
          <a:ext cx="1524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76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8" name="Table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478584"/>
              </p:ext>
            </p:extLst>
          </p:nvPr>
        </p:nvGraphicFramePr>
        <p:xfrm>
          <a:off x="1371600" y="4511040"/>
          <a:ext cx="1524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76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Putting it together: Decompose &amp; Pack</a:t>
            </a:r>
            <a:endParaRPr lang="en-US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9608618"/>
              </p:ext>
            </p:extLst>
          </p:nvPr>
        </p:nvGraphicFramePr>
        <p:xfrm>
          <a:off x="2514600" y="1508760"/>
          <a:ext cx="1905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59436"/>
              </p:ext>
            </p:extLst>
          </p:nvPr>
        </p:nvGraphicFramePr>
        <p:xfrm>
          <a:off x="2514600" y="1889760"/>
          <a:ext cx="7620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pPr rtl="0"/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rtl="0"/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rtl="0"/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8963675"/>
              </p:ext>
            </p:extLst>
          </p:nvPr>
        </p:nvGraphicFramePr>
        <p:xfrm>
          <a:off x="2514600" y="1508760"/>
          <a:ext cx="762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809647"/>
              </p:ext>
            </p:extLst>
          </p:nvPr>
        </p:nvGraphicFramePr>
        <p:xfrm>
          <a:off x="3276600" y="1889760"/>
          <a:ext cx="7620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0373857"/>
              </p:ext>
            </p:extLst>
          </p:nvPr>
        </p:nvGraphicFramePr>
        <p:xfrm>
          <a:off x="2514600" y="2651760"/>
          <a:ext cx="762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6961467"/>
              </p:ext>
            </p:extLst>
          </p:nvPr>
        </p:nvGraphicFramePr>
        <p:xfrm>
          <a:off x="3276600" y="2651760"/>
          <a:ext cx="762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583599"/>
              </p:ext>
            </p:extLst>
          </p:nvPr>
        </p:nvGraphicFramePr>
        <p:xfrm>
          <a:off x="3276600" y="1508760"/>
          <a:ext cx="762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8458262"/>
              </p:ext>
            </p:extLst>
          </p:nvPr>
        </p:nvGraphicFramePr>
        <p:xfrm>
          <a:off x="4800600" y="1508760"/>
          <a:ext cx="1905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0253154"/>
              </p:ext>
            </p:extLst>
          </p:nvPr>
        </p:nvGraphicFramePr>
        <p:xfrm>
          <a:off x="5943600" y="2240280"/>
          <a:ext cx="7620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2905159"/>
              </p:ext>
            </p:extLst>
          </p:nvPr>
        </p:nvGraphicFramePr>
        <p:xfrm>
          <a:off x="5562600" y="1524000"/>
          <a:ext cx="762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421292"/>
              </p:ext>
            </p:extLst>
          </p:nvPr>
        </p:nvGraphicFramePr>
        <p:xfrm>
          <a:off x="4800600" y="2286000"/>
          <a:ext cx="1524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76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573860"/>
              </p:ext>
            </p:extLst>
          </p:nvPr>
        </p:nvGraphicFramePr>
        <p:xfrm>
          <a:off x="5181600" y="2240280"/>
          <a:ext cx="7620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9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063532"/>
              </p:ext>
            </p:extLst>
          </p:nvPr>
        </p:nvGraphicFramePr>
        <p:xfrm>
          <a:off x="4800600" y="1905000"/>
          <a:ext cx="1524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76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369683"/>
              </p:ext>
            </p:extLst>
          </p:nvPr>
        </p:nvGraphicFramePr>
        <p:xfrm>
          <a:off x="4800600" y="1524000"/>
          <a:ext cx="1524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76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0561925"/>
              </p:ext>
            </p:extLst>
          </p:nvPr>
        </p:nvGraphicFramePr>
        <p:xfrm>
          <a:off x="7086600" y="1493520"/>
          <a:ext cx="1905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850347"/>
              </p:ext>
            </p:extLst>
          </p:nvPr>
        </p:nvGraphicFramePr>
        <p:xfrm>
          <a:off x="8229600" y="2621280"/>
          <a:ext cx="7620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7113218"/>
              </p:ext>
            </p:extLst>
          </p:nvPr>
        </p:nvGraphicFramePr>
        <p:xfrm>
          <a:off x="7848600" y="2230120"/>
          <a:ext cx="762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8840020"/>
              </p:ext>
            </p:extLst>
          </p:nvPr>
        </p:nvGraphicFramePr>
        <p:xfrm>
          <a:off x="7467600" y="1849120"/>
          <a:ext cx="1524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76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89046"/>
              </p:ext>
            </p:extLst>
          </p:nvPr>
        </p:nvGraphicFramePr>
        <p:xfrm>
          <a:off x="7467600" y="2621280"/>
          <a:ext cx="7620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9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4935912"/>
              </p:ext>
            </p:extLst>
          </p:nvPr>
        </p:nvGraphicFramePr>
        <p:xfrm>
          <a:off x="7848600" y="3362960"/>
          <a:ext cx="1524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76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6611998"/>
              </p:ext>
            </p:extLst>
          </p:nvPr>
        </p:nvGraphicFramePr>
        <p:xfrm>
          <a:off x="7848600" y="1838960"/>
          <a:ext cx="1524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76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8266447"/>
              </p:ext>
            </p:extLst>
          </p:nvPr>
        </p:nvGraphicFramePr>
        <p:xfrm>
          <a:off x="2514600" y="4114800"/>
          <a:ext cx="1905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7068446"/>
              </p:ext>
            </p:extLst>
          </p:nvPr>
        </p:nvGraphicFramePr>
        <p:xfrm>
          <a:off x="3657600" y="4130040"/>
          <a:ext cx="762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3" name="Table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4836962"/>
              </p:ext>
            </p:extLst>
          </p:nvPr>
        </p:nvGraphicFramePr>
        <p:xfrm>
          <a:off x="2895600" y="4130040"/>
          <a:ext cx="1143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413194"/>
              </p:ext>
            </p:extLst>
          </p:nvPr>
        </p:nvGraphicFramePr>
        <p:xfrm>
          <a:off x="2895600" y="4836160"/>
          <a:ext cx="762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5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5141868"/>
              </p:ext>
            </p:extLst>
          </p:nvPr>
        </p:nvGraphicFramePr>
        <p:xfrm>
          <a:off x="3657600" y="4836160"/>
          <a:ext cx="762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6" name="Table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766235"/>
              </p:ext>
            </p:extLst>
          </p:nvPr>
        </p:nvGraphicFramePr>
        <p:xfrm>
          <a:off x="2514600" y="4511040"/>
          <a:ext cx="1524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76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7" name="Table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483790"/>
              </p:ext>
            </p:extLst>
          </p:nvPr>
        </p:nvGraphicFramePr>
        <p:xfrm>
          <a:off x="2514600" y="4140200"/>
          <a:ext cx="1524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76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454507"/>
              </p:ext>
            </p:extLst>
          </p:nvPr>
        </p:nvGraphicFramePr>
        <p:xfrm>
          <a:off x="4800600" y="4114800"/>
          <a:ext cx="1905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" name="Tab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90113"/>
              </p:ext>
            </p:extLst>
          </p:nvPr>
        </p:nvGraphicFramePr>
        <p:xfrm>
          <a:off x="4800600" y="4130040"/>
          <a:ext cx="7620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2543043"/>
              </p:ext>
            </p:extLst>
          </p:nvPr>
        </p:nvGraphicFramePr>
        <p:xfrm>
          <a:off x="4800600" y="4846320"/>
          <a:ext cx="7620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1" name="Table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4199413"/>
              </p:ext>
            </p:extLst>
          </p:nvPr>
        </p:nvGraphicFramePr>
        <p:xfrm>
          <a:off x="4800600" y="5577840"/>
          <a:ext cx="762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2" name="Table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1438655"/>
              </p:ext>
            </p:extLst>
          </p:nvPr>
        </p:nvGraphicFramePr>
        <p:xfrm>
          <a:off x="5562600" y="5217160"/>
          <a:ext cx="762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2549943"/>
              </p:ext>
            </p:extLst>
          </p:nvPr>
        </p:nvGraphicFramePr>
        <p:xfrm>
          <a:off x="5562600" y="4836160"/>
          <a:ext cx="762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4" name="Table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190755"/>
              </p:ext>
            </p:extLst>
          </p:nvPr>
        </p:nvGraphicFramePr>
        <p:xfrm>
          <a:off x="5562600" y="4130040"/>
          <a:ext cx="762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560960"/>
              </p:ext>
            </p:extLst>
          </p:nvPr>
        </p:nvGraphicFramePr>
        <p:xfrm>
          <a:off x="7086600" y="4114800"/>
          <a:ext cx="1905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6" name="Table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118138"/>
              </p:ext>
            </p:extLst>
          </p:nvPr>
        </p:nvGraphicFramePr>
        <p:xfrm>
          <a:off x="7467600" y="4836160"/>
          <a:ext cx="762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7" name="Table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406764"/>
              </p:ext>
            </p:extLst>
          </p:nvPr>
        </p:nvGraphicFramePr>
        <p:xfrm>
          <a:off x="7467600" y="4130040"/>
          <a:ext cx="1143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8" name="Table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3852989"/>
              </p:ext>
            </p:extLst>
          </p:nvPr>
        </p:nvGraphicFramePr>
        <p:xfrm>
          <a:off x="8229600" y="4130040"/>
          <a:ext cx="762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9" name="Table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780753"/>
              </p:ext>
            </p:extLst>
          </p:nvPr>
        </p:nvGraphicFramePr>
        <p:xfrm>
          <a:off x="7086600" y="4836160"/>
          <a:ext cx="1524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76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0" name="Table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078699"/>
              </p:ext>
            </p:extLst>
          </p:nvPr>
        </p:nvGraphicFramePr>
        <p:xfrm>
          <a:off x="7086600" y="4130040"/>
          <a:ext cx="762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173106"/>
              </p:ext>
            </p:extLst>
          </p:nvPr>
        </p:nvGraphicFramePr>
        <p:xfrm>
          <a:off x="8610600" y="1849120"/>
          <a:ext cx="381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2" name="Table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1961837"/>
              </p:ext>
            </p:extLst>
          </p:nvPr>
        </p:nvGraphicFramePr>
        <p:xfrm>
          <a:off x="8610600" y="4876800"/>
          <a:ext cx="381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3" name="Table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0161173"/>
              </p:ext>
            </p:extLst>
          </p:nvPr>
        </p:nvGraphicFramePr>
        <p:xfrm>
          <a:off x="228600" y="1524000"/>
          <a:ext cx="1905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4" name="Table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3205133"/>
              </p:ext>
            </p:extLst>
          </p:nvPr>
        </p:nvGraphicFramePr>
        <p:xfrm>
          <a:off x="990600" y="2636520"/>
          <a:ext cx="7620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5" name="Table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392565"/>
              </p:ext>
            </p:extLst>
          </p:nvPr>
        </p:nvGraphicFramePr>
        <p:xfrm>
          <a:off x="228600" y="3007360"/>
          <a:ext cx="1143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5370559"/>
              </p:ext>
            </p:extLst>
          </p:nvPr>
        </p:nvGraphicFramePr>
        <p:xfrm>
          <a:off x="1752600" y="3007360"/>
          <a:ext cx="1524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76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7" name="Table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946027"/>
              </p:ext>
            </p:extLst>
          </p:nvPr>
        </p:nvGraphicFramePr>
        <p:xfrm>
          <a:off x="1752600" y="2245360"/>
          <a:ext cx="1524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76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8" name="Table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1633846"/>
              </p:ext>
            </p:extLst>
          </p:nvPr>
        </p:nvGraphicFramePr>
        <p:xfrm>
          <a:off x="609600" y="2245360"/>
          <a:ext cx="762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9" name="Table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3485861"/>
              </p:ext>
            </p:extLst>
          </p:nvPr>
        </p:nvGraphicFramePr>
        <p:xfrm>
          <a:off x="228600" y="2626360"/>
          <a:ext cx="1524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76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0" name="Table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6497097"/>
              </p:ext>
            </p:extLst>
          </p:nvPr>
        </p:nvGraphicFramePr>
        <p:xfrm>
          <a:off x="1371600" y="1920240"/>
          <a:ext cx="1524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76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085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Decomposition Problem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dirty="0" smtClean="0"/>
              <a:t>Given an object and a list of </a:t>
            </a:r>
            <a:r>
              <a:rPr lang="en-US" i="1" dirty="0" smtClean="0"/>
              <a:t>n</a:t>
            </a:r>
            <a:r>
              <a:rPr lang="en-US" dirty="0" smtClean="0"/>
              <a:t> different part templates, what are the best possibilities of decomposing the object to as little parts as possible.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224800"/>
              </p:ext>
            </p:extLst>
          </p:nvPr>
        </p:nvGraphicFramePr>
        <p:xfrm>
          <a:off x="609600" y="3733800"/>
          <a:ext cx="7620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186471"/>
              </p:ext>
            </p:extLst>
          </p:nvPr>
        </p:nvGraphicFramePr>
        <p:xfrm>
          <a:off x="762000" y="4992223"/>
          <a:ext cx="1524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0210742"/>
              </p:ext>
            </p:extLst>
          </p:nvPr>
        </p:nvGraphicFramePr>
        <p:xfrm>
          <a:off x="1447800" y="5593080"/>
          <a:ext cx="3810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8612738"/>
              </p:ext>
            </p:extLst>
          </p:nvPr>
        </p:nvGraphicFramePr>
        <p:xfrm>
          <a:off x="457200" y="5593080"/>
          <a:ext cx="762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7372425"/>
              </p:ext>
            </p:extLst>
          </p:nvPr>
        </p:nvGraphicFramePr>
        <p:xfrm>
          <a:off x="1676400" y="3886200"/>
          <a:ext cx="762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981258"/>
              </p:ext>
            </p:extLst>
          </p:nvPr>
        </p:nvGraphicFramePr>
        <p:xfrm>
          <a:off x="3733800" y="3947160"/>
          <a:ext cx="1905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 grid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916168"/>
              </p:ext>
            </p:extLst>
          </p:nvPr>
        </p:nvGraphicFramePr>
        <p:xfrm>
          <a:off x="2057400" y="5593080"/>
          <a:ext cx="7620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971800" y="4394537"/>
            <a:ext cx="685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+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5791200" y="4902368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054583"/>
              </p:ext>
            </p:extLst>
          </p:nvPr>
        </p:nvGraphicFramePr>
        <p:xfrm>
          <a:off x="6477000" y="3947160"/>
          <a:ext cx="1905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 rowSpan="3" grid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35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" name="Table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2061475"/>
              </p:ext>
            </p:extLst>
          </p:nvPr>
        </p:nvGraphicFramePr>
        <p:xfrm>
          <a:off x="228600" y="4114800"/>
          <a:ext cx="1905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2" name="Table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9374503"/>
              </p:ext>
            </p:extLst>
          </p:nvPr>
        </p:nvGraphicFramePr>
        <p:xfrm>
          <a:off x="990600" y="5227320"/>
          <a:ext cx="7620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3" name="Table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7818210"/>
              </p:ext>
            </p:extLst>
          </p:nvPr>
        </p:nvGraphicFramePr>
        <p:xfrm>
          <a:off x="228600" y="5598160"/>
          <a:ext cx="1143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4" name="Table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592121"/>
              </p:ext>
            </p:extLst>
          </p:nvPr>
        </p:nvGraphicFramePr>
        <p:xfrm>
          <a:off x="1752600" y="5598160"/>
          <a:ext cx="1524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76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5" name="Table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1285606"/>
              </p:ext>
            </p:extLst>
          </p:nvPr>
        </p:nvGraphicFramePr>
        <p:xfrm>
          <a:off x="1752600" y="4836160"/>
          <a:ext cx="1524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76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6" name="Table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0405200"/>
              </p:ext>
            </p:extLst>
          </p:nvPr>
        </p:nvGraphicFramePr>
        <p:xfrm>
          <a:off x="609600" y="4836160"/>
          <a:ext cx="762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7" name="Table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783276"/>
              </p:ext>
            </p:extLst>
          </p:nvPr>
        </p:nvGraphicFramePr>
        <p:xfrm>
          <a:off x="228600" y="5217160"/>
          <a:ext cx="1524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76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8" name="Table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0419206"/>
              </p:ext>
            </p:extLst>
          </p:nvPr>
        </p:nvGraphicFramePr>
        <p:xfrm>
          <a:off x="1371600" y="4511040"/>
          <a:ext cx="1524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76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Putting it together: Decompose &amp; Pack</a:t>
            </a:r>
            <a:endParaRPr lang="en-US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2519308"/>
              </p:ext>
            </p:extLst>
          </p:nvPr>
        </p:nvGraphicFramePr>
        <p:xfrm>
          <a:off x="2514600" y="1508760"/>
          <a:ext cx="1905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668253"/>
              </p:ext>
            </p:extLst>
          </p:nvPr>
        </p:nvGraphicFramePr>
        <p:xfrm>
          <a:off x="2514600" y="1889760"/>
          <a:ext cx="7620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pPr rtl="0"/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rtl="0"/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rtl="0"/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3438164"/>
              </p:ext>
            </p:extLst>
          </p:nvPr>
        </p:nvGraphicFramePr>
        <p:xfrm>
          <a:off x="2514600" y="1508760"/>
          <a:ext cx="762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772378"/>
              </p:ext>
            </p:extLst>
          </p:nvPr>
        </p:nvGraphicFramePr>
        <p:xfrm>
          <a:off x="3276600" y="1889760"/>
          <a:ext cx="7620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9028280"/>
              </p:ext>
            </p:extLst>
          </p:nvPr>
        </p:nvGraphicFramePr>
        <p:xfrm>
          <a:off x="2514600" y="2651760"/>
          <a:ext cx="762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795656"/>
              </p:ext>
            </p:extLst>
          </p:nvPr>
        </p:nvGraphicFramePr>
        <p:xfrm>
          <a:off x="3276600" y="2651760"/>
          <a:ext cx="762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763719"/>
              </p:ext>
            </p:extLst>
          </p:nvPr>
        </p:nvGraphicFramePr>
        <p:xfrm>
          <a:off x="3276600" y="1508760"/>
          <a:ext cx="762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9132967"/>
              </p:ext>
            </p:extLst>
          </p:nvPr>
        </p:nvGraphicFramePr>
        <p:xfrm>
          <a:off x="4800600" y="1508760"/>
          <a:ext cx="1905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7419827"/>
              </p:ext>
            </p:extLst>
          </p:nvPr>
        </p:nvGraphicFramePr>
        <p:xfrm>
          <a:off x="5943600" y="2240280"/>
          <a:ext cx="7620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9416360"/>
              </p:ext>
            </p:extLst>
          </p:nvPr>
        </p:nvGraphicFramePr>
        <p:xfrm>
          <a:off x="5562600" y="1524000"/>
          <a:ext cx="762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0202897"/>
              </p:ext>
            </p:extLst>
          </p:nvPr>
        </p:nvGraphicFramePr>
        <p:xfrm>
          <a:off x="4800600" y="2286000"/>
          <a:ext cx="1524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76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0606106"/>
              </p:ext>
            </p:extLst>
          </p:nvPr>
        </p:nvGraphicFramePr>
        <p:xfrm>
          <a:off x="5181600" y="2240280"/>
          <a:ext cx="7620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9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8750602"/>
              </p:ext>
            </p:extLst>
          </p:nvPr>
        </p:nvGraphicFramePr>
        <p:xfrm>
          <a:off x="4800600" y="1905000"/>
          <a:ext cx="1524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76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550849"/>
              </p:ext>
            </p:extLst>
          </p:nvPr>
        </p:nvGraphicFramePr>
        <p:xfrm>
          <a:off x="4800600" y="1524000"/>
          <a:ext cx="1524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76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906831"/>
              </p:ext>
            </p:extLst>
          </p:nvPr>
        </p:nvGraphicFramePr>
        <p:xfrm>
          <a:off x="7086600" y="1493520"/>
          <a:ext cx="1905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420138"/>
              </p:ext>
            </p:extLst>
          </p:nvPr>
        </p:nvGraphicFramePr>
        <p:xfrm>
          <a:off x="8229600" y="2621280"/>
          <a:ext cx="7620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0607081"/>
              </p:ext>
            </p:extLst>
          </p:nvPr>
        </p:nvGraphicFramePr>
        <p:xfrm>
          <a:off x="7848600" y="2230120"/>
          <a:ext cx="762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333256"/>
              </p:ext>
            </p:extLst>
          </p:nvPr>
        </p:nvGraphicFramePr>
        <p:xfrm>
          <a:off x="7467600" y="1849120"/>
          <a:ext cx="1524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76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9019874"/>
              </p:ext>
            </p:extLst>
          </p:nvPr>
        </p:nvGraphicFramePr>
        <p:xfrm>
          <a:off x="7467600" y="2621280"/>
          <a:ext cx="7620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9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328339"/>
              </p:ext>
            </p:extLst>
          </p:nvPr>
        </p:nvGraphicFramePr>
        <p:xfrm>
          <a:off x="7848600" y="3362960"/>
          <a:ext cx="1524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76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6396935"/>
              </p:ext>
            </p:extLst>
          </p:nvPr>
        </p:nvGraphicFramePr>
        <p:xfrm>
          <a:off x="7848600" y="1838960"/>
          <a:ext cx="1524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76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6029612"/>
              </p:ext>
            </p:extLst>
          </p:nvPr>
        </p:nvGraphicFramePr>
        <p:xfrm>
          <a:off x="2514600" y="4114800"/>
          <a:ext cx="1905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5344942"/>
              </p:ext>
            </p:extLst>
          </p:nvPr>
        </p:nvGraphicFramePr>
        <p:xfrm>
          <a:off x="3657600" y="4130040"/>
          <a:ext cx="762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3" name="Table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3775471"/>
              </p:ext>
            </p:extLst>
          </p:nvPr>
        </p:nvGraphicFramePr>
        <p:xfrm>
          <a:off x="2895600" y="4130040"/>
          <a:ext cx="1143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7392185"/>
              </p:ext>
            </p:extLst>
          </p:nvPr>
        </p:nvGraphicFramePr>
        <p:xfrm>
          <a:off x="2895600" y="4836160"/>
          <a:ext cx="762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5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2798089"/>
              </p:ext>
            </p:extLst>
          </p:nvPr>
        </p:nvGraphicFramePr>
        <p:xfrm>
          <a:off x="3657600" y="4836160"/>
          <a:ext cx="762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6" name="Table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1180567"/>
              </p:ext>
            </p:extLst>
          </p:nvPr>
        </p:nvGraphicFramePr>
        <p:xfrm>
          <a:off x="2514600" y="4511040"/>
          <a:ext cx="1524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76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7" name="Table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2973929"/>
              </p:ext>
            </p:extLst>
          </p:nvPr>
        </p:nvGraphicFramePr>
        <p:xfrm>
          <a:off x="2514600" y="4140200"/>
          <a:ext cx="1524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76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513476"/>
              </p:ext>
            </p:extLst>
          </p:nvPr>
        </p:nvGraphicFramePr>
        <p:xfrm>
          <a:off x="4800600" y="4114800"/>
          <a:ext cx="1905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7025465"/>
              </p:ext>
            </p:extLst>
          </p:nvPr>
        </p:nvGraphicFramePr>
        <p:xfrm>
          <a:off x="4800600" y="4846320"/>
          <a:ext cx="7620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1" name="Table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014581"/>
              </p:ext>
            </p:extLst>
          </p:nvPr>
        </p:nvGraphicFramePr>
        <p:xfrm>
          <a:off x="4800600" y="5577840"/>
          <a:ext cx="762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2" name="Table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3118117"/>
              </p:ext>
            </p:extLst>
          </p:nvPr>
        </p:nvGraphicFramePr>
        <p:xfrm>
          <a:off x="5562600" y="5217160"/>
          <a:ext cx="762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2630635"/>
              </p:ext>
            </p:extLst>
          </p:nvPr>
        </p:nvGraphicFramePr>
        <p:xfrm>
          <a:off x="5562600" y="4836160"/>
          <a:ext cx="762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4" name="Table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310747"/>
              </p:ext>
            </p:extLst>
          </p:nvPr>
        </p:nvGraphicFramePr>
        <p:xfrm>
          <a:off x="5562600" y="4130040"/>
          <a:ext cx="762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1596188"/>
              </p:ext>
            </p:extLst>
          </p:nvPr>
        </p:nvGraphicFramePr>
        <p:xfrm>
          <a:off x="7086600" y="4114800"/>
          <a:ext cx="1905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6" name="Table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454593"/>
              </p:ext>
            </p:extLst>
          </p:nvPr>
        </p:nvGraphicFramePr>
        <p:xfrm>
          <a:off x="7467600" y="4836160"/>
          <a:ext cx="762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7" name="Table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0462898"/>
              </p:ext>
            </p:extLst>
          </p:nvPr>
        </p:nvGraphicFramePr>
        <p:xfrm>
          <a:off x="7467600" y="4130040"/>
          <a:ext cx="1143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8" name="Table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4217041"/>
              </p:ext>
            </p:extLst>
          </p:nvPr>
        </p:nvGraphicFramePr>
        <p:xfrm>
          <a:off x="8229600" y="4130040"/>
          <a:ext cx="762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9" name="Table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6058772"/>
              </p:ext>
            </p:extLst>
          </p:nvPr>
        </p:nvGraphicFramePr>
        <p:xfrm>
          <a:off x="7086600" y="4836160"/>
          <a:ext cx="1524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76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0" name="Table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6542790"/>
              </p:ext>
            </p:extLst>
          </p:nvPr>
        </p:nvGraphicFramePr>
        <p:xfrm>
          <a:off x="7086600" y="4130040"/>
          <a:ext cx="762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4" name="Straight Connector 3"/>
          <p:cNvCxnSpPr/>
          <p:nvPr/>
        </p:nvCxnSpPr>
        <p:spPr>
          <a:xfrm>
            <a:off x="0" y="4495800"/>
            <a:ext cx="2209800" cy="1795792"/>
          </a:xfrm>
          <a:prstGeom prst="line">
            <a:avLst/>
          </a:prstGeom>
          <a:ln w="57150"/>
          <a:effectLst>
            <a:innerShdw blurRad="63500" dist="50800" dir="135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 rot="2268388">
            <a:off x="-179168" y="4593589"/>
            <a:ext cx="295137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Duplicate</a:t>
            </a:r>
            <a:endParaRPr lang="en-US" sz="5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9" name="5-Point Star 8"/>
          <p:cNvSpPr/>
          <p:nvPr/>
        </p:nvSpPr>
        <p:spPr>
          <a:xfrm>
            <a:off x="4191000" y="1295400"/>
            <a:ext cx="381000" cy="381000"/>
          </a:xfrm>
          <a:prstGeom prst="star5">
            <a:avLst/>
          </a:prstGeom>
          <a:solidFill>
            <a:srgbClr val="F4EE0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636985"/>
              </p:ext>
            </p:extLst>
          </p:nvPr>
        </p:nvGraphicFramePr>
        <p:xfrm>
          <a:off x="8610600" y="1849120"/>
          <a:ext cx="381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sp>
        <p:nvSpPr>
          <p:cNvPr id="71" name="5-Point Star 70"/>
          <p:cNvSpPr/>
          <p:nvPr/>
        </p:nvSpPr>
        <p:spPr>
          <a:xfrm>
            <a:off x="8763000" y="1295400"/>
            <a:ext cx="381000" cy="381000"/>
          </a:xfrm>
          <a:prstGeom prst="star5">
            <a:avLst/>
          </a:prstGeom>
          <a:solidFill>
            <a:schemeClr val="bg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2" name="Table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0562222"/>
              </p:ext>
            </p:extLst>
          </p:nvPr>
        </p:nvGraphicFramePr>
        <p:xfrm>
          <a:off x="8610600" y="4876800"/>
          <a:ext cx="381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3" name="Table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116844"/>
              </p:ext>
            </p:extLst>
          </p:nvPr>
        </p:nvGraphicFramePr>
        <p:xfrm>
          <a:off x="228600" y="1524000"/>
          <a:ext cx="1905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4" name="Table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398559"/>
              </p:ext>
            </p:extLst>
          </p:nvPr>
        </p:nvGraphicFramePr>
        <p:xfrm>
          <a:off x="990600" y="2636520"/>
          <a:ext cx="7620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5" name="Table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0174150"/>
              </p:ext>
            </p:extLst>
          </p:nvPr>
        </p:nvGraphicFramePr>
        <p:xfrm>
          <a:off x="228600" y="3007360"/>
          <a:ext cx="1143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7963965"/>
              </p:ext>
            </p:extLst>
          </p:nvPr>
        </p:nvGraphicFramePr>
        <p:xfrm>
          <a:off x="1752600" y="3007360"/>
          <a:ext cx="1524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76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7" name="Table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752450"/>
              </p:ext>
            </p:extLst>
          </p:nvPr>
        </p:nvGraphicFramePr>
        <p:xfrm>
          <a:off x="1752600" y="2245360"/>
          <a:ext cx="1524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76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8" name="Table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4285354"/>
              </p:ext>
            </p:extLst>
          </p:nvPr>
        </p:nvGraphicFramePr>
        <p:xfrm>
          <a:off x="609600" y="2245360"/>
          <a:ext cx="762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9" name="Table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0908602"/>
              </p:ext>
            </p:extLst>
          </p:nvPr>
        </p:nvGraphicFramePr>
        <p:xfrm>
          <a:off x="228600" y="2626360"/>
          <a:ext cx="1524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76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0" name="Table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336936"/>
              </p:ext>
            </p:extLst>
          </p:nvPr>
        </p:nvGraphicFramePr>
        <p:xfrm>
          <a:off x="1371600" y="1920240"/>
          <a:ext cx="1524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76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9" name="5-Point Star 88"/>
          <p:cNvSpPr/>
          <p:nvPr/>
        </p:nvSpPr>
        <p:spPr>
          <a:xfrm>
            <a:off x="4191000" y="3962400"/>
            <a:ext cx="381000" cy="381000"/>
          </a:xfrm>
          <a:prstGeom prst="star5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0" name="Table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001266"/>
              </p:ext>
            </p:extLst>
          </p:nvPr>
        </p:nvGraphicFramePr>
        <p:xfrm>
          <a:off x="4800600" y="4130040"/>
          <a:ext cx="7620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303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Putting it together: Decompose &amp; Pack</a:t>
            </a:r>
            <a:endParaRPr lang="en-US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8062231"/>
              </p:ext>
            </p:extLst>
          </p:nvPr>
        </p:nvGraphicFramePr>
        <p:xfrm>
          <a:off x="6705600" y="4191000"/>
          <a:ext cx="1905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433393"/>
              </p:ext>
            </p:extLst>
          </p:nvPr>
        </p:nvGraphicFramePr>
        <p:xfrm>
          <a:off x="6705600" y="4572000"/>
          <a:ext cx="7620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pPr rtl="0"/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rtl="0"/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rtl="0"/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992691"/>
              </p:ext>
            </p:extLst>
          </p:nvPr>
        </p:nvGraphicFramePr>
        <p:xfrm>
          <a:off x="6705600" y="4191000"/>
          <a:ext cx="762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8366855"/>
              </p:ext>
            </p:extLst>
          </p:nvPr>
        </p:nvGraphicFramePr>
        <p:xfrm>
          <a:off x="7467600" y="4572000"/>
          <a:ext cx="7620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6903468"/>
              </p:ext>
            </p:extLst>
          </p:nvPr>
        </p:nvGraphicFramePr>
        <p:xfrm>
          <a:off x="6705600" y="5334000"/>
          <a:ext cx="762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192139"/>
              </p:ext>
            </p:extLst>
          </p:nvPr>
        </p:nvGraphicFramePr>
        <p:xfrm>
          <a:off x="7467600" y="5334000"/>
          <a:ext cx="762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685463"/>
              </p:ext>
            </p:extLst>
          </p:nvPr>
        </p:nvGraphicFramePr>
        <p:xfrm>
          <a:off x="7467600" y="4191000"/>
          <a:ext cx="762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1" name="Table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0236779"/>
              </p:ext>
            </p:extLst>
          </p:nvPr>
        </p:nvGraphicFramePr>
        <p:xfrm>
          <a:off x="762000" y="4175760"/>
          <a:ext cx="1905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9" name="Table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2565881"/>
              </p:ext>
            </p:extLst>
          </p:nvPr>
        </p:nvGraphicFramePr>
        <p:xfrm>
          <a:off x="3657600" y="4175760"/>
          <a:ext cx="1905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90" name="Up Arrow 89"/>
          <p:cNvSpPr/>
          <p:nvPr/>
        </p:nvSpPr>
        <p:spPr>
          <a:xfrm rot="5400000">
            <a:off x="3054206" y="4730606"/>
            <a:ext cx="222394" cy="374794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Up Arrow 90"/>
          <p:cNvSpPr/>
          <p:nvPr/>
        </p:nvSpPr>
        <p:spPr>
          <a:xfrm rot="5400000">
            <a:off x="6026006" y="4730606"/>
            <a:ext cx="222394" cy="374794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US" dirty="0" smtClean="0"/>
              <a:t>Output:</a:t>
            </a:r>
          </a:p>
          <a:p>
            <a:pPr lvl="1"/>
            <a:r>
              <a:rPr lang="en-US" dirty="0" smtClean="0"/>
              <a:t>The highest graded packed solution.</a:t>
            </a:r>
          </a:p>
          <a:p>
            <a:pPr lvl="1"/>
            <a:r>
              <a:rPr lang="en-US" dirty="0" smtClean="0"/>
              <a:t>Final solution includes both decomposition to parts and their packed form.</a:t>
            </a:r>
          </a:p>
        </p:txBody>
      </p:sp>
    </p:spTree>
    <p:extLst>
      <p:ext uri="{BB962C8B-B14F-4D97-AF65-F5344CB8AC3E}">
        <p14:creationId xmlns:p14="http://schemas.microsoft.com/office/powerpoint/2010/main" val="361248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 to 3D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Should be trivial, with minor modifications:</a:t>
            </a:r>
          </a:p>
          <a:p>
            <a:pPr lvl="1"/>
            <a:r>
              <a:rPr lang="en-US" dirty="0" err="1" smtClean="0"/>
              <a:t>Voxelize</a:t>
            </a:r>
            <a:r>
              <a:rPr lang="en-US" dirty="0" smtClean="0"/>
              <a:t> the world before employing Algorithm X.</a:t>
            </a:r>
          </a:p>
          <a:p>
            <a:pPr lvl="1"/>
            <a:r>
              <a:rPr lang="en-US" dirty="0" smtClean="0"/>
              <a:t>Assign more position indices to handle the new “z” coordinate.</a:t>
            </a:r>
            <a:endParaRPr lang="en-US" dirty="0"/>
          </a:p>
        </p:txBody>
      </p:sp>
      <p:pic>
        <p:nvPicPr>
          <p:cNvPr id="1026" name="Picture 2" descr="http://www.recmath.com/PolyPages/PolyPages/Pictures1/tetracubes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644"/>
          <a:stretch/>
        </p:blipFill>
        <p:spPr bwMode="auto">
          <a:xfrm>
            <a:off x="956345" y="4572000"/>
            <a:ext cx="3006055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4648199"/>
            <a:ext cx="1752600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/>
          <p:cNvCxnSpPr/>
          <p:nvPr/>
        </p:nvCxnSpPr>
        <p:spPr>
          <a:xfrm flipH="1" flipV="1">
            <a:off x="5181600" y="5029200"/>
            <a:ext cx="12954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6248400" y="4648199"/>
            <a:ext cx="457200" cy="3810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 flipV="1">
            <a:off x="6891906" y="4038600"/>
            <a:ext cx="4194" cy="8000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 flipV="1">
            <a:off x="5105400" y="5538786"/>
            <a:ext cx="12954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5072543" y="6019800"/>
            <a:ext cx="12954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876800" y="48768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019800" y="43434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781800" y="36576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800600" y="5321854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724400" y="59436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391400" y="633626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[27 indices]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04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Packing Problem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en-US" dirty="0" smtClean="0"/>
              <a:t>Given </a:t>
            </a:r>
            <a:r>
              <a:rPr lang="en-US" i="1" dirty="0" smtClean="0"/>
              <a:t>n</a:t>
            </a:r>
            <a:r>
              <a:rPr lang="en-US" dirty="0" smtClean="0"/>
              <a:t> different parts and a world of </a:t>
            </a:r>
            <a:r>
              <a:rPr lang="en-US" i="1" dirty="0" smtClean="0"/>
              <a:t>m</a:t>
            </a:r>
            <a:r>
              <a:rPr lang="en-US" dirty="0" smtClean="0"/>
              <a:t> possible coordinates, what are the best possibilities of packing the parts within the world (including different orientations).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6330235"/>
              </p:ext>
            </p:extLst>
          </p:nvPr>
        </p:nvGraphicFramePr>
        <p:xfrm>
          <a:off x="6477000" y="3947160"/>
          <a:ext cx="1905000" cy="2225040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tableStyleId>{2D5ABB26-0587-4C30-8999-92F81FD0307C}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940783"/>
              </p:ext>
            </p:extLst>
          </p:nvPr>
        </p:nvGraphicFramePr>
        <p:xfrm>
          <a:off x="609600" y="3733800"/>
          <a:ext cx="7620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9493858"/>
              </p:ext>
            </p:extLst>
          </p:nvPr>
        </p:nvGraphicFramePr>
        <p:xfrm>
          <a:off x="228600" y="4953000"/>
          <a:ext cx="1524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9965437"/>
              </p:ext>
            </p:extLst>
          </p:nvPr>
        </p:nvGraphicFramePr>
        <p:xfrm>
          <a:off x="1905000" y="4572000"/>
          <a:ext cx="762000" cy="1107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251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501252"/>
              </p:ext>
            </p:extLst>
          </p:nvPr>
        </p:nvGraphicFramePr>
        <p:xfrm>
          <a:off x="1219200" y="5486400"/>
          <a:ext cx="3810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5139857"/>
              </p:ext>
            </p:extLst>
          </p:nvPr>
        </p:nvGraphicFramePr>
        <p:xfrm>
          <a:off x="228600" y="5486400"/>
          <a:ext cx="762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5677538"/>
              </p:ext>
            </p:extLst>
          </p:nvPr>
        </p:nvGraphicFramePr>
        <p:xfrm>
          <a:off x="1447800" y="3982720"/>
          <a:ext cx="762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847245"/>
              </p:ext>
            </p:extLst>
          </p:nvPr>
        </p:nvGraphicFramePr>
        <p:xfrm>
          <a:off x="2286000" y="5943600"/>
          <a:ext cx="1143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7783000"/>
              </p:ext>
            </p:extLst>
          </p:nvPr>
        </p:nvGraphicFramePr>
        <p:xfrm>
          <a:off x="3733800" y="3947160"/>
          <a:ext cx="1905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2293556"/>
              </p:ext>
            </p:extLst>
          </p:nvPr>
        </p:nvGraphicFramePr>
        <p:xfrm>
          <a:off x="1828800" y="5486400"/>
          <a:ext cx="7620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971800" y="4394537"/>
            <a:ext cx="685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+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5791200" y="4902368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224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Exact Cover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a universe of </a:t>
            </a:r>
            <a:r>
              <a:rPr lang="en-US" i="1" dirty="0" smtClean="0"/>
              <a:t>m</a:t>
            </a:r>
            <a:r>
              <a:rPr lang="en-US" dirty="0" smtClean="0"/>
              <a:t> different values and </a:t>
            </a:r>
            <a:r>
              <a:rPr lang="en-US" i="1" dirty="0" smtClean="0"/>
              <a:t>n</a:t>
            </a:r>
            <a:r>
              <a:rPr lang="en-US" dirty="0" smtClean="0"/>
              <a:t> unique sets of values, what are the possibilities of covering the entire universe of values using the given sets.</a:t>
            </a:r>
            <a:endParaRPr lang="en-US" i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895600" y="4025317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Universe = { 1, 2, 3, 4, 5 }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14400" y="4560332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Set 1 = { 1, 3 }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14600" y="45720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Set 2 = { 1, 2, 4 }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419600" y="4572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Set 3 = { 2, 4, 5 }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248400" y="45720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Set 4 = { 1, 5 }</a:t>
            </a:r>
            <a:endParaRPr lang="en-US" dirty="0"/>
          </a:p>
        </p:txBody>
      </p:sp>
      <p:sp>
        <p:nvSpPr>
          <p:cNvPr id="10" name="Up Arrow 9"/>
          <p:cNvSpPr/>
          <p:nvPr/>
        </p:nvSpPr>
        <p:spPr>
          <a:xfrm>
            <a:off x="1524000" y="5029200"/>
            <a:ext cx="190500" cy="533400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/>
          <p:cNvSpPr/>
          <p:nvPr/>
        </p:nvSpPr>
        <p:spPr>
          <a:xfrm>
            <a:off x="5143500" y="5029200"/>
            <a:ext cx="190500" cy="533400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0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Knuth’s Algorithm 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A recursive, backtracking algorithm for solving the Exact Cover Problem.</a:t>
            </a:r>
          </a:p>
          <a:p>
            <a:r>
              <a:rPr lang="en-US" dirty="0" smtClean="0"/>
              <a:t>We will first present the general solution for ECP and then adapt it to the Decompose &amp; Packing Problems.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562600" y="4305431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Universe = {                                     }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78204" y="4305431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Set 1 =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590800" y="4334579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Set 2 =</a:t>
            </a:r>
            <a:endParaRPr lang="en-US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010329"/>
              </p:ext>
            </p:extLst>
          </p:nvPr>
        </p:nvGraphicFramePr>
        <p:xfrm>
          <a:off x="7162800" y="4160520"/>
          <a:ext cx="1066800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2181"/>
                <a:gridCol w="218076"/>
                <a:gridCol w="212181"/>
                <a:gridCol w="212181"/>
                <a:gridCol w="212181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25562"/>
              </p:ext>
            </p:extLst>
          </p:nvPr>
        </p:nvGraphicFramePr>
        <p:xfrm>
          <a:off x="1219200" y="4160520"/>
          <a:ext cx="1066800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2181"/>
                <a:gridCol w="218076"/>
                <a:gridCol w="212181"/>
                <a:gridCol w="212181"/>
                <a:gridCol w="212181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9549664"/>
              </p:ext>
            </p:extLst>
          </p:nvPr>
        </p:nvGraphicFramePr>
        <p:xfrm>
          <a:off x="3581400" y="4170511"/>
          <a:ext cx="1066800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2181"/>
                <a:gridCol w="218076"/>
                <a:gridCol w="212181"/>
                <a:gridCol w="212181"/>
                <a:gridCol w="212181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1445004" y="5600831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Set 3 =</a:t>
            </a:r>
            <a:endParaRPr lang="en-US" dirty="0"/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522965"/>
              </p:ext>
            </p:extLst>
          </p:nvPr>
        </p:nvGraphicFramePr>
        <p:xfrm>
          <a:off x="2286000" y="5455920"/>
          <a:ext cx="1066800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2181"/>
                <a:gridCol w="218076"/>
                <a:gridCol w="212181"/>
                <a:gridCol w="212181"/>
                <a:gridCol w="212181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113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Knuth’s Algorithm X (ECP)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Form a binary matrix where the columns represent the values of the universe and the rows represent the sets of values.</a:t>
            </a:r>
          </a:p>
          <a:p>
            <a:r>
              <a:rPr lang="en-US" dirty="0" smtClean="0"/>
              <a:t>A value of 1 is given for each cell where the value appears in the set. 0 otherwise.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811926"/>
              </p:ext>
            </p:extLst>
          </p:nvPr>
        </p:nvGraphicFramePr>
        <p:xfrm>
          <a:off x="2819400" y="4495800"/>
          <a:ext cx="331012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4353"/>
                <a:gridCol w="351155"/>
                <a:gridCol w="351155"/>
                <a:gridCol w="351155"/>
                <a:gridCol w="351155"/>
                <a:gridCol w="3511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Sets\Universe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{1, 3}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1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0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1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0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0</a:t>
                      </a:r>
                      <a:endParaRPr lang="en-US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{1, 2, 4}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1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1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0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1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0</a:t>
                      </a:r>
                      <a:endParaRPr lang="en-US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{2, 4, 5}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0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1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0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1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1</a:t>
                      </a:r>
                      <a:endParaRPr lang="en-US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{1, 5}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1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0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0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0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1</a:t>
                      </a:r>
                      <a:endParaRPr lang="en-US" i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265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Knuth’s Algorithm X (ECP)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Choose deterministically the column with the least number of 1s (a preferred heuristic).</a:t>
            </a:r>
          </a:p>
          <a:p>
            <a:r>
              <a:rPr lang="en-US" dirty="0" smtClean="0"/>
              <a:t>Choose non-deterministically a row containing 1 for that column.</a:t>
            </a:r>
          </a:p>
          <a:p>
            <a:r>
              <a:rPr lang="en-US" dirty="0" smtClean="0"/>
              <a:t>Include the chosen row in the solution.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068729"/>
              </p:ext>
            </p:extLst>
          </p:nvPr>
        </p:nvGraphicFramePr>
        <p:xfrm>
          <a:off x="1447800" y="4572000"/>
          <a:ext cx="331012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4353"/>
                <a:gridCol w="351155"/>
                <a:gridCol w="351155"/>
                <a:gridCol w="351155"/>
                <a:gridCol w="351155"/>
                <a:gridCol w="3511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Sets\Universe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{1, 3}</a:t>
                      </a:r>
                      <a:endParaRPr lang="en-US" b="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1</a:t>
                      </a:r>
                      <a:endParaRPr lang="en-US" i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0</a:t>
                      </a:r>
                      <a:endParaRPr lang="en-US" i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i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0</a:t>
                      </a:r>
                      <a:endParaRPr lang="en-US" i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0</a:t>
                      </a:r>
                      <a:endParaRPr lang="en-US" i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{1, 2, 4}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1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1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en-US" i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1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0</a:t>
                      </a:r>
                      <a:endParaRPr lang="en-US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{2, 4, 5}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0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1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en-US" i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1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1</a:t>
                      </a:r>
                      <a:endParaRPr lang="en-US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{1, 5}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1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0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en-US" i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0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1</a:t>
                      </a:r>
                      <a:endParaRPr lang="en-US" i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257800" y="45720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Solution</a:t>
            </a:r>
            <a:r>
              <a:rPr lang="en-US" dirty="0" smtClean="0"/>
              <a:t>: { Set #1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Knuth’s Algorithm X (ECP)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5237"/>
            <a:ext cx="8229600" cy="4525963"/>
          </a:xfrm>
        </p:spPr>
        <p:txBody>
          <a:bodyPr/>
          <a:lstStyle/>
          <a:p>
            <a:r>
              <a:rPr lang="en-US" dirty="0" smtClean="0"/>
              <a:t>Cover phase: eliminate values already covered and sets colliding with the chosen set:</a:t>
            </a:r>
          </a:p>
          <a:p>
            <a:pPr lvl="1"/>
            <a:r>
              <a:rPr lang="en-US" dirty="0" smtClean="0"/>
              <a:t>Delete the chosen column and row</a:t>
            </a:r>
          </a:p>
          <a:p>
            <a:pPr lvl="1"/>
            <a:r>
              <a:rPr lang="en-US" dirty="0" smtClean="0"/>
              <a:t>Delete all columns that contain 1 for the chosen row.</a:t>
            </a:r>
          </a:p>
          <a:p>
            <a:pPr lvl="1"/>
            <a:r>
              <a:rPr lang="en-US" dirty="0" smtClean="0"/>
              <a:t>Delete all rows that contain 1 for any of the columns containing 1 for the chosen row.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0028394"/>
              </p:ext>
            </p:extLst>
          </p:nvPr>
        </p:nvGraphicFramePr>
        <p:xfrm>
          <a:off x="381000" y="4800600"/>
          <a:ext cx="331012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4353"/>
                <a:gridCol w="351155"/>
                <a:gridCol w="351155"/>
                <a:gridCol w="351155"/>
                <a:gridCol w="351155"/>
                <a:gridCol w="3511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Sets\Universe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{1, 3}</a:t>
                      </a:r>
                      <a:endParaRPr lang="en-US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i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US" i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i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US" i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US" i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{1, 2, 4}</a:t>
                      </a:r>
                      <a:endParaRPr lang="en-US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i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i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US" i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i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US" i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{2, 4, 5}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US" i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1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US" i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1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1</a:t>
                      </a:r>
                      <a:endParaRPr lang="en-US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{1, 5}</a:t>
                      </a:r>
                      <a:endParaRPr lang="en-US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i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US" i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US" i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US" i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i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10000" y="5029199"/>
            <a:ext cx="228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u="sng" dirty="0" smtClean="0"/>
              <a:t>Delete column 3 and row 1.</a:t>
            </a:r>
          </a:p>
          <a:p>
            <a:pPr marL="342900" indent="-342900">
              <a:buAutoNum type="arabicParenR"/>
            </a:pPr>
            <a:r>
              <a:rPr lang="en-US" u="sng" dirty="0" smtClean="0"/>
              <a:t>Delete column 1.</a:t>
            </a:r>
          </a:p>
          <a:p>
            <a:pPr marL="342900" indent="-342900">
              <a:buAutoNum type="arabicParenR"/>
            </a:pPr>
            <a:r>
              <a:rPr lang="en-US" u="sng" dirty="0" smtClean="0"/>
              <a:t>Delete rows 2, 4.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3153253"/>
              </p:ext>
            </p:extLst>
          </p:nvPr>
        </p:nvGraphicFramePr>
        <p:xfrm>
          <a:off x="6324600" y="5181600"/>
          <a:ext cx="260781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4353"/>
                <a:gridCol w="351155"/>
                <a:gridCol w="351155"/>
                <a:gridCol w="3511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Sets\Universe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{2, 4, 5}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1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1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1</a:t>
                      </a:r>
                      <a:endParaRPr lang="en-US" i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ight Arrow 6"/>
          <p:cNvSpPr/>
          <p:nvPr/>
        </p:nvSpPr>
        <p:spPr>
          <a:xfrm>
            <a:off x="5943600" y="5410200"/>
            <a:ext cx="228600" cy="219163"/>
          </a:xfrm>
          <a:prstGeom prst="rightArrow">
            <a:avLst/>
          </a:prstGeom>
          <a:solidFill>
            <a:schemeClr val="tx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4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</TotalTime>
  <Words>1548</Words>
  <Application>Microsoft Office PowerPoint</Application>
  <PresentationFormat>On-screen Show (4:3)</PresentationFormat>
  <Paragraphs>355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Solving the Decompose-Packing Problem using Knuth’s Algorithm X</vt:lpstr>
      <vt:lpstr>Quick Links:</vt:lpstr>
      <vt:lpstr>Decomposition Problem Overview</vt:lpstr>
      <vt:lpstr>Packing Problem Overview</vt:lpstr>
      <vt:lpstr>The Exact Cover Problem</vt:lpstr>
      <vt:lpstr>Knuth’s Algorithm X</vt:lpstr>
      <vt:lpstr>Knuth’s Algorithm X (ECP)</vt:lpstr>
      <vt:lpstr>Knuth’s Algorithm X (ECP)</vt:lpstr>
      <vt:lpstr>Knuth’s Algorithm X (ECP)</vt:lpstr>
      <vt:lpstr>Knuth’s Algorithm X (ECP)</vt:lpstr>
      <vt:lpstr>Knuth’s Algorithm X (Decompose)</vt:lpstr>
      <vt:lpstr>Knuth’s Algorithm X (Decompose)</vt:lpstr>
      <vt:lpstr>Knuth’s Algorithm X (Packing)</vt:lpstr>
      <vt:lpstr>Knuth’s Algorithm X (Decompose)</vt:lpstr>
      <vt:lpstr>Knuth’s Algorithm X (Packing)</vt:lpstr>
      <vt:lpstr>Knuth’s Algorithm X (Packing)</vt:lpstr>
      <vt:lpstr>Knuth’s Algorithm X (Packing) (Similar rules apply to Decompose)</vt:lpstr>
      <vt:lpstr>Knuth’s Algorithm X (Packing)</vt:lpstr>
      <vt:lpstr>Knuth’s Algorithm X (Packing)</vt:lpstr>
      <vt:lpstr>Putting it together: Decompose &amp; Pack</vt:lpstr>
      <vt:lpstr>Putting it together: Decompose &amp; Pack</vt:lpstr>
      <vt:lpstr>Putting it together: Decompose &amp; Pack</vt:lpstr>
      <vt:lpstr>Putting it together: Decompose &amp; Pack</vt:lpstr>
      <vt:lpstr>Putting it together: Decompose &amp; Pack</vt:lpstr>
      <vt:lpstr>Putting it together: Decompose &amp; Pack</vt:lpstr>
      <vt:lpstr>Putting it together: Decompose &amp; Pack</vt:lpstr>
      <vt:lpstr>Putting it together: Decompose &amp; Pack</vt:lpstr>
      <vt:lpstr>Putting it together: Decompose &amp; Pack</vt:lpstr>
      <vt:lpstr>Putting it together: Decompose &amp; Pack</vt:lpstr>
      <vt:lpstr>Putting it together: Decompose &amp; Pack</vt:lpstr>
      <vt:lpstr>Putting it together: Decompose &amp; Pack</vt:lpstr>
      <vt:lpstr>Extension to 3D</vt:lpstr>
    </vt:vector>
  </TitlesOfParts>
  <Company>Autodesk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Or Perel</dc:creator>
  <cp:lastModifiedBy>Or Perel</cp:lastModifiedBy>
  <cp:revision>248</cp:revision>
  <dcterms:created xsi:type="dcterms:W3CDTF">2014-11-08T18:06:15Z</dcterms:created>
  <dcterms:modified xsi:type="dcterms:W3CDTF">2014-11-11T22:53:14Z</dcterms:modified>
</cp:coreProperties>
</file>